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9" r:id="rId1"/>
    <p:sldMasterId id="2147484721" r:id="rId2"/>
    <p:sldMasterId id="2147484710" r:id="rId3"/>
    <p:sldMasterId id="2147484732" r:id="rId4"/>
    <p:sldMasterId id="2147484744" r:id="rId5"/>
    <p:sldMasterId id="2147484756" r:id="rId6"/>
    <p:sldMasterId id="2147484768" r:id="rId7"/>
    <p:sldMasterId id="2147484780" r:id="rId8"/>
    <p:sldMasterId id="2147484792" r:id="rId9"/>
  </p:sldMasterIdLst>
  <p:notesMasterIdLst>
    <p:notesMasterId r:id="rId301"/>
  </p:notesMasterIdLst>
  <p:sldIdLst>
    <p:sldId id="258" r:id="rId10"/>
    <p:sldId id="261" r:id="rId11"/>
    <p:sldId id="263" r:id="rId12"/>
    <p:sldId id="525" r:id="rId13"/>
    <p:sldId id="526" r:id="rId14"/>
    <p:sldId id="267" r:id="rId15"/>
    <p:sldId id="527" r:id="rId16"/>
    <p:sldId id="268" r:id="rId17"/>
    <p:sldId id="269" r:id="rId18"/>
    <p:sldId id="270" r:id="rId19"/>
    <p:sldId id="271" r:id="rId20"/>
    <p:sldId id="272" r:id="rId21"/>
    <p:sldId id="273" r:id="rId22"/>
    <p:sldId id="274" r:id="rId23"/>
    <p:sldId id="275" r:id="rId24"/>
    <p:sldId id="528" r:id="rId25"/>
    <p:sldId id="276" r:id="rId26"/>
    <p:sldId id="277" r:id="rId27"/>
    <p:sldId id="278" r:id="rId28"/>
    <p:sldId id="279" r:id="rId29"/>
    <p:sldId id="284" r:id="rId30"/>
    <p:sldId id="280" r:id="rId31"/>
    <p:sldId id="281" r:id="rId32"/>
    <p:sldId id="282" r:id="rId33"/>
    <p:sldId id="283" r:id="rId34"/>
    <p:sldId id="285" r:id="rId35"/>
    <p:sldId id="288" r:id="rId36"/>
    <p:sldId id="286" r:id="rId37"/>
    <p:sldId id="287" r:id="rId38"/>
    <p:sldId id="289" r:id="rId39"/>
    <p:sldId id="290" r:id="rId40"/>
    <p:sldId id="291" r:id="rId41"/>
    <p:sldId id="292" r:id="rId42"/>
    <p:sldId id="293" r:id="rId43"/>
    <p:sldId id="295" r:id="rId44"/>
    <p:sldId id="296" r:id="rId45"/>
    <p:sldId id="294" r:id="rId46"/>
    <p:sldId id="299" r:id="rId47"/>
    <p:sldId id="297" r:id="rId48"/>
    <p:sldId id="306" r:id="rId49"/>
    <p:sldId id="307" r:id="rId50"/>
    <p:sldId id="308" r:id="rId51"/>
    <p:sldId id="309" r:id="rId52"/>
    <p:sldId id="310" r:id="rId53"/>
    <p:sldId id="298" r:id="rId54"/>
    <p:sldId id="300" r:id="rId55"/>
    <p:sldId id="311" r:id="rId56"/>
    <p:sldId id="301" r:id="rId57"/>
    <p:sldId id="304" r:id="rId58"/>
    <p:sldId id="312" r:id="rId59"/>
    <p:sldId id="302" r:id="rId60"/>
    <p:sldId id="303" r:id="rId61"/>
    <p:sldId id="305" r:id="rId62"/>
    <p:sldId id="313" r:id="rId63"/>
    <p:sldId id="529" r:id="rId64"/>
    <p:sldId id="316" r:id="rId65"/>
    <p:sldId id="314" r:id="rId66"/>
    <p:sldId id="317" r:id="rId67"/>
    <p:sldId id="315" r:id="rId68"/>
    <p:sldId id="318" r:id="rId69"/>
    <p:sldId id="319" r:id="rId70"/>
    <p:sldId id="320" r:id="rId71"/>
    <p:sldId id="321" r:id="rId72"/>
    <p:sldId id="322" r:id="rId73"/>
    <p:sldId id="323" r:id="rId74"/>
    <p:sldId id="324" r:id="rId75"/>
    <p:sldId id="325" r:id="rId76"/>
    <p:sldId id="326" r:id="rId77"/>
    <p:sldId id="332" r:id="rId78"/>
    <p:sldId id="327" r:id="rId79"/>
    <p:sldId id="328" r:id="rId80"/>
    <p:sldId id="329" r:id="rId81"/>
    <p:sldId id="330" r:id="rId82"/>
    <p:sldId id="331" r:id="rId83"/>
    <p:sldId id="333" r:id="rId84"/>
    <p:sldId id="334" r:id="rId85"/>
    <p:sldId id="530" r:id="rId86"/>
    <p:sldId id="335" r:id="rId87"/>
    <p:sldId id="336" r:id="rId88"/>
    <p:sldId id="338" r:id="rId89"/>
    <p:sldId id="337" r:id="rId90"/>
    <p:sldId id="534" r:id="rId91"/>
    <p:sldId id="535" r:id="rId92"/>
    <p:sldId id="536" r:id="rId93"/>
    <p:sldId id="339" r:id="rId94"/>
    <p:sldId id="340" r:id="rId95"/>
    <p:sldId id="341" r:id="rId96"/>
    <p:sldId id="537" r:id="rId97"/>
    <p:sldId id="538" r:id="rId98"/>
    <p:sldId id="539" r:id="rId99"/>
    <p:sldId id="540" r:id="rId100"/>
    <p:sldId id="541" r:id="rId101"/>
    <p:sldId id="342" r:id="rId102"/>
    <p:sldId id="343" r:id="rId103"/>
    <p:sldId id="344" r:id="rId104"/>
    <p:sldId id="346" r:id="rId105"/>
    <p:sldId id="347" r:id="rId106"/>
    <p:sldId id="544" r:id="rId107"/>
    <p:sldId id="545" r:id="rId108"/>
    <p:sldId id="546" r:id="rId109"/>
    <p:sldId id="345" r:id="rId110"/>
    <p:sldId id="350" r:id="rId111"/>
    <p:sldId id="547" r:id="rId112"/>
    <p:sldId id="351" r:id="rId113"/>
    <p:sldId id="548" r:id="rId114"/>
    <p:sldId id="352" r:id="rId115"/>
    <p:sldId id="353" r:id="rId116"/>
    <p:sldId id="354" r:id="rId117"/>
    <p:sldId id="355" r:id="rId118"/>
    <p:sldId id="357" r:id="rId119"/>
    <p:sldId id="356" r:id="rId120"/>
    <p:sldId id="358" r:id="rId121"/>
    <p:sldId id="359" r:id="rId122"/>
    <p:sldId id="360" r:id="rId123"/>
    <p:sldId id="361" r:id="rId124"/>
    <p:sldId id="362" r:id="rId125"/>
    <p:sldId id="363" r:id="rId126"/>
    <p:sldId id="549" r:id="rId127"/>
    <p:sldId id="550" r:id="rId128"/>
    <p:sldId id="364" r:id="rId129"/>
    <p:sldId id="551" r:id="rId130"/>
    <p:sldId id="552" r:id="rId131"/>
    <p:sldId id="365" r:id="rId132"/>
    <p:sldId id="371" r:id="rId133"/>
    <p:sldId id="370" r:id="rId134"/>
    <p:sldId id="372" r:id="rId135"/>
    <p:sldId id="531" r:id="rId136"/>
    <p:sldId id="373" r:id="rId137"/>
    <p:sldId id="374" r:id="rId138"/>
    <p:sldId id="375" r:id="rId139"/>
    <p:sldId id="376" r:id="rId140"/>
    <p:sldId id="377" r:id="rId141"/>
    <p:sldId id="378" r:id="rId142"/>
    <p:sldId id="379" r:id="rId143"/>
    <p:sldId id="380" r:id="rId144"/>
    <p:sldId id="381" r:id="rId145"/>
    <p:sldId id="382" r:id="rId146"/>
    <p:sldId id="383" r:id="rId147"/>
    <p:sldId id="384" r:id="rId148"/>
    <p:sldId id="385" r:id="rId149"/>
    <p:sldId id="386" r:id="rId150"/>
    <p:sldId id="553" r:id="rId151"/>
    <p:sldId id="387" r:id="rId152"/>
    <p:sldId id="400" r:id="rId153"/>
    <p:sldId id="401" r:id="rId154"/>
    <p:sldId id="402" r:id="rId155"/>
    <p:sldId id="403" r:id="rId156"/>
    <p:sldId id="388" r:id="rId157"/>
    <p:sldId id="389" r:id="rId158"/>
    <p:sldId id="404" r:id="rId159"/>
    <p:sldId id="405" r:id="rId160"/>
    <p:sldId id="406" r:id="rId161"/>
    <p:sldId id="391" r:id="rId162"/>
    <p:sldId id="554" r:id="rId163"/>
    <p:sldId id="555" r:id="rId164"/>
    <p:sldId id="556" r:id="rId165"/>
    <p:sldId id="557" r:id="rId166"/>
    <p:sldId id="558" r:id="rId167"/>
    <p:sldId id="559" r:id="rId168"/>
    <p:sldId id="560" r:id="rId169"/>
    <p:sldId id="561" r:id="rId170"/>
    <p:sldId id="562" r:id="rId171"/>
    <p:sldId id="563" r:id="rId172"/>
    <p:sldId id="418" r:id="rId173"/>
    <p:sldId id="419" r:id="rId174"/>
    <p:sldId id="420" r:id="rId175"/>
    <p:sldId id="422" r:id="rId176"/>
    <p:sldId id="423" r:id="rId177"/>
    <p:sldId id="425" r:id="rId178"/>
    <p:sldId id="431" r:id="rId179"/>
    <p:sldId id="426" r:id="rId180"/>
    <p:sldId id="427" r:id="rId181"/>
    <p:sldId id="428" r:id="rId182"/>
    <p:sldId id="429" r:id="rId183"/>
    <p:sldId id="430" r:id="rId184"/>
    <p:sldId id="432" r:id="rId185"/>
    <p:sldId id="433" r:id="rId186"/>
    <p:sldId id="434" r:id="rId187"/>
    <p:sldId id="435" r:id="rId188"/>
    <p:sldId id="436" r:id="rId189"/>
    <p:sldId id="437" r:id="rId190"/>
    <p:sldId id="438" r:id="rId191"/>
    <p:sldId id="439" r:id="rId192"/>
    <p:sldId id="440" r:id="rId193"/>
    <p:sldId id="441" r:id="rId194"/>
    <p:sldId id="442" r:id="rId195"/>
    <p:sldId id="445" r:id="rId196"/>
    <p:sldId id="446" r:id="rId197"/>
    <p:sldId id="443" r:id="rId198"/>
    <p:sldId id="444" r:id="rId199"/>
    <p:sldId id="449" r:id="rId200"/>
    <p:sldId id="447" r:id="rId201"/>
    <p:sldId id="450" r:id="rId202"/>
    <p:sldId id="451" r:id="rId203"/>
    <p:sldId id="452" r:id="rId204"/>
    <p:sldId id="453" r:id="rId205"/>
    <p:sldId id="454" r:id="rId206"/>
    <p:sldId id="532" r:id="rId207"/>
    <p:sldId id="455" r:id="rId208"/>
    <p:sldId id="456" r:id="rId209"/>
    <p:sldId id="457" r:id="rId210"/>
    <p:sldId id="458" r:id="rId211"/>
    <p:sldId id="459" r:id="rId212"/>
    <p:sldId id="564" r:id="rId213"/>
    <p:sldId id="460" r:id="rId214"/>
    <p:sldId id="565" r:id="rId215"/>
    <p:sldId id="461" r:id="rId216"/>
    <p:sldId id="566" r:id="rId217"/>
    <p:sldId id="462" r:id="rId218"/>
    <p:sldId id="567" r:id="rId219"/>
    <p:sldId id="463" r:id="rId220"/>
    <p:sldId id="568" r:id="rId221"/>
    <p:sldId id="474" r:id="rId222"/>
    <p:sldId id="464" r:id="rId223"/>
    <p:sldId id="465" r:id="rId224"/>
    <p:sldId id="466" r:id="rId225"/>
    <p:sldId id="467" r:id="rId226"/>
    <p:sldId id="468" r:id="rId227"/>
    <p:sldId id="469" r:id="rId228"/>
    <p:sldId id="470" r:id="rId229"/>
    <p:sldId id="471" r:id="rId230"/>
    <p:sldId id="569" r:id="rId231"/>
    <p:sldId id="570" r:id="rId232"/>
    <p:sldId id="571" r:id="rId233"/>
    <p:sldId id="572" r:id="rId234"/>
    <p:sldId id="573" r:id="rId235"/>
    <p:sldId id="472" r:id="rId236"/>
    <p:sldId id="473" r:id="rId237"/>
    <p:sldId id="475" r:id="rId238"/>
    <p:sldId id="476" r:id="rId239"/>
    <p:sldId id="477" r:id="rId240"/>
    <p:sldId id="478" r:id="rId241"/>
    <p:sldId id="479" r:id="rId242"/>
    <p:sldId id="574" r:id="rId243"/>
    <p:sldId id="480" r:id="rId244"/>
    <p:sldId id="481" r:id="rId245"/>
    <p:sldId id="482" r:id="rId246"/>
    <p:sldId id="483" r:id="rId247"/>
    <p:sldId id="484" r:id="rId248"/>
    <p:sldId id="575" r:id="rId249"/>
    <p:sldId id="533" r:id="rId250"/>
    <p:sldId id="485" r:id="rId251"/>
    <p:sldId id="486" r:id="rId252"/>
    <p:sldId id="487" r:id="rId253"/>
    <p:sldId id="488" r:id="rId254"/>
    <p:sldId id="489" r:id="rId255"/>
    <p:sldId id="490" r:id="rId256"/>
    <p:sldId id="491" r:id="rId257"/>
    <p:sldId id="492" r:id="rId258"/>
    <p:sldId id="493" r:id="rId259"/>
    <p:sldId id="576" r:id="rId260"/>
    <p:sldId id="577" r:id="rId261"/>
    <p:sldId id="578" r:id="rId262"/>
    <p:sldId id="579" r:id="rId263"/>
    <p:sldId id="494" r:id="rId264"/>
    <p:sldId id="590" r:id="rId265"/>
    <p:sldId id="495" r:id="rId266"/>
    <p:sldId id="496" r:id="rId267"/>
    <p:sldId id="497" r:id="rId268"/>
    <p:sldId id="498" r:id="rId269"/>
    <p:sldId id="499" r:id="rId270"/>
    <p:sldId id="500" r:id="rId271"/>
    <p:sldId id="580" r:id="rId272"/>
    <p:sldId id="581" r:id="rId273"/>
    <p:sldId id="582" r:id="rId274"/>
    <p:sldId id="583" r:id="rId275"/>
    <p:sldId id="584" r:id="rId276"/>
    <p:sldId id="501" r:id="rId277"/>
    <p:sldId id="502" r:id="rId278"/>
    <p:sldId id="503" r:id="rId279"/>
    <p:sldId id="504" r:id="rId280"/>
    <p:sldId id="505" r:id="rId281"/>
    <p:sldId id="507" r:id="rId282"/>
    <p:sldId id="508" r:id="rId283"/>
    <p:sldId id="509" r:id="rId284"/>
    <p:sldId id="510" r:id="rId285"/>
    <p:sldId id="511" r:id="rId286"/>
    <p:sldId id="512" r:id="rId287"/>
    <p:sldId id="513" r:id="rId288"/>
    <p:sldId id="585" r:id="rId289"/>
    <p:sldId id="514" r:id="rId290"/>
    <p:sldId id="586" r:id="rId291"/>
    <p:sldId id="519" r:id="rId292"/>
    <p:sldId id="587" r:id="rId293"/>
    <p:sldId id="520" r:id="rId294"/>
    <p:sldId id="588" r:id="rId295"/>
    <p:sldId id="521" r:id="rId296"/>
    <p:sldId id="589" r:id="rId297"/>
    <p:sldId id="515" r:id="rId298"/>
    <p:sldId id="524" r:id="rId299"/>
    <p:sldId id="522" r:id="rId300"/>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430">
          <p15:clr>
            <a:srgbClr val="A4A3A4"/>
          </p15:clr>
        </p15:guide>
        <p15:guide id="2" pos="170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fz-ausbilder" initials="k" lastIdx="0" clrIdx="0">
    <p:extLst>
      <p:ext uri="{19B8F6BF-5375-455C-9EA6-DF929625EA0E}">
        <p15:presenceInfo xmlns:p15="http://schemas.microsoft.com/office/powerpoint/2012/main" userId="kfz-ausbil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001"/>
    <a:srgbClr val="FF6600"/>
    <a:srgbClr val="FF9900"/>
    <a:srgbClr val="FE9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ittlere Formatvorlage 4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unkle Formatvorlage 1 - Akz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Designformatvorlage 2 - Akz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03" autoAdjust="0"/>
    <p:restoredTop sz="81703" autoAdjust="0"/>
  </p:normalViewPr>
  <p:slideViewPr>
    <p:cSldViewPr showGuides="1">
      <p:cViewPr varScale="1">
        <p:scale>
          <a:sx n="61" d="100"/>
          <a:sy n="61" d="100"/>
        </p:scale>
        <p:origin x="1530" y="108"/>
      </p:cViewPr>
      <p:guideLst>
        <p:guide orient="horz" pos="3430"/>
        <p:guide pos="170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howGuides="1">
      <p:cViewPr varScale="1">
        <p:scale>
          <a:sx n="89" d="100"/>
          <a:sy n="89" d="100"/>
        </p:scale>
        <p:origin x="-3732"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8.xml"/><Relationship Id="rId299" Type="http://schemas.openxmlformats.org/officeDocument/2006/relationships/slide" Target="slides/slide290.xml"/><Relationship Id="rId303" Type="http://schemas.openxmlformats.org/officeDocument/2006/relationships/presProps" Target="presProps.xml"/><Relationship Id="rId21" Type="http://schemas.openxmlformats.org/officeDocument/2006/relationships/slide" Target="slides/slide12.xml"/><Relationship Id="rId42" Type="http://schemas.openxmlformats.org/officeDocument/2006/relationships/slide" Target="slides/slide33.xml"/><Relationship Id="rId63" Type="http://schemas.openxmlformats.org/officeDocument/2006/relationships/slide" Target="slides/slide54.xml"/><Relationship Id="rId84" Type="http://schemas.openxmlformats.org/officeDocument/2006/relationships/slide" Target="slides/slide75.xml"/><Relationship Id="rId138" Type="http://schemas.openxmlformats.org/officeDocument/2006/relationships/slide" Target="slides/slide129.xml"/><Relationship Id="rId159" Type="http://schemas.openxmlformats.org/officeDocument/2006/relationships/slide" Target="slides/slide150.xml"/><Relationship Id="rId170" Type="http://schemas.openxmlformats.org/officeDocument/2006/relationships/slide" Target="slides/slide161.xml"/><Relationship Id="rId191" Type="http://schemas.openxmlformats.org/officeDocument/2006/relationships/slide" Target="slides/slide182.xml"/><Relationship Id="rId205" Type="http://schemas.openxmlformats.org/officeDocument/2006/relationships/slide" Target="slides/slide196.xml"/><Relationship Id="rId226" Type="http://schemas.openxmlformats.org/officeDocument/2006/relationships/slide" Target="slides/slide217.xml"/><Relationship Id="rId247" Type="http://schemas.openxmlformats.org/officeDocument/2006/relationships/slide" Target="slides/slide238.xml"/><Relationship Id="rId107" Type="http://schemas.openxmlformats.org/officeDocument/2006/relationships/slide" Target="slides/slide98.xml"/><Relationship Id="rId268" Type="http://schemas.openxmlformats.org/officeDocument/2006/relationships/slide" Target="slides/slide259.xml"/><Relationship Id="rId289" Type="http://schemas.openxmlformats.org/officeDocument/2006/relationships/slide" Target="slides/slide280.xml"/><Relationship Id="rId11" Type="http://schemas.openxmlformats.org/officeDocument/2006/relationships/slide" Target="slides/slide2.xml"/><Relationship Id="rId32" Type="http://schemas.openxmlformats.org/officeDocument/2006/relationships/slide" Target="slides/slide23.xml"/><Relationship Id="rId53" Type="http://schemas.openxmlformats.org/officeDocument/2006/relationships/slide" Target="slides/slide44.xml"/><Relationship Id="rId74" Type="http://schemas.openxmlformats.org/officeDocument/2006/relationships/slide" Target="slides/slide65.xml"/><Relationship Id="rId128" Type="http://schemas.openxmlformats.org/officeDocument/2006/relationships/slide" Target="slides/slide119.xml"/><Relationship Id="rId149" Type="http://schemas.openxmlformats.org/officeDocument/2006/relationships/slide" Target="slides/slide140.xml"/><Relationship Id="rId5" Type="http://schemas.openxmlformats.org/officeDocument/2006/relationships/slideMaster" Target="slideMasters/slideMaster5.xml"/><Relationship Id="rId95" Type="http://schemas.openxmlformats.org/officeDocument/2006/relationships/slide" Target="slides/slide86.xml"/><Relationship Id="rId160" Type="http://schemas.openxmlformats.org/officeDocument/2006/relationships/slide" Target="slides/slide151.xml"/><Relationship Id="rId181" Type="http://schemas.openxmlformats.org/officeDocument/2006/relationships/slide" Target="slides/slide172.xml"/><Relationship Id="rId216" Type="http://schemas.openxmlformats.org/officeDocument/2006/relationships/slide" Target="slides/slide207.xml"/><Relationship Id="rId237" Type="http://schemas.openxmlformats.org/officeDocument/2006/relationships/slide" Target="slides/slide228.xml"/><Relationship Id="rId258" Type="http://schemas.openxmlformats.org/officeDocument/2006/relationships/slide" Target="slides/slide249.xml"/><Relationship Id="rId279" Type="http://schemas.openxmlformats.org/officeDocument/2006/relationships/slide" Target="slides/slide270.xml"/><Relationship Id="rId22" Type="http://schemas.openxmlformats.org/officeDocument/2006/relationships/slide" Target="slides/slide13.xml"/><Relationship Id="rId43" Type="http://schemas.openxmlformats.org/officeDocument/2006/relationships/slide" Target="slides/slide34.xml"/><Relationship Id="rId64" Type="http://schemas.openxmlformats.org/officeDocument/2006/relationships/slide" Target="slides/slide55.xml"/><Relationship Id="rId118" Type="http://schemas.openxmlformats.org/officeDocument/2006/relationships/slide" Target="slides/slide109.xml"/><Relationship Id="rId139" Type="http://schemas.openxmlformats.org/officeDocument/2006/relationships/slide" Target="slides/slide130.xml"/><Relationship Id="rId290" Type="http://schemas.openxmlformats.org/officeDocument/2006/relationships/slide" Target="slides/slide281.xml"/><Relationship Id="rId304" Type="http://schemas.openxmlformats.org/officeDocument/2006/relationships/viewProps" Target="viewProps.xml"/><Relationship Id="rId85" Type="http://schemas.openxmlformats.org/officeDocument/2006/relationships/slide" Target="slides/slide76.xml"/><Relationship Id="rId150" Type="http://schemas.openxmlformats.org/officeDocument/2006/relationships/slide" Target="slides/slide141.xml"/><Relationship Id="rId171" Type="http://schemas.openxmlformats.org/officeDocument/2006/relationships/slide" Target="slides/slide162.xml"/><Relationship Id="rId192" Type="http://schemas.openxmlformats.org/officeDocument/2006/relationships/slide" Target="slides/slide183.xml"/><Relationship Id="rId206" Type="http://schemas.openxmlformats.org/officeDocument/2006/relationships/slide" Target="slides/slide197.xml"/><Relationship Id="rId227" Type="http://schemas.openxmlformats.org/officeDocument/2006/relationships/slide" Target="slides/slide218.xml"/><Relationship Id="rId248" Type="http://schemas.openxmlformats.org/officeDocument/2006/relationships/slide" Target="slides/slide239.xml"/><Relationship Id="rId269" Type="http://schemas.openxmlformats.org/officeDocument/2006/relationships/slide" Target="slides/slide260.xml"/><Relationship Id="rId12" Type="http://schemas.openxmlformats.org/officeDocument/2006/relationships/slide" Target="slides/slide3.xml"/><Relationship Id="rId33" Type="http://schemas.openxmlformats.org/officeDocument/2006/relationships/slide" Target="slides/slide24.xml"/><Relationship Id="rId108" Type="http://schemas.openxmlformats.org/officeDocument/2006/relationships/slide" Target="slides/slide99.xml"/><Relationship Id="rId129" Type="http://schemas.openxmlformats.org/officeDocument/2006/relationships/slide" Target="slides/slide120.xml"/><Relationship Id="rId280" Type="http://schemas.openxmlformats.org/officeDocument/2006/relationships/slide" Target="slides/slide271.xml"/><Relationship Id="rId54" Type="http://schemas.openxmlformats.org/officeDocument/2006/relationships/slide" Target="slides/slide45.xml"/><Relationship Id="rId75" Type="http://schemas.openxmlformats.org/officeDocument/2006/relationships/slide" Target="slides/slide66.xml"/><Relationship Id="rId96" Type="http://schemas.openxmlformats.org/officeDocument/2006/relationships/slide" Target="slides/slide87.xml"/><Relationship Id="rId140" Type="http://schemas.openxmlformats.org/officeDocument/2006/relationships/slide" Target="slides/slide131.xml"/><Relationship Id="rId161" Type="http://schemas.openxmlformats.org/officeDocument/2006/relationships/slide" Target="slides/slide152.xml"/><Relationship Id="rId182" Type="http://schemas.openxmlformats.org/officeDocument/2006/relationships/slide" Target="slides/slide173.xml"/><Relationship Id="rId217" Type="http://schemas.openxmlformats.org/officeDocument/2006/relationships/slide" Target="slides/slide208.xml"/><Relationship Id="rId6" Type="http://schemas.openxmlformats.org/officeDocument/2006/relationships/slideMaster" Target="slideMasters/slideMaster6.xml"/><Relationship Id="rId238" Type="http://schemas.openxmlformats.org/officeDocument/2006/relationships/slide" Target="slides/slide229.xml"/><Relationship Id="rId259" Type="http://schemas.openxmlformats.org/officeDocument/2006/relationships/slide" Target="slides/slide250.xml"/><Relationship Id="rId23" Type="http://schemas.openxmlformats.org/officeDocument/2006/relationships/slide" Target="slides/slide14.xml"/><Relationship Id="rId119" Type="http://schemas.openxmlformats.org/officeDocument/2006/relationships/slide" Target="slides/slide110.xml"/><Relationship Id="rId270" Type="http://schemas.openxmlformats.org/officeDocument/2006/relationships/slide" Target="slides/slide261.xml"/><Relationship Id="rId291" Type="http://schemas.openxmlformats.org/officeDocument/2006/relationships/slide" Target="slides/slide282.xml"/><Relationship Id="rId305" Type="http://schemas.openxmlformats.org/officeDocument/2006/relationships/theme" Target="theme/theme1.xml"/><Relationship Id="rId44" Type="http://schemas.openxmlformats.org/officeDocument/2006/relationships/slide" Target="slides/slide35.xml"/><Relationship Id="rId65" Type="http://schemas.openxmlformats.org/officeDocument/2006/relationships/slide" Target="slides/slide56.xml"/><Relationship Id="rId86" Type="http://schemas.openxmlformats.org/officeDocument/2006/relationships/slide" Target="slides/slide77.xml"/><Relationship Id="rId130" Type="http://schemas.openxmlformats.org/officeDocument/2006/relationships/slide" Target="slides/slide121.xml"/><Relationship Id="rId151" Type="http://schemas.openxmlformats.org/officeDocument/2006/relationships/slide" Target="slides/slide142.xml"/><Relationship Id="rId172" Type="http://schemas.openxmlformats.org/officeDocument/2006/relationships/slide" Target="slides/slide163.xml"/><Relationship Id="rId193" Type="http://schemas.openxmlformats.org/officeDocument/2006/relationships/slide" Target="slides/slide184.xml"/><Relationship Id="rId207" Type="http://schemas.openxmlformats.org/officeDocument/2006/relationships/slide" Target="slides/slide198.xml"/><Relationship Id="rId228" Type="http://schemas.openxmlformats.org/officeDocument/2006/relationships/slide" Target="slides/slide219.xml"/><Relationship Id="rId249" Type="http://schemas.openxmlformats.org/officeDocument/2006/relationships/slide" Target="slides/slide240.xml"/><Relationship Id="rId13" Type="http://schemas.openxmlformats.org/officeDocument/2006/relationships/slide" Target="slides/slide4.xml"/><Relationship Id="rId109" Type="http://schemas.openxmlformats.org/officeDocument/2006/relationships/slide" Target="slides/slide100.xml"/><Relationship Id="rId260" Type="http://schemas.openxmlformats.org/officeDocument/2006/relationships/slide" Target="slides/slide251.xml"/><Relationship Id="rId281" Type="http://schemas.openxmlformats.org/officeDocument/2006/relationships/slide" Target="slides/slide272.xml"/><Relationship Id="rId34" Type="http://schemas.openxmlformats.org/officeDocument/2006/relationships/slide" Target="slides/slide25.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20" Type="http://schemas.openxmlformats.org/officeDocument/2006/relationships/slide" Target="slides/slide111.xml"/><Relationship Id="rId141" Type="http://schemas.openxmlformats.org/officeDocument/2006/relationships/slide" Target="slides/slide132.xml"/><Relationship Id="rId7" Type="http://schemas.openxmlformats.org/officeDocument/2006/relationships/slideMaster" Target="slideMasters/slideMaster7.xml"/><Relationship Id="rId162" Type="http://schemas.openxmlformats.org/officeDocument/2006/relationships/slide" Target="slides/slide153.xml"/><Relationship Id="rId183" Type="http://schemas.openxmlformats.org/officeDocument/2006/relationships/slide" Target="slides/slide174.xml"/><Relationship Id="rId218" Type="http://schemas.openxmlformats.org/officeDocument/2006/relationships/slide" Target="slides/slide209.xml"/><Relationship Id="rId239" Type="http://schemas.openxmlformats.org/officeDocument/2006/relationships/slide" Target="slides/slide230.xml"/><Relationship Id="rId2" Type="http://schemas.openxmlformats.org/officeDocument/2006/relationships/slideMaster" Target="slideMasters/slideMaster2.xml"/><Relationship Id="rId29" Type="http://schemas.openxmlformats.org/officeDocument/2006/relationships/slide" Target="slides/slide20.xml"/><Relationship Id="rId250" Type="http://schemas.openxmlformats.org/officeDocument/2006/relationships/slide" Target="slides/slide241.xml"/><Relationship Id="rId255" Type="http://schemas.openxmlformats.org/officeDocument/2006/relationships/slide" Target="slides/slide246.xml"/><Relationship Id="rId271" Type="http://schemas.openxmlformats.org/officeDocument/2006/relationships/slide" Target="slides/slide262.xml"/><Relationship Id="rId276" Type="http://schemas.openxmlformats.org/officeDocument/2006/relationships/slide" Target="slides/slide267.xml"/><Relationship Id="rId292" Type="http://schemas.openxmlformats.org/officeDocument/2006/relationships/slide" Target="slides/slide283.xml"/><Relationship Id="rId297" Type="http://schemas.openxmlformats.org/officeDocument/2006/relationships/slide" Target="slides/slide288.xml"/><Relationship Id="rId306" Type="http://schemas.openxmlformats.org/officeDocument/2006/relationships/tableStyles" Target="tableStyles.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178" Type="http://schemas.openxmlformats.org/officeDocument/2006/relationships/slide" Target="slides/slide169.xml"/><Relationship Id="rId301" Type="http://schemas.openxmlformats.org/officeDocument/2006/relationships/notesMaster" Target="notesMasters/notesMaster1.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73" Type="http://schemas.openxmlformats.org/officeDocument/2006/relationships/slide" Target="slides/slide164.xml"/><Relationship Id="rId194" Type="http://schemas.openxmlformats.org/officeDocument/2006/relationships/slide" Target="slides/slide185.xml"/><Relationship Id="rId199" Type="http://schemas.openxmlformats.org/officeDocument/2006/relationships/slide" Target="slides/slide190.xml"/><Relationship Id="rId203" Type="http://schemas.openxmlformats.org/officeDocument/2006/relationships/slide" Target="slides/slide194.xml"/><Relationship Id="rId208" Type="http://schemas.openxmlformats.org/officeDocument/2006/relationships/slide" Target="slides/slide199.xml"/><Relationship Id="rId229" Type="http://schemas.openxmlformats.org/officeDocument/2006/relationships/slide" Target="slides/slide220.xml"/><Relationship Id="rId19" Type="http://schemas.openxmlformats.org/officeDocument/2006/relationships/slide" Target="slides/slide10.xml"/><Relationship Id="rId224" Type="http://schemas.openxmlformats.org/officeDocument/2006/relationships/slide" Target="slides/slide215.xml"/><Relationship Id="rId240" Type="http://schemas.openxmlformats.org/officeDocument/2006/relationships/slide" Target="slides/slide231.xml"/><Relationship Id="rId245" Type="http://schemas.openxmlformats.org/officeDocument/2006/relationships/slide" Target="slides/slide236.xml"/><Relationship Id="rId261" Type="http://schemas.openxmlformats.org/officeDocument/2006/relationships/slide" Target="slides/slide252.xml"/><Relationship Id="rId266" Type="http://schemas.openxmlformats.org/officeDocument/2006/relationships/slide" Target="slides/slide257.xml"/><Relationship Id="rId287" Type="http://schemas.openxmlformats.org/officeDocument/2006/relationships/slide" Target="slides/slide278.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slide" Target="slides/slide159.xml"/><Relationship Id="rId282" Type="http://schemas.openxmlformats.org/officeDocument/2006/relationships/slide" Target="slides/slide273.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184" Type="http://schemas.openxmlformats.org/officeDocument/2006/relationships/slide" Target="slides/slide175.xml"/><Relationship Id="rId189" Type="http://schemas.openxmlformats.org/officeDocument/2006/relationships/slide" Target="slides/slide180.xml"/><Relationship Id="rId219" Type="http://schemas.openxmlformats.org/officeDocument/2006/relationships/slide" Target="slides/slide210.xml"/><Relationship Id="rId3" Type="http://schemas.openxmlformats.org/officeDocument/2006/relationships/slideMaster" Target="slideMasters/slideMaster3.xml"/><Relationship Id="rId214" Type="http://schemas.openxmlformats.org/officeDocument/2006/relationships/slide" Target="slides/slide205.xml"/><Relationship Id="rId230" Type="http://schemas.openxmlformats.org/officeDocument/2006/relationships/slide" Target="slides/slide221.xml"/><Relationship Id="rId235" Type="http://schemas.openxmlformats.org/officeDocument/2006/relationships/slide" Target="slides/slide226.xml"/><Relationship Id="rId251" Type="http://schemas.openxmlformats.org/officeDocument/2006/relationships/slide" Target="slides/slide242.xml"/><Relationship Id="rId256" Type="http://schemas.openxmlformats.org/officeDocument/2006/relationships/slide" Target="slides/slide247.xml"/><Relationship Id="rId277" Type="http://schemas.openxmlformats.org/officeDocument/2006/relationships/slide" Target="slides/slide268.xml"/><Relationship Id="rId298" Type="http://schemas.openxmlformats.org/officeDocument/2006/relationships/slide" Target="slides/slide289.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72" Type="http://schemas.openxmlformats.org/officeDocument/2006/relationships/slide" Target="slides/slide263.xml"/><Relationship Id="rId293" Type="http://schemas.openxmlformats.org/officeDocument/2006/relationships/slide" Target="slides/slide284.xml"/><Relationship Id="rId302" Type="http://schemas.openxmlformats.org/officeDocument/2006/relationships/commentAuthors" Target="commentAuthors.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 Id="rId174" Type="http://schemas.openxmlformats.org/officeDocument/2006/relationships/slide" Target="slides/slide165.xml"/><Relationship Id="rId179" Type="http://schemas.openxmlformats.org/officeDocument/2006/relationships/slide" Target="slides/slide170.xml"/><Relationship Id="rId195" Type="http://schemas.openxmlformats.org/officeDocument/2006/relationships/slide" Target="slides/slide186.xml"/><Relationship Id="rId209" Type="http://schemas.openxmlformats.org/officeDocument/2006/relationships/slide" Target="slides/slide200.xml"/><Relationship Id="rId190" Type="http://schemas.openxmlformats.org/officeDocument/2006/relationships/slide" Target="slides/slide181.xml"/><Relationship Id="rId204" Type="http://schemas.openxmlformats.org/officeDocument/2006/relationships/slide" Target="slides/slide195.xml"/><Relationship Id="rId220" Type="http://schemas.openxmlformats.org/officeDocument/2006/relationships/slide" Target="slides/slide211.xml"/><Relationship Id="rId225" Type="http://schemas.openxmlformats.org/officeDocument/2006/relationships/slide" Target="slides/slide216.xml"/><Relationship Id="rId241" Type="http://schemas.openxmlformats.org/officeDocument/2006/relationships/slide" Target="slides/slide232.xml"/><Relationship Id="rId246" Type="http://schemas.openxmlformats.org/officeDocument/2006/relationships/slide" Target="slides/slide237.xml"/><Relationship Id="rId267" Type="http://schemas.openxmlformats.org/officeDocument/2006/relationships/slide" Target="slides/slide258.xml"/><Relationship Id="rId288" Type="http://schemas.openxmlformats.org/officeDocument/2006/relationships/slide" Target="slides/slide279.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 Id="rId127" Type="http://schemas.openxmlformats.org/officeDocument/2006/relationships/slide" Target="slides/slide118.xml"/><Relationship Id="rId262" Type="http://schemas.openxmlformats.org/officeDocument/2006/relationships/slide" Target="slides/slide253.xml"/><Relationship Id="rId283" Type="http://schemas.openxmlformats.org/officeDocument/2006/relationships/slide" Target="slides/slide274.xml"/><Relationship Id="rId10" Type="http://schemas.openxmlformats.org/officeDocument/2006/relationships/slide" Target="slides/slide1.xml"/><Relationship Id="rId31" Type="http://schemas.openxmlformats.org/officeDocument/2006/relationships/slide" Target="slides/slide22.xml"/><Relationship Id="rId52" Type="http://schemas.openxmlformats.org/officeDocument/2006/relationships/slide" Target="slides/slide43.xml"/><Relationship Id="rId73" Type="http://schemas.openxmlformats.org/officeDocument/2006/relationships/slide" Target="slides/slide64.xml"/><Relationship Id="rId78" Type="http://schemas.openxmlformats.org/officeDocument/2006/relationships/slide" Target="slides/slide69.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43" Type="http://schemas.openxmlformats.org/officeDocument/2006/relationships/slide" Target="slides/slide134.xml"/><Relationship Id="rId148" Type="http://schemas.openxmlformats.org/officeDocument/2006/relationships/slide" Target="slides/slide139.xml"/><Relationship Id="rId164" Type="http://schemas.openxmlformats.org/officeDocument/2006/relationships/slide" Target="slides/slide155.xml"/><Relationship Id="rId169" Type="http://schemas.openxmlformats.org/officeDocument/2006/relationships/slide" Target="slides/slide160.xml"/><Relationship Id="rId185" Type="http://schemas.openxmlformats.org/officeDocument/2006/relationships/slide" Target="slides/slide176.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71.xml"/><Relationship Id="rId210" Type="http://schemas.openxmlformats.org/officeDocument/2006/relationships/slide" Target="slides/slide201.xml"/><Relationship Id="rId215" Type="http://schemas.openxmlformats.org/officeDocument/2006/relationships/slide" Target="slides/slide206.xml"/><Relationship Id="rId236" Type="http://schemas.openxmlformats.org/officeDocument/2006/relationships/slide" Target="slides/slide227.xml"/><Relationship Id="rId257" Type="http://schemas.openxmlformats.org/officeDocument/2006/relationships/slide" Target="slides/slide248.xml"/><Relationship Id="rId278" Type="http://schemas.openxmlformats.org/officeDocument/2006/relationships/slide" Target="slides/slide269.xml"/><Relationship Id="rId26" Type="http://schemas.openxmlformats.org/officeDocument/2006/relationships/slide" Target="slides/slide17.xml"/><Relationship Id="rId231" Type="http://schemas.openxmlformats.org/officeDocument/2006/relationships/slide" Target="slides/slide222.xml"/><Relationship Id="rId252" Type="http://schemas.openxmlformats.org/officeDocument/2006/relationships/slide" Target="slides/slide243.xml"/><Relationship Id="rId273" Type="http://schemas.openxmlformats.org/officeDocument/2006/relationships/slide" Target="slides/slide264.xml"/><Relationship Id="rId294" Type="http://schemas.openxmlformats.org/officeDocument/2006/relationships/slide" Target="slides/slide285.xml"/><Relationship Id="rId47" Type="http://schemas.openxmlformats.org/officeDocument/2006/relationships/slide" Target="slides/slide38.xml"/><Relationship Id="rId68" Type="http://schemas.openxmlformats.org/officeDocument/2006/relationships/slide" Target="slides/slide59.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54" Type="http://schemas.openxmlformats.org/officeDocument/2006/relationships/slide" Target="slides/slide145.xml"/><Relationship Id="rId175" Type="http://schemas.openxmlformats.org/officeDocument/2006/relationships/slide" Target="slides/slide166.xml"/><Relationship Id="rId196" Type="http://schemas.openxmlformats.org/officeDocument/2006/relationships/slide" Target="slides/slide187.xml"/><Relationship Id="rId200" Type="http://schemas.openxmlformats.org/officeDocument/2006/relationships/slide" Target="slides/slide191.xml"/><Relationship Id="rId16" Type="http://schemas.openxmlformats.org/officeDocument/2006/relationships/slide" Target="slides/slide7.xml"/><Relationship Id="rId221" Type="http://schemas.openxmlformats.org/officeDocument/2006/relationships/slide" Target="slides/slide212.xml"/><Relationship Id="rId242" Type="http://schemas.openxmlformats.org/officeDocument/2006/relationships/slide" Target="slides/slide233.xml"/><Relationship Id="rId263" Type="http://schemas.openxmlformats.org/officeDocument/2006/relationships/slide" Target="slides/slide254.xml"/><Relationship Id="rId284" Type="http://schemas.openxmlformats.org/officeDocument/2006/relationships/slide" Target="slides/slide275.xml"/><Relationship Id="rId37" Type="http://schemas.openxmlformats.org/officeDocument/2006/relationships/slide" Target="slides/slide28.xml"/><Relationship Id="rId58" Type="http://schemas.openxmlformats.org/officeDocument/2006/relationships/slide" Target="slides/slide49.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44" Type="http://schemas.openxmlformats.org/officeDocument/2006/relationships/slide" Target="slides/slide135.xml"/><Relationship Id="rId90" Type="http://schemas.openxmlformats.org/officeDocument/2006/relationships/slide" Target="slides/slide81.xml"/><Relationship Id="rId165" Type="http://schemas.openxmlformats.org/officeDocument/2006/relationships/slide" Target="slides/slide156.xml"/><Relationship Id="rId186" Type="http://schemas.openxmlformats.org/officeDocument/2006/relationships/slide" Target="slides/slide177.xml"/><Relationship Id="rId211" Type="http://schemas.openxmlformats.org/officeDocument/2006/relationships/slide" Target="slides/slide202.xml"/><Relationship Id="rId232" Type="http://schemas.openxmlformats.org/officeDocument/2006/relationships/slide" Target="slides/slide223.xml"/><Relationship Id="rId253" Type="http://schemas.openxmlformats.org/officeDocument/2006/relationships/slide" Target="slides/slide244.xml"/><Relationship Id="rId274" Type="http://schemas.openxmlformats.org/officeDocument/2006/relationships/slide" Target="slides/slide265.xml"/><Relationship Id="rId295" Type="http://schemas.openxmlformats.org/officeDocument/2006/relationships/slide" Target="slides/slide286.xml"/><Relationship Id="rId27" Type="http://schemas.openxmlformats.org/officeDocument/2006/relationships/slide" Target="slides/slide18.xml"/><Relationship Id="rId48" Type="http://schemas.openxmlformats.org/officeDocument/2006/relationships/slide" Target="slides/slide39.xml"/><Relationship Id="rId69" Type="http://schemas.openxmlformats.org/officeDocument/2006/relationships/slide" Target="slides/slide60.xml"/><Relationship Id="rId113" Type="http://schemas.openxmlformats.org/officeDocument/2006/relationships/slide" Target="slides/slide104.xml"/><Relationship Id="rId134" Type="http://schemas.openxmlformats.org/officeDocument/2006/relationships/slide" Target="slides/slide125.xml"/><Relationship Id="rId80" Type="http://schemas.openxmlformats.org/officeDocument/2006/relationships/slide" Target="slides/slide71.xml"/><Relationship Id="rId155" Type="http://schemas.openxmlformats.org/officeDocument/2006/relationships/slide" Target="slides/slide146.xml"/><Relationship Id="rId176" Type="http://schemas.openxmlformats.org/officeDocument/2006/relationships/slide" Target="slides/slide167.xml"/><Relationship Id="rId197" Type="http://schemas.openxmlformats.org/officeDocument/2006/relationships/slide" Target="slides/slide188.xml"/><Relationship Id="rId201" Type="http://schemas.openxmlformats.org/officeDocument/2006/relationships/slide" Target="slides/slide192.xml"/><Relationship Id="rId222" Type="http://schemas.openxmlformats.org/officeDocument/2006/relationships/slide" Target="slides/slide213.xml"/><Relationship Id="rId243" Type="http://schemas.openxmlformats.org/officeDocument/2006/relationships/slide" Target="slides/slide234.xml"/><Relationship Id="rId264" Type="http://schemas.openxmlformats.org/officeDocument/2006/relationships/slide" Target="slides/slide255.xml"/><Relationship Id="rId285" Type="http://schemas.openxmlformats.org/officeDocument/2006/relationships/slide" Target="slides/slide276.xml"/><Relationship Id="rId17" Type="http://schemas.openxmlformats.org/officeDocument/2006/relationships/slide" Target="slides/slide8.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24" Type="http://schemas.openxmlformats.org/officeDocument/2006/relationships/slide" Target="slides/slide115.xml"/><Relationship Id="rId70" Type="http://schemas.openxmlformats.org/officeDocument/2006/relationships/slide" Target="slides/slide61.xml"/><Relationship Id="rId91" Type="http://schemas.openxmlformats.org/officeDocument/2006/relationships/slide" Target="slides/slide82.xml"/><Relationship Id="rId145" Type="http://schemas.openxmlformats.org/officeDocument/2006/relationships/slide" Target="slides/slide136.xml"/><Relationship Id="rId166" Type="http://schemas.openxmlformats.org/officeDocument/2006/relationships/slide" Target="slides/slide157.xml"/><Relationship Id="rId187" Type="http://schemas.openxmlformats.org/officeDocument/2006/relationships/slide" Target="slides/slide178.xml"/><Relationship Id="rId1" Type="http://schemas.openxmlformats.org/officeDocument/2006/relationships/slideMaster" Target="slideMasters/slideMaster1.xml"/><Relationship Id="rId212" Type="http://schemas.openxmlformats.org/officeDocument/2006/relationships/slide" Target="slides/slide203.xml"/><Relationship Id="rId233" Type="http://schemas.openxmlformats.org/officeDocument/2006/relationships/slide" Target="slides/slide224.xml"/><Relationship Id="rId254" Type="http://schemas.openxmlformats.org/officeDocument/2006/relationships/slide" Target="slides/slide245.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slide" Target="slides/slide105.xml"/><Relationship Id="rId275" Type="http://schemas.openxmlformats.org/officeDocument/2006/relationships/slide" Target="slides/slide266.xml"/><Relationship Id="rId296" Type="http://schemas.openxmlformats.org/officeDocument/2006/relationships/slide" Target="slides/slide287.xml"/><Relationship Id="rId300" Type="http://schemas.openxmlformats.org/officeDocument/2006/relationships/slide" Target="slides/slide291.xml"/><Relationship Id="rId60" Type="http://schemas.openxmlformats.org/officeDocument/2006/relationships/slide" Target="slides/slide51.xml"/><Relationship Id="rId81" Type="http://schemas.openxmlformats.org/officeDocument/2006/relationships/slide" Target="slides/slide72.xml"/><Relationship Id="rId135" Type="http://schemas.openxmlformats.org/officeDocument/2006/relationships/slide" Target="slides/slide126.xml"/><Relationship Id="rId156" Type="http://schemas.openxmlformats.org/officeDocument/2006/relationships/slide" Target="slides/slide147.xml"/><Relationship Id="rId177" Type="http://schemas.openxmlformats.org/officeDocument/2006/relationships/slide" Target="slides/slide168.xml"/><Relationship Id="rId198" Type="http://schemas.openxmlformats.org/officeDocument/2006/relationships/slide" Target="slides/slide189.xml"/><Relationship Id="rId202" Type="http://schemas.openxmlformats.org/officeDocument/2006/relationships/slide" Target="slides/slide193.xml"/><Relationship Id="rId223" Type="http://schemas.openxmlformats.org/officeDocument/2006/relationships/slide" Target="slides/slide214.xml"/><Relationship Id="rId244" Type="http://schemas.openxmlformats.org/officeDocument/2006/relationships/slide" Target="slides/slide235.xml"/><Relationship Id="rId18" Type="http://schemas.openxmlformats.org/officeDocument/2006/relationships/slide" Target="slides/slide9.xml"/><Relationship Id="rId39" Type="http://schemas.openxmlformats.org/officeDocument/2006/relationships/slide" Target="slides/slide30.xml"/><Relationship Id="rId265" Type="http://schemas.openxmlformats.org/officeDocument/2006/relationships/slide" Target="slides/slide256.xml"/><Relationship Id="rId286" Type="http://schemas.openxmlformats.org/officeDocument/2006/relationships/slide" Target="slides/slide277.xml"/><Relationship Id="rId50" Type="http://schemas.openxmlformats.org/officeDocument/2006/relationships/slide" Target="slides/slide41.xml"/><Relationship Id="rId104" Type="http://schemas.openxmlformats.org/officeDocument/2006/relationships/slide" Target="slides/slide95.xml"/><Relationship Id="rId125" Type="http://schemas.openxmlformats.org/officeDocument/2006/relationships/slide" Target="slides/slide116.xml"/><Relationship Id="rId146" Type="http://schemas.openxmlformats.org/officeDocument/2006/relationships/slide" Target="slides/slide137.xml"/><Relationship Id="rId167" Type="http://schemas.openxmlformats.org/officeDocument/2006/relationships/slide" Target="slides/slide158.xml"/><Relationship Id="rId188" Type="http://schemas.openxmlformats.org/officeDocument/2006/relationships/slide" Target="slides/slide179.xml"/><Relationship Id="rId71" Type="http://schemas.openxmlformats.org/officeDocument/2006/relationships/slide" Target="slides/slide62.xml"/><Relationship Id="rId92" Type="http://schemas.openxmlformats.org/officeDocument/2006/relationships/slide" Target="slides/slide83.xml"/><Relationship Id="rId213" Type="http://schemas.openxmlformats.org/officeDocument/2006/relationships/slide" Target="slides/slide204.xml"/><Relationship Id="rId234" Type="http://schemas.openxmlformats.org/officeDocument/2006/relationships/slide" Target="slides/slide2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85CD91B-C871-4714-A871-E8774D9239A0}" type="datetimeFigureOut">
              <a:rPr lang="de-DE"/>
              <a:pPr>
                <a:defRPr/>
              </a:pPr>
              <a:t>26.01.2021</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B1859650-3945-4D7E-8650-8CB3243320D4}" type="slidenum">
              <a:rPr lang="de-DE"/>
              <a:pPr>
                <a:defRPr/>
              </a:pPr>
              <a:t>‹Nr.›</a:t>
            </a:fld>
            <a:endParaRPr lang="de-DE"/>
          </a:p>
        </p:txBody>
      </p:sp>
    </p:spTree>
    <p:extLst>
      <p:ext uri="{BB962C8B-B14F-4D97-AF65-F5344CB8AC3E}">
        <p14:creationId xmlns:p14="http://schemas.microsoft.com/office/powerpoint/2010/main" val="2621343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572BA62-053B-4740-A458-686E07C855FE}" type="slidenum">
              <a:rPr lang="de-DE" smtClean="0">
                <a:solidFill>
                  <a:prstClr val="black"/>
                </a:solidFill>
              </a:rPr>
              <a:pPr/>
              <a:t>5</a:t>
            </a:fld>
            <a:endParaRPr lang="de-DE">
              <a:solidFill>
                <a:prstClr val="black"/>
              </a:solidFill>
            </a:endParaRPr>
          </a:p>
        </p:txBody>
      </p:sp>
    </p:spTree>
    <p:extLst>
      <p:ext uri="{BB962C8B-B14F-4D97-AF65-F5344CB8AC3E}">
        <p14:creationId xmlns:p14="http://schemas.microsoft.com/office/powerpoint/2010/main" val="3312615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Beispiel:</a:t>
            </a:r>
          </a:p>
          <a:p>
            <a:endParaRPr lang="de-DE" dirty="0" smtClean="0"/>
          </a:p>
          <a:p>
            <a:r>
              <a:rPr lang="de-DE" dirty="0" smtClean="0"/>
              <a:t>„Um 17 Uhr ist Feierabend!“			</a:t>
            </a:r>
            <a:r>
              <a:rPr lang="de-DE" b="1" dirty="0" smtClean="0"/>
              <a:t>Sachebene		</a:t>
            </a:r>
            <a:r>
              <a:rPr lang="de-DE" b="0" dirty="0" smtClean="0"/>
              <a:t>„Um</a:t>
            </a:r>
            <a:r>
              <a:rPr lang="de-DE" b="0" baseline="0" dirty="0" smtClean="0"/>
              <a:t> 17 Uhr ist Feierabend“</a:t>
            </a:r>
          </a:p>
          <a:p>
            <a:endParaRPr lang="de-DE" b="0" baseline="0" dirty="0" smtClean="0"/>
          </a:p>
          <a:p>
            <a:r>
              <a:rPr lang="de-DE" b="0" baseline="0" dirty="0" smtClean="0"/>
              <a:t>„Sie kommen ungelegen“			</a:t>
            </a:r>
            <a:r>
              <a:rPr lang="de-DE" b="1" baseline="0" dirty="0" smtClean="0"/>
              <a:t>Beziehungsebene	</a:t>
            </a:r>
            <a:r>
              <a:rPr lang="de-DE" b="0" baseline="0" dirty="0" smtClean="0"/>
              <a:t>„Ich Störe!“</a:t>
            </a:r>
          </a:p>
          <a:p>
            <a:endParaRPr lang="de-DE" b="0" baseline="0" dirty="0" smtClean="0"/>
          </a:p>
          <a:p>
            <a:r>
              <a:rPr lang="de-DE" b="0" baseline="0" dirty="0" smtClean="0"/>
              <a:t>„Ich möchte nach Hause!“			</a:t>
            </a:r>
            <a:r>
              <a:rPr lang="de-DE" b="1" baseline="0" dirty="0" smtClean="0"/>
              <a:t>Selbstmitteilungsebene	</a:t>
            </a:r>
            <a:r>
              <a:rPr lang="de-DE" b="0" baseline="0" dirty="0" smtClean="0"/>
              <a:t>„Der Kundendienstleiter möchte pünktlich in den Feierabend oder hat noch 						  was vor!“</a:t>
            </a:r>
          </a:p>
          <a:p>
            <a:endParaRPr lang="de-DE" b="0"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de-DE" b="0" baseline="0" dirty="0" smtClean="0"/>
              <a:t>„Lassen Sie den Wagen hier und kommen 		</a:t>
            </a:r>
            <a:r>
              <a:rPr lang="de-DE" b="1" baseline="0" dirty="0" smtClean="0"/>
              <a:t>Appellebene		</a:t>
            </a:r>
            <a:r>
              <a:rPr lang="de-DE" b="0" baseline="0" dirty="0" smtClean="0"/>
              <a:t>„Kommen sie das nächste Mal rechtzeitig!“</a:t>
            </a:r>
            <a:endParaRPr lang="de-DE" b="0" dirty="0" smtClean="0"/>
          </a:p>
          <a:p>
            <a:r>
              <a:rPr lang="de-DE" b="0" baseline="0" dirty="0" smtClean="0"/>
              <a:t>sie morgen wieder!“	</a:t>
            </a:r>
            <a:r>
              <a:rPr lang="de-DE" b="1" baseline="0" dirty="0" smtClean="0"/>
              <a:t>	</a:t>
            </a:r>
            <a:endParaRPr lang="de-DE" b="0"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25</a:t>
            </a:fld>
            <a:endParaRPr lang="de-DE"/>
          </a:p>
        </p:txBody>
      </p:sp>
    </p:spTree>
    <p:extLst>
      <p:ext uri="{BB962C8B-B14F-4D97-AF65-F5344CB8AC3E}">
        <p14:creationId xmlns:p14="http://schemas.microsoft.com/office/powerpoint/2010/main" val="2559737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u="sng" dirty="0" smtClean="0"/>
              <a:t>Beispiel für</a:t>
            </a:r>
            <a:r>
              <a:rPr lang="de-DE" b="0" u="sng" baseline="0" dirty="0" smtClean="0"/>
              <a:t> das kritische Eltern-Ich</a:t>
            </a:r>
            <a:r>
              <a:rPr lang="de-DE" b="0" u="sng" dirty="0" smtClean="0"/>
              <a:t>:</a:t>
            </a:r>
            <a:r>
              <a:rPr lang="de-DE" b="0" u="none" dirty="0" smtClean="0"/>
              <a:t> Herr Müller,</a:t>
            </a:r>
            <a:r>
              <a:rPr lang="de-DE" b="0" u="none" baseline="0" dirty="0" smtClean="0"/>
              <a:t> wenn sie nicht soviel quatschen würden bekämen sie auch etwas vom Unterricht mit.</a:t>
            </a:r>
          </a:p>
          <a:p>
            <a:r>
              <a:rPr lang="de-DE" b="0" u="sng" baseline="0" dirty="0" smtClean="0"/>
              <a:t>Beispiel für das fürsorgliche Eltern-Ich:</a:t>
            </a:r>
            <a:r>
              <a:rPr lang="de-DE" b="0" u="none" baseline="0" dirty="0" smtClean="0"/>
              <a:t> Und vergiss nicht die Absauganlage einzuschalten, du weißt ja wie gesundheitsschädlich die Abgase sind.</a:t>
            </a:r>
            <a:endParaRPr lang="de-DE" b="0" u="sng"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32</a:t>
            </a:fld>
            <a:endParaRPr lang="de-DE"/>
          </a:p>
        </p:txBody>
      </p:sp>
    </p:spTree>
    <p:extLst>
      <p:ext uri="{BB962C8B-B14F-4D97-AF65-F5344CB8AC3E}">
        <p14:creationId xmlns:p14="http://schemas.microsoft.com/office/powerpoint/2010/main" val="9125732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Im Eltern-Ich erleben sich Menschen als so allmächtig, wie sie</a:t>
            </a:r>
            <a:r>
              <a:rPr lang="de-DE" baseline="0" dirty="0" smtClean="0"/>
              <a:t> ihre Eltern als Kind wahrgenommen haben.</a:t>
            </a:r>
          </a:p>
          <a:p>
            <a:r>
              <a:rPr lang="de-DE" baseline="0" dirty="0" smtClean="0"/>
              <a:t>- Beispiel: „Wie oft habe ich dir schon gesagt … “, oder „Das haben wir schon immer so gemacht … “</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33</a:t>
            </a:fld>
            <a:endParaRPr lang="de-DE"/>
          </a:p>
        </p:txBody>
      </p:sp>
    </p:spTree>
    <p:extLst>
      <p:ext uri="{BB962C8B-B14F-4D97-AF65-F5344CB8AC3E}">
        <p14:creationId xmlns:p14="http://schemas.microsoft.com/office/powerpoint/2010/main" val="2339769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34</a:t>
            </a:fld>
            <a:endParaRPr lang="de-DE"/>
          </a:p>
        </p:txBody>
      </p:sp>
    </p:spTree>
    <p:extLst>
      <p:ext uri="{BB962C8B-B14F-4D97-AF65-F5344CB8AC3E}">
        <p14:creationId xmlns:p14="http://schemas.microsoft.com/office/powerpoint/2010/main" val="2283932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Beispiel für das natürliche/freie Kindheits-Ich:</a:t>
            </a:r>
          </a:p>
          <a:p>
            <a:pPr marL="171450" indent="-171450">
              <a:buFontTx/>
              <a:buChar char="-"/>
            </a:pPr>
            <a:r>
              <a:rPr lang="de-DE" i="0" u="none" baseline="0" dirty="0" smtClean="0"/>
              <a:t>„Ist das nicht ein himmlischer Tag heute? Lass uns schwimmen gehen“</a:t>
            </a:r>
          </a:p>
          <a:p>
            <a:pPr marL="0" indent="0">
              <a:buFontTx/>
              <a:buNone/>
            </a:pPr>
            <a:r>
              <a:rPr lang="de-DE" i="0" u="sng" baseline="0" dirty="0" smtClean="0"/>
              <a:t>Beispiel für das angepasste Kindheits-Ich:</a:t>
            </a:r>
          </a:p>
          <a:p>
            <a:pPr marL="171450" indent="-171450">
              <a:buFontTx/>
              <a:buChar char="-"/>
            </a:pPr>
            <a:r>
              <a:rPr lang="de-DE" i="0" u="none" baseline="0" dirty="0" smtClean="0"/>
              <a:t>„Es soll auch nie wieder vorkommen Herr Vorgesetzter“</a:t>
            </a:r>
          </a:p>
          <a:p>
            <a:pPr marL="0" indent="0">
              <a:buFontTx/>
              <a:buNone/>
            </a:pPr>
            <a:r>
              <a:rPr lang="de-DE" i="0" u="sng" baseline="0" dirty="0" smtClean="0"/>
              <a:t>Beispiel für das rebellische Kindheits-Ich: </a:t>
            </a:r>
          </a:p>
          <a:p>
            <a:pPr marL="0" indent="0">
              <a:buFontTx/>
              <a:buNone/>
            </a:pPr>
            <a:r>
              <a:rPr lang="de-DE" i="0" u="none" baseline="0" dirty="0" smtClean="0"/>
              <a:t>- „Wenn Sie immer alles besser können, dann machen Sie Ihren Kram doch alleine.“</a:t>
            </a:r>
            <a:endParaRPr lang="de-DE" i="0" u="non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35</a:t>
            </a:fld>
            <a:endParaRPr lang="de-DE"/>
          </a:p>
        </p:txBody>
      </p:sp>
    </p:spTree>
    <p:extLst>
      <p:ext uri="{BB962C8B-B14F-4D97-AF65-F5344CB8AC3E}">
        <p14:creationId xmlns:p14="http://schemas.microsoft.com/office/powerpoint/2010/main" val="1040894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Beispiel für das Erwachsenen-Ich:</a:t>
            </a:r>
          </a:p>
          <a:p>
            <a:r>
              <a:rPr lang="de-DE" u="none" dirty="0" smtClean="0"/>
              <a:t>„Bei der letzten Auswertung</a:t>
            </a:r>
            <a:r>
              <a:rPr lang="de-DE" u="none" baseline="0" dirty="0" smtClean="0"/>
              <a:t> hat sich folgendes Bild ergeben … “</a:t>
            </a:r>
            <a:endParaRPr lang="de-DE" u="non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37</a:t>
            </a:fld>
            <a:endParaRPr lang="de-DE"/>
          </a:p>
        </p:txBody>
      </p:sp>
    </p:spTree>
    <p:extLst>
      <p:ext uri="{BB962C8B-B14F-4D97-AF65-F5344CB8AC3E}">
        <p14:creationId xmlns:p14="http://schemas.microsoft.com/office/powerpoint/2010/main" val="438617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Beispiel:</a:t>
            </a:r>
            <a:r>
              <a:rPr lang="de-DE" u="none" dirty="0" smtClean="0"/>
              <a:t> Eine Führungskraft wird ein Lob</a:t>
            </a:r>
            <a:r>
              <a:rPr lang="de-DE" u="none" baseline="0" dirty="0" smtClean="0"/>
              <a:t> im „Eltern-Ich“ aussprechen, eine Problemstellung im „Erwachsenen-Ich“ anstreben und </a:t>
            </a:r>
          </a:p>
          <a:p>
            <a:r>
              <a:rPr lang="de-DE" u="none" baseline="0" dirty="0" smtClean="0"/>
              <a:t>              bei der Betriebsfeier das „Kind-Ich“ zur Geltung kommen lassen. </a:t>
            </a:r>
            <a:endParaRPr lang="de-DE" u="sng"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50</a:t>
            </a:fld>
            <a:endParaRPr lang="de-DE"/>
          </a:p>
        </p:txBody>
      </p:sp>
    </p:spTree>
    <p:extLst>
      <p:ext uri="{BB962C8B-B14F-4D97-AF65-F5344CB8AC3E}">
        <p14:creationId xmlns:p14="http://schemas.microsoft.com/office/powerpoint/2010/main" val="1094399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Zum Beispiel:</a:t>
            </a:r>
            <a:r>
              <a:rPr lang="de-DE" u="none" dirty="0" smtClean="0"/>
              <a:t> Sie</a:t>
            </a:r>
            <a:r>
              <a:rPr lang="de-DE" u="none" baseline="0" dirty="0" smtClean="0"/>
              <a:t> ist sauer (,weil) …, Er hat ein Problem (, weil) …, Es ist klar, dass er so reagiert (, weil) …,</a:t>
            </a:r>
            <a:endParaRPr lang="de-DE" u="sng"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59</a:t>
            </a:fld>
            <a:endParaRPr lang="de-DE"/>
          </a:p>
        </p:txBody>
      </p:sp>
    </p:spTree>
    <p:extLst>
      <p:ext uri="{BB962C8B-B14F-4D97-AF65-F5344CB8AC3E}">
        <p14:creationId xmlns:p14="http://schemas.microsoft.com/office/powerpoint/2010/main" val="3579448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Intension</a:t>
            </a:r>
            <a:r>
              <a:rPr lang="de-DE" dirty="0" smtClean="0"/>
              <a:t> = Absicht</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61</a:t>
            </a:fld>
            <a:endParaRPr lang="de-DE"/>
          </a:p>
        </p:txBody>
      </p:sp>
    </p:spTree>
    <p:extLst>
      <p:ext uri="{BB962C8B-B14F-4D97-AF65-F5344CB8AC3E}">
        <p14:creationId xmlns:p14="http://schemas.microsoft.com/office/powerpoint/2010/main" val="4227478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65</a:t>
            </a:fld>
            <a:endParaRPr lang="de-DE"/>
          </a:p>
        </p:txBody>
      </p:sp>
    </p:spTree>
    <p:extLst>
      <p:ext uri="{BB962C8B-B14F-4D97-AF65-F5344CB8AC3E}">
        <p14:creationId xmlns:p14="http://schemas.microsoft.com/office/powerpoint/2010/main" val="407332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3572BA62-053B-4740-A458-686E07C855FE}" type="slidenum">
              <a:rPr lang="de-DE" smtClean="0">
                <a:solidFill>
                  <a:prstClr val="black"/>
                </a:solidFill>
              </a:rPr>
              <a:pPr/>
              <a:t>6</a:t>
            </a:fld>
            <a:endParaRPr lang="de-DE">
              <a:solidFill>
                <a:prstClr val="black"/>
              </a:solidFill>
            </a:endParaRPr>
          </a:p>
        </p:txBody>
      </p:sp>
    </p:spTree>
    <p:extLst>
      <p:ext uri="{BB962C8B-B14F-4D97-AF65-F5344CB8AC3E}">
        <p14:creationId xmlns:p14="http://schemas.microsoft.com/office/powerpoint/2010/main" val="2558560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66</a:t>
            </a:fld>
            <a:endParaRPr lang="de-DE"/>
          </a:p>
        </p:txBody>
      </p:sp>
    </p:spTree>
    <p:extLst>
      <p:ext uri="{BB962C8B-B14F-4D97-AF65-F5344CB8AC3E}">
        <p14:creationId xmlns:p14="http://schemas.microsoft.com/office/powerpoint/2010/main" val="210866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unsere Identität</a:t>
            </a:r>
            <a:r>
              <a:rPr lang="de-DE" u="none" baseline="0" dirty="0" smtClean="0">
                <a:effectLst/>
              </a:rPr>
              <a:t> </a:t>
            </a:r>
            <a:r>
              <a:rPr lang="de-DE" u="none" baseline="0" dirty="0" smtClean="0"/>
              <a:t>= unser Selbst</a:t>
            </a:r>
            <a:endParaRPr lang="de-DE" u="non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67</a:t>
            </a:fld>
            <a:endParaRPr lang="de-DE"/>
          </a:p>
        </p:txBody>
      </p:sp>
    </p:spTree>
    <p:extLst>
      <p:ext uri="{BB962C8B-B14F-4D97-AF65-F5344CB8AC3E}">
        <p14:creationId xmlns:p14="http://schemas.microsoft.com/office/powerpoint/2010/main" val="14122307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Josef Luft und Harry Ingham: amerikanische Sozialpsychologen, sie entwickelten das </a:t>
            </a:r>
            <a:r>
              <a:rPr lang="de-DE" dirty="0" err="1" smtClean="0"/>
              <a:t>Jahari</a:t>
            </a:r>
            <a:r>
              <a:rPr lang="de-DE" dirty="0" smtClean="0"/>
              <a:t>-Fenster 1955</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68</a:t>
            </a:fld>
            <a:endParaRPr lang="de-DE"/>
          </a:p>
        </p:txBody>
      </p:sp>
    </p:spTree>
    <p:extLst>
      <p:ext uri="{BB962C8B-B14F-4D97-AF65-F5344CB8AC3E}">
        <p14:creationId xmlns:p14="http://schemas.microsoft.com/office/powerpoint/2010/main" val="1574298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FF6600"/>
              </a:buClr>
              <a:buSzTx/>
              <a:buFontTx/>
              <a:buNone/>
              <a:tabLst/>
              <a:defRPr/>
            </a:pPr>
            <a:r>
              <a:rPr kumimoji="0" lang="de-DE"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Das </a:t>
            </a:r>
            <a:r>
              <a:rPr kumimoji="0" lang="de-DE"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a:t>
            </a:r>
            <a:r>
              <a:rPr kumimoji="0" lang="de-DE" sz="3600" b="1"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Johari</a:t>
            </a:r>
            <a:r>
              <a:rPr kumimoji="0" lang="de-DE" sz="3600" b="1"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-Fenster“ </a:t>
            </a:r>
            <a:r>
              <a:rPr kumimoji="0" lang="de-DE" sz="36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(nach Josef Luft und Harry Ingham) verdeutlicht wie zwischenmenschliche Wahrnehmung funktioniert und wie Selbst- und Fremdwahrnehmung aufeinander wirken.</a:t>
            </a:r>
          </a:p>
          <a:p>
            <a:endParaRPr lang="de-DE" dirty="0" smtClean="0"/>
          </a:p>
          <a:p>
            <a:r>
              <a:rPr lang="de-DE" dirty="0" smtClean="0"/>
              <a:t>Da </a:t>
            </a:r>
            <a:r>
              <a:rPr lang="de-DE" dirty="0" smtClean="0"/>
              <a:t>der weitaus größere Teil des „Eisbergs“ Persönlichkeit unbekannt, also unbewusst ist, erklärt sich, dass dieser Quadrant einen beträchtlichen Anteil am gesamten Fenster einnimmt. Viele Faktoren, die eine Beziehung zwischen zwei Menschen ausmachen, sind auch in diesem Bereich des Fensters angesiedelt. </a:t>
            </a:r>
          </a:p>
          <a:p>
            <a:endParaRPr lang="de-DE" dirty="0" smtClean="0"/>
          </a:p>
          <a:p>
            <a:r>
              <a:rPr lang="de-DE" dirty="0" smtClean="0"/>
              <a:t>Die tatsächliche Größe der einzelnen Quadranten des </a:t>
            </a:r>
            <a:r>
              <a:rPr lang="de-DE" dirty="0" err="1" smtClean="0"/>
              <a:t>Johari</a:t>
            </a:r>
            <a:r>
              <a:rPr lang="de-DE" dirty="0" smtClean="0"/>
              <a:t>-Fensters ist von Fall zu Fall unterschiedlich und abhängig von der jeweiligen persönlichen Beziehung. Denn einerseits agiert jede Person mit bestimmten anderen Menschen unterschiedlich und andererseits hat auch jede Person in verschiedenem Ausmaß Kenntnis von ihrer eigenen Persönlichkeit. </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70</a:t>
            </a:fld>
            <a:endParaRPr lang="de-DE"/>
          </a:p>
        </p:txBody>
      </p:sp>
    </p:spTree>
    <p:extLst>
      <p:ext uri="{BB962C8B-B14F-4D97-AF65-F5344CB8AC3E}">
        <p14:creationId xmlns:p14="http://schemas.microsoft.com/office/powerpoint/2010/main" val="3185619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Dieses „grösser werden“ kann dann im</a:t>
            </a:r>
            <a:r>
              <a:rPr lang="de-DE" baseline="0" dirty="0" smtClean="0"/>
              <a:t> „</a:t>
            </a:r>
            <a:r>
              <a:rPr lang="de-DE" baseline="0" dirty="0" err="1" smtClean="0"/>
              <a:t>Johari</a:t>
            </a:r>
            <a:r>
              <a:rPr lang="de-DE" baseline="0" dirty="0" smtClean="0"/>
              <a:t>-Fenster“ dargestellt werden.</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75</a:t>
            </a:fld>
            <a:endParaRPr lang="de-DE"/>
          </a:p>
        </p:txBody>
      </p:sp>
    </p:spTree>
    <p:extLst>
      <p:ext uri="{BB962C8B-B14F-4D97-AF65-F5344CB8AC3E}">
        <p14:creationId xmlns:p14="http://schemas.microsoft.com/office/powerpoint/2010/main" val="4186545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78</a:t>
            </a:fld>
            <a:endParaRPr lang="de-DE"/>
          </a:p>
        </p:txBody>
      </p:sp>
    </p:spTree>
    <p:extLst>
      <p:ext uri="{BB962C8B-B14F-4D97-AF65-F5344CB8AC3E}">
        <p14:creationId xmlns:p14="http://schemas.microsoft.com/office/powerpoint/2010/main" val="2394160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81</a:t>
            </a:fld>
            <a:endParaRPr lang="de-DE"/>
          </a:p>
        </p:txBody>
      </p:sp>
    </p:spTree>
    <p:extLst>
      <p:ext uri="{BB962C8B-B14F-4D97-AF65-F5344CB8AC3E}">
        <p14:creationId xmlns:p14="http://schemas.microsoft.com/office/powerpoint/2010/main" val="7674136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ist eigentlich gar keine richtige Frage.</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126</a:t>
            </a:fld>
            <a:endParaRPr lang="de-DE"/>
          </a:p>
        </p:txBody>
      </p:sp>
    </p:spTree>
    <p:extLst>
      <p:ext uri="{BB962C8B-B14F-4D97-AF65-F5344CB8AC3E}">
        <p14:creationId xmlns:p14="http://schemas.microsoft.com/office/powerpoint/2010/main" val="30886063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u="none" dirty="0" smtClean="0"/>
              <a:t>3.</a:t>
            </a:r>
            <a:r>
              <a:rPr lang="de-DE" b="0" u="none" baseline="0" dirty="0" smtClean="0"/>
              <a:t> </a:t>
            </a:r>
            <a:r>
              <a:rPr lang="de-DE" b="0" u="none" dirty="0" smtClean="0"/>
              <a:t>Kann</a:t>
            </a:r>
            <a:r>
              <a:rPr lang="de-DE" baseline="0" dirty="0" smtClean="0"/>
              <a:t> </a:t>
            </a:r>
            <a:r>
              <a:rPr lang="de-DE" dirty="0" smtClean="0"/>
              <a:t>durch Blickkontakt, zugewandte Körperhaltung, bestätigende Gestik und Mimik erzielt werden!</a:t>
            </a:r>
          </a:p>
          <a:p>
            <a:r>
              <a:rPr lang="de-DE" b="1" dirty="0" smtClean="0"/>
              <a:t>5. </a:t>
            </a:r>
            <a:r>
              <a:rPr lang="de-DE" b="0" dirty="0" smtClean="0"/>
              <a:t>Feedback = Rückmeldung</a:t>
            </a:r>
            <a:endParaRPr lang="de-DE" b="1"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132</a:t>
            </a:fld>
            <a:endParaRPr lang="de-DE"/>
          </a:p>
        </p:txBody>
      </p:sp>
    </p:spTree>
    <p:extLst>
      <p:ext uri="{BB962C8B-B14F-4D97-AF65-F5344CB8AC3E}">
        <p14:creationId xmlns:p14="http://schemas.microsoft.com/office/powerpoint/2010/main" val="2242971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153</a:t>
            </a:fld>
            <a:endParaRPr lang="de-DE"/>
          </a:p>
        </p:txBody>
      </p:sp>
    </p:spTree>
    <p:extLst>
      <p:ext uri="{BB962C8B-B14F-4D97-AF65-F5344CB8AC3E}">
        <p14:creationId xmlns:p14="http://schemas.microsoft.com/office/powerpoint/2010/main" val="2966449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8</a:t>
            </a:fld>
            <a:endParaRPr lang="de-DE"/>
          </a:p>
        </p:txBody>
      </p:sp>
    </p:spTree>
    <p:extLst>
      <p:ext uri="{BB962C8B-B14F-4D97-AF65-F5344CB8AC3E}">
        <p14:creationId xmlns:p14="http://schemas.microsoft.com/office/powerpoint/2010/main" val="41625457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Leitwörter in der Bezugszeichenzeile sind: Ihre Zeichen, Ihre Nachricht vom, Unser Zeichen, Unsere Nachricht vom, Telefon, Name Datum.</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170</a:t>
            </a:fld>
            <a:endParaRPr lang="de-DE"/>
          </a:p>
        </p:txBody>
      </p:sp>
    </p:spTree>
    <p:extLst>
      <p:ext uri="{BB962C8B-B14F-4D97-AF65-F5344CB8AC3E}">
        <p14:creationId xmlns:p14="http://schemas.microsoft.com/office/powerpoint/2010/main" val="22773215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a:t>
            </a:r>
            <a:r>
              <a:rPr lang="de-DE" baseline="0" dirty="0" smtClean="0"/>
              <a:t> „Firma“ ist </a:t>
            </a:r>
            <a:r>
              <a:rPr lang="de-DE" u="sng" baseline="0" dirty="0" smtClean="0"/>
              <a:t>nur</a:t>
            </a:r>
            <a:r>
              <a:rPr lang="de-DE" u="none" baseline="0" dirty="0" smtClean="0"/>
              <a:t> der Name des Unternehmens!</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174</a:t>
            </a:fld>
            <a:endParaRPr lang="de-DE"/>
          </a:p>
        </p:txBody>
      </p:sp>
    </p:spTree>
    <p:extLst>
      <p:ext uri="{BB962C8B-B14F-4D97-AF65-F5344CB8AC3E}">
        <p14:creationId xmlns:p14="http://schemas.microsoft.com/office/powerpoint/2010/main" val="35055676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b="1" dirty="0" smtClean="0"/>
              <a:t>E</a:t>
            </a:r>
            <a:r>
              <a:rPr lang="de-DE" dirty="0" smtClean="0"/>
              <a:t>-</a:t>
            </a:r>
            <a:r>
              <a:rPr lang="de-DE" b="1" dirty="0" smtClean="0"/>
              <a:t>Mail</a:t>
            </a:r>
            <a:r>
              <a:rPr lang="de-DE" dirty="0" smtClean="0"/>
              <a:t>-</a:t>
            </a:r>
            <a:r>
              <a:rPr lang="de-DE" b="1" dirty="0" smtClean="0"/>
              <a:t>Signatur</a:t>
            </a:r>
            <a:r>
              <a:rPr lang="de-DE" dirty="0" smtClean="0"/>
              <a:t> ist ein wesentlicher Bestandteil professioneller Geschäftskommunikation. Spezielle Informationen am Ende einer Nachricht ermöglichen es dem Empfänger, den Absender einer </a:t>
            </a:r>
            <a:r>
              <a:rPr lang="de-DE" b="1" dirty="0" smtClean="0"/>
              <a:t>E</a:t>
            </a:r>
            <a:r>
              <a:rPr lang="de-DE" dirty="0" smtClean="0"/>
              <a:t>-</a:t>
            </a:r>
            <a:r>
              <a:rPr lang="de-DE" b="1" dirty="0" smtClean="0"/>
              <a:t>Mail</a:t>
            </a:r>
            <a:r>
              <a:rPr lang="de-DE" dirty="0" smtClean="0"/>
              <a:t> zu identifizieren, und erleichtern die weitere Kontaktaufnahme.</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179</a:t>
            </a:fld>
            <a:endParaRPr lang="de-DE"/>
          </a:p>
        </p:txBody>
      </p:sp>
    </p:spTree>
    <p:extLst>
      <p:ext uri="{BB962C8B-B14F-4D97-AF65-F5344CB8AC3E}">
        <p14:creationId xmlns:p14="http://schemas.microsoft.com/office/powerpoint/2010/main" val="1995836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Waren und /oder Dienstleistungen sind Produkte !!!</a:t>
            </a:r>
            <a:endParaRPr lang="de-DE" b="1"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193</a:t>
            </a:fld>
            <a:endParaRPr lang="de-DE"/>
          </a:p>
        </p:txBody>
      </p:sp>
    </p:spTree>
    <p:extLst>
      <p:ext uri="{BB962C8B-B14F-4D97-AF65-F5344CB8AC3E}">
        <p14:creationId xmlns:p14="http://schemas.microsoft.com/office/powerpoint/2010/main" val="1875934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Waren und /oder Dienstleistungen sind Produkte !!!</a:t>
            </a:r>
            <a:endParaRPr lang="de-DE" b="1"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195</a:t>
            </a:fld>
            <a:endParaRPr lang="de-DE"/>
          </a:p>
        </p:txBody>
      </p:sp>
    </p:spTree>
    <p:extLst>
      <p:ext uri="{BB962C8B-B14F-4D97-AF65-F5344CB8AC3E}">
        <p14:creationId xmlns:p14="http://schemas.microsoft.com/office/powerpoint/2010/main" val="20369699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Das ist ein großer Vorteil gegenüber Büchern	</a:t>
            </a:r>
          </a:p>
          <a:p>
            <a:r>
              <a:rPr lang="de-DE" dirty="0" smtClean="0"/>
              <a:t>Hinweis</a:t>
            </a:r>
            <a:r>
              <a:rPr lang="de-DE" baseline="0" dirty="0" smtClean="0"/>
              <a:t>: Ein Fachbuch kann aufgrund der Dauer zwischen Schreibbeginn und Erscheinen niemals wirklich aktuell sein =&gt; Fakten sind in der Zwischenzeit meist längst überholt.</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196</a:t>
            </a:fld>
            <a:endParaRPr lang="de-DE"/>
          </a:p>
        </p:txBody>
      </p:sp>
    </p:spTree>
    <p:extLst>
      <p:ext uri="{BB962C8B-B14F-4D97-AF65-F5344CB8AC3E}">
        <p14:creationId xmlns:p14="http://schemas.microsoft.com/office/powerpoint/2010/main" val="1611440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b="1" dirty="0" smtClean="0"/>
              <a:t>Waren und /oder Dienstleistungen sind Produkte !!!</a:t>
            </a:r>
          </a:p>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197</a:t>
            </a:fld>
            <a:endParaRPr lang="de-DE"/>
          </a:p>
        </p:txBody>
      </p:sp>
    </p:spTree>
    <p:extLst>
      <p:ext uri="{BB962C8B-B14F-4D97-AF65-F5344CB8AC3E}">
        <p14:creationId xmlns:p14="http://schemas.microsoft.com/office/powerpoint/2010/main" val="361594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Präsentation</a:t>
            </a:r>
          </a:p>
          <a:p>
            <a:r>
              <a:rPr lang="de-DE" b="1" dirty="0" smtClean="0"/>
              <a:t>Vortragsform</a:t>
            </a:r>
            <a:r>
              <a:rPr lang="de-DE" dirty="0" smtClean="0"/>
              <a:t>, die das</a:t>
            </a:r>
            <a:r>
              <a:rPr lang="de-DE" b="1" dirty="0" smtClean="0"/>
              <a:t> Publikum </a:t>
            </a:r>
            <a:r>
              <a:rPr lang="de-DE" b="1" i="1" dirty="0" smtClean="0"/>
              <a:t>aktiv</a:t>
            </a:r>
            <a:r>
              <a:rPr lang="de-DE" b="1" dirty="0" smtClean="0"/>
              <a:t> mit einbezieht</a:t>
            </a:r>
            <a:r>
              <a:rPr lang="de-DE" dirty="0" smtClean="0"/>
              <a:t>. Eine Präsentation ist damit nicht ausschließlich ein Monolog wie die Rede oder das Referat, sondern bietet die </a:t>
            </a:r>
            <a:r>
              <a:rPr lang="de-DE" b="1" dirty="0" smtClean="0"/>
              <a:t>Möglichkeit zum Dialog</a:t>
            </a:r>
            <a:r>
              <a:rPr lang="de-DE" dirty="0" smtClean="0"/>
              <a:t> wie ein Workshop, jedoch nicht so stark ausgeprägt. </a:t>
            </a:r>
          </a:p>
          <a:p>
            <a:r>
              <a:rPr lang="de-DE" dirty="0" smtClean="0"/>
              <a:t>Die Fachwelt spricht von einem </a:t>
            </a:r>
            <a:r>
              <a:rPr lang="de-DE" b="1" dirty="0" smtClean="0"/>
              <a:t>«geführten Dialog</a:t>
            </a:r>
            <a:r>
              <a:rPr lang="de-DE" dirty="0" smtClean="0"/>
              <a:t>», wobei die präsentierende Person die Führung übernehmen und klar machen muss, wann innerhalb der Präsentation Monolog stattfindet und wann Dialog.</a:t>
            </a:r>
          </a:p>
          <a:p>
            <a:r>
              <a:rPr lang="de-DE" dirty="0" smtClean="0"/>
              <a:t>Zur </a:t>
            </a:r>
            <a:r>
              <a:rPr lang="de-DE" b="1" dirty="0" smtClean="0"/>
              <a:t>Unterstützung</a:t>
            </a:r>
            <a:r>
              <a:rPr lang="de-DE" dirty="0" smtClean="0"/>
              <a:t> einer Präsentation eignen sich verschiedene Mittel:</a:t>
            </a:r>
          </a:p>
          <a:p>
            <a:r>
              <a:rPr lang="de-DE" dirty="0" smtClean="0"/>
              <a:t>Flip Chart</a:t>
            </a:r>
          </a:p>
          <a:p>
            <a:r>
              <a:rPr lang="de-DE" dirty="0" smtClean="0"/>
              <a:t>White Board</a:t>
            </a:r>
          </a:p>
          <a:p>
            <a:r>
              <a:rPr lang="de-DE" dirty="0" smtClean="0"/>
              <a:t>PowerPoint-Präsentation / </a:t>
            </a:r>
            <a:r>
              <a:rPr lang="de-DE" dirty="0" err="1" smtClean="0"/>
              <a:t>Prezi</a:t>
            </a:r>
            <a:r>
              <a:rPr lang="de-DE" dirty="0" smtClean="0"/>
              <a:t>-Präsentation</a:t>
            </a:r>
          </a:p>
          <a:p>
            <a:r>
              <a:rPr lang="de-DE" dirty="0" smtClean="0"/>
              <a:t>Folien / Visualizer</a:t>
            </a:r>
          </a:p>
          <a:p>
            <a:r>
              <a:rPr lang="de-DE" dirty="0" smtClean="0"/>
              <a:t>konkrete Anschauungsbeispiele</a:t>
            </a:r>
          </a:p>
          <a:p>
            <a:r>
              <a:rPr lang="de-DE" b="1" dirty="0" smtClean="0"/>
              <a:t>Im Zentrum</a:t>
            </a:r>
            <a:r>
              <a:rPr lang="de-DE" dirty="0" smtClean="0"/>
              <a:t> einer Präsentation muss jedoch immer die präsentierende </a:t>
            </a:r>
            <a:r>
              <a:rPr lang="de-DE" b="1" dirty="0" smtClean="0"/>
              <a:t>Person</a:t>
            </a:r>
            <a:r>
              <a:rPr lang="de-DE" dirty="0" smtClean="0"/>
              <a:t> und die </a:t>
            </a:r>
            <a:r>
              <a:rPr lang="de-DE" b="1" dirty="0" smtClean="0"/>
              <a:t>Botschaft</a:t>
            </a:r>
            <a:r>
              <a:rPr lang="de-DE" dirty="0" smtClean="0"/>
              <a:t> stehen.</a:t>
            </a:r>
          </a:p>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199</a:t>
            </a:fld>
            <a:endParaRPr lang="de-DE"/>
          </a:p>
        </p:txBody>
      </p:sp>
    </p:spTree>
    <p:extLst>
      <p:ext uri="{BB962C8B-B14F-4D97-AF65-F5344CB8AC3E}">
        <p14:creationId xmlns:p14="http://schemas.microsoft.com/office/powerpoint/2010/main" val="2771369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dirty="0" smtClean="0"/>
              <a:t>Maßnahmenplan:</a:t>
            </a:r>
          </a:p>
          <a:p>
            <a:pPr algn="l"/>
            <a:r>
              <a:rPr lang="de-DE" dirty="0" smtClean="0"/>
              <a:t>Er soll gewährleisten,</a:t>
            </a:r>
            <a:r>
              <a:rPr lang="de-DE" baseline="0" dirty="0" smtClean="0"/>
              <a:t> </a:t>
            </a:r>
            <a:r>
              <a:rPr lang="de-DE" dirty="0" smtClean="0"/>
              <a:t>dass  die Gruppen-/Teamsitzung nicht ergebnislos bleibt.</a:t>
            </a:r>
          </a:p>
          <a:p>
            <a:pPr algn="l"/>
            <a:r>
              <a:rPr lang="de-DE" dirty="0" smtClean="0"/>
              <a:t>Die erarbeiteten Vorhaben werden durch konkret festgelegte Maßnahmen realisiert. </a:t>
            </a:r>
          </a:p>
          <a:p>
            <a:pPr algn="l"/>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234</a:t>
            </a:fld>
            <a:endParaRPr lang="de-DE"/>
          </a:p>
        </p:txBody>
      </p:sp>
    </p:spTree>
    <p:extLst>
      <p:ext uri="{BB962C8B-B14F-4D97-AF65-F5344CB8AC3E}">
        <p14:creationId xmlns:p14="http://schemas.microsoft.com/office/powerpoint/2010/main" val="30451165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250</a:t>
            </a:fld>
            <a:endParaRPr lang="de-DE"/>
          </a:p>
        </p:txBody>
      </p:sp>
    </p:spTree>
    <p:extLst>
      <p:ext uri="{BB962C8B-B14F-4D97-AF65-F5344CB8AC3E}">
        <p14:creationId xmlns:p14="http://schemas.microsoft.com/office/powerpoint/2010/main" val="106489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kongruent:</a:t>
            </a:r>
            <a:r>
              <a:rPr lang="de-DE" u="none" dirty="0" smtClean="0"/>
              <a:t> stimmig</a:t>
            </a:r>
          </a:p>
          <a:p>
            <a:r>
              <a:rPr lang="de-DE" u="sng" dirty="0" smtClean="0"/>
              <a:t>inkongruent:</a:t>
            </a:r>
            <a:r>
              <a:rPr lang="de-DE" u="none" dirty="0" smtClean="0"/>
              <a:t> nicht stimmig</a:t>
            </a:r>
            <a:endParaRPr lang="de-DE" u="sng"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15</a:t>
            </a:fld>
            <a:endParaRPr lang="de-DE"/>
          </a:p>
        </p:txBody>
      </p:sp>
    </p:spTree>
    <p:extLst>
      <p:ext uri="{BB962C8B-B14F-4D97-AF65-F5344CB8AC3E}">
        <p14:creationId xmlns:p14="http://schemas.microsoft.com/office/powerpoint/2010/main" val="36510089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251</a:t>
            </a:fld>
            <a:endParaRPr lang="de-DE"/>
          </a:p>
        </p:txBody>
      </p:sp>
    </p:spTree>
    <p:extLst>
      <p:ext uri="{BB962C8B-B14F-4D97-AF65-F5344CB8AC3E}">
        <p14:creationId xmlns:p14="http://schemas.microsoft.com/office/powerpoint/2010/main" val="3253802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252</a:t>
            </a:fld>
            <a:endParaRPr lang="de-DE"/>
          </a:p>
        </p:txBody>
      </p:sp>
    </p:spTree>
    <p:extLst>
      <p:ext uri="{BB962C8B-B14F-4D97-AF65-F5344CB8AC3E}">
        <p14:creationId xmlns:p14="http://schemas.microsoft.com/office/powerpoint/2010/main" val="41958146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253</a:t>
            </a:fld>
            <a:endParaRPr lang="de-DE"/>
          </a:p>
        </p:txBody>
      </p:sp>
    </p:spTree>
    <p:extLst>
      <p:ext uri="{BB962C8B-B14F-4D97-AF65-F5344CB8AC3E}">
        <p14:creationId xmlns:p14="http://schemas.microsoft.com/office/powerpoint/2010/main" val="3147854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254</a:t>
            </a:fld>
            <a:endParaRPr lang="de-DE"/>
          </a:p>
        </p:txBody>
      </p:sp>
    </p:spTree>
    <p:extLst>
      <p:ext uri="{BB962C8B-B14F-4D97-AF65-F5344CB8AC3E}">
        <p14:creationId xmlns:p14="http://schemas.microsoft.com/office/powerpoint/2010/main" val="2179066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smtClean="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255</a:t>
            </a:fld>
            <a:endParaRPr lang="de-DE"/>
          </a:p>
        </p:txBody>
      </p:sp>
    </p:spTree>
    <p:extLst>
      <p:ext uri="{BB962C8B-B14F-4D97-AF65-F5344CB8AC3E}">
        <p14:creationId xmlns:p14="http://schemas.microsoft.com/office/powerpoint/2010/main" val="10368491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262</a:t>
            </a:fld>
            <a:endParaRPr lang="de-DE"/>
          </a:p>
        </p:txBody>
      </p:sp>
    </p:spTree>
    <p:extLst>
      <p:ext uri="{BB962C8B-B14F-4D97-AF65-F5344CB8AC3E}">
        <p14:creationId xmlns:p14="http://schemas.microsoft.com/office/powerpoint/2010/main" val="39041527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F. </a:t>
            </a:r>
            <a:r>
              <a:rPr lang="de-DE" dirty="0" err="1" smtClean="0"/>
              <a:t>Glasl</a:t>
            </a:r>
            <a:r>
              <a:rPr lang="de-DE" dirty="0" smtClean="0"/>
              <a:t> -&gt;</a:t>
            </a:r>
            <a:r>
              <a:rPr lang="de-DE" baseline="0" dirty="0" smtClean="0"/>
              <a:t> Friedrich </a:t>
            </a:r>
            <a:r>
              <a:rPr lang="de-DE" baseline="0" dirty="0" err="1" smtClean="0"/>
              <a:t>Glasl</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272</a:t>
            </a:fld>
            <a:endParaRPr lang="de-DE"/>
          </a:p>
        </p:txBody>
      </p:sp>
    </p:spTree>
    <p:extLst>
      <p:ext uri="{BB962C8B-B14F-4D97-AF65-F5344CB8AC3E}">
        <p14:creationId xmlns:p14="http://schemas.microsoft.com/office/powerpoint/2010/main" val="40680772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 Zone 1-3:</a:t>
            </a:r>
            <a:r>
              <a:rPr lang="de-DE" baseline="0" dirty="0" smtClean="0"/>
              <a:t> </a:t>
            </a:r>
            <a:r>
              <a:rPr lang="de-DE" baseline="0" dirty="0" err="1" smtClean="0"/>
              <a:t>win</a:t>
            </a:r>
            <a:r>
              <a:rPr lang="de-DE" baseline="0" dirty="0" smtClean="0"/>
              <a:t> – </a:t>
            </a:r>
            <a:r>
              <a:rPr lang="de-DE" baseline="0" dirty="0" err="1" smtClean="0"/>
              <a:t>win</a:t>
            </a:r>
            <a:r>
              <a:rPr lang="de-DE" baseline="0" dirty="0" smtClean="0"/>
              <a:t>	ÜS I: Übergang Stufe 3 zu 4: Grenze der Selbsthilfe		</a:t>
            </a:r>
          </a:p>
          <a:p>
            <a:r>
              <a:rPr lang="de-DE" baseline="0" dirty="0" smtClean="0"/>
              <a:t>II: Zone 4-6: </a:t>
            </a:r>
            <a:r>
              <a:rPr lang="de-DE" baseline="0" dirty="0" err="1" smtClean="0"/>
              <a:t>win</a:t>
            </a:r>
            <a:r>
              <a:rPr lang="de-DE" baseline="0" dirty="0" smtClean="0"/>
              <a:t> – lose	ÜS II: Übergang Stufe 4 zu 5: Mediation empfohlen</a:t>
            </a:r>
          </a:p>
          <a:p>
            <a:r>
              <a:rPr lang="de-DE" baseline="0" dirty="0" smtClean="0"/>
              <a:t>III: Zone 7-9: lose - lose</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275</a:t>
            </a:fld>
            <a:endParaRPr lang="de-DE"/>
          </a:p>
        </p:txBody>
      </p:sp>
    </p:spTree>
    <p:extLst>
      <p:ext uri="{BB962C8B-B14F-4D97-AF65-F5344CB8AC3E}">
        <p14:creationId xmlns:p14="http://schemas.microsoft.com/office/powerpoint/2010/main" val="30927096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accent6"/>
                </a:solidFill>
                <a:latin typeface="Times New Roman" panose="02020603050405020304" pitchFamily="18" charset="0"/>
                <a:cs typeface="Times New Roman" panose="02020603050405020304" pitchFamily="18" charset="0"/>
              </a:rPr>
              <a:t>Wie sind die Strukturen? -&gt;</a:t>
            </a:r>
            <a:r>
              <a:rPr lang="de-DE" sz="1200" baseline="0" dirty="0" smtClean="0">
                <a:solidFill>
                  <a:schemeClr val="accent6"/>
                </a:solidFill>
                <a:latin typeface="Times New Roman" panose="02020603050405020304" pitchFamily="18" charset="0"/>
                <a:cs typeface="Times New Roman" panose="02020603050405020304" pitchFamily="18" charset="0"/>
              </a:rPr>
              <a:t> Wie ist der Betrieb organisiert?</a:t>
            </a:r>
            <a:endParaRPr lang="de-DE" sz="1200" dirty="0" smtClean="0">
              <a:solidFill>
                <a:schemeClr val="accent6"/>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accent6"/>
                </a:solidFill>
                <a:latin typeface="Times New Roman" panose="02020603050405020304" pitchFamily="18" charset="0"/>
                <a:cs typeface="Times New Roman" panose="02020603050405020304" pitchFamily="18" charset="0"/>
              </a:rPr>
              <a:t>Was ist bei diesen Strukturen wichtig?</a:t>
            </a: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accent6"/>
                </a:solidFill>
                <a:latin typeface="Times New Roman" panose="02020603050405020304" pitchFamily="18" charset="0"/>
                <a:cs typeface="Times New Roman" panose="02020603050405020304" pitchFamily="18" charset="0"/>
              </a:rPr>
              <a:t>Wie ist die Macht verteilt</a:t>
            </a:r>
            <a:r>
              <a:rPr lang="de-DE" sz="1100" dirty="0" smtClean="0">
                <a:solidFill>
                  <a:schemeClr val="accent6"/>
                </a:solidFill>
                <a:latin typeface="Times New Roman" panose="02020603050405020304" pitchFamily="18" charset="0"/>
                <a:cs typeface="Times New Roman" panose="02020603050405020304" pitchFamily="18" charset="0"/>
              </a:rPr>
              <a:t>?</a:t>
            </a:r>
            <a:endParaRPr lang="de-DE" sz="1200" dirty="0" smtClean="0">
              <a:solidFill>
                <a:schemeClr val="accent6"/>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accent6"/>
                </a:solidFill>
                <a:latin typeface="Times New Roman" panose="02020603050405020304" pitchFamily="18" charset="0"/>
                <a:cs typeface="Times New Roman" panose="02020603050405020304" pitchFamily="18" charset="0"/>
              </a:rPr>
              <a:t>Sind die Rollen klar verteilt?</a:t>
            </a:r>
            <a:r>
              <a:rPr lang="de-DE" sz="1200" baseline="0" dirty="0" smtClean="0">
                <a:solidFill>
                  <a:schemeClr val="accent6"/>
                </a:solidFill>
                <a:latin typeface="Times New Roman" panose="02020603050405020304" pitchFamily="18" charset="0"/>
                <a:cs typeface="Times New Roman" panose="02020603050405020304" pitchFamily="18" charset="0"/>
              </a:rPr>
              <a:t> -&gt; Weiß jeder was von ihm erwartet wird?</a:t>
            </a:r>
            <a:endParaRPr lang="de-DE" sz="1400" dirty="0" smtClean="0">
              <a:solidFill>
                <a:schemeClr val="accent6"/>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accent6"/>
                </a:solidFill>
                <a:latin typeface="Times New Roman" panose="02020603050405020304" pitchFamily="18" charset="0"/>
                <a:cs typeface="Times New Roman" panose="02020603050405020304" pitchFamily="18" charset="0"/>
              </a:rPr>
              <a:t>Welche Verhaltensspielräume sind innerhalb der jeweiligen Rolle gegeben?</a:t>
            </a:r>
            <a:endParaRPr lang="de-DE" sz="1400" dirty="0" smtClean="0">
              <a:solidFill>
                <a:schemeClr val="accent6"/>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accent6"/>
                </a:solidFill>
                <a:latin typeface="Times New Roman" panose="02020603050405020304" pitchFamily="18" charset="0"/>
                <a:cs typeface="Times New Roman" panose="02020603050405020304" pitchFamily="18" charset="0"/>
              </a:rPr>
              <a:t>Gibt es klare Kompetenzverteilungen?</a:t>
            </a:r>
            <a:endParaRPr lang="de-DE" sz="1400" dirty="0" smtClean="0">
              <a:solidFill>
                <a:schemeClr val="accent6"/>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dirty="0" smtClean="0">
                <a:solidFill>
                  <a:schemeClr val="accent6"/>
                </a:solidFill>
                <a:latin typeface="Times New Roman" panose="02020603050405020304" pitchFamily="18" charset="0"/>
                <a:cs typeface="Times New Roman" panose="02020603050405020304" pitchFamily="18" charset="0"/>
              </a:rPr>
              <a:t>Gibt es ein Konfliktmanagement mit klaren Regeln?</a:t>
            </a:r>
            <a:endParaRPr lang="de-DE" sz="1400" dirty="0" smtClean="0">
              <a:solidFill>
                <a:schemeClr val="accent6"/>
              </a:solidFill>
              <a:latin typeface="Times New Roman" panose="02020603050405020304" pitchFamily="18"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278</a:t>
            </a:fld>
            <a:endParaRPr lang="de-DE"/>
          </a:p>
        </p:txBody>
      </p:sp>
    </p:spTree>
    <p:extLst>
      <p:ext uri="{BB962C8B-B14F-4D97-AF65-F5344CB8AC3E}">
        <p14:creationId xmlns:p14="http://schemas.microsoft.com/office/powerpoint/2010/main" val="20594860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281</a:t>
            </a:fld>
            <a:endParaRPr lang="de-DE"/>
          </a:p>
        </p:txBody>
      </p:sp>
    </p:spTree>
    <p:extLst>
      <p:ext uri="{BB962C8B-B14F-4D97-AF65-F5344CB8AC3E}">
        <p14:creationId xmlns:p14="http://schemas.microsoft.com/office/powerpoint/2010/main" val="1902017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17</a:t>
            </a:fld>
            <a:endParaRPr lang="de-DE"/>
          </a:p>
        </p:txBody>
      </p:sp>
    </p:spTree>
    <p:extLst>
      <p:ext uri="{BB962C8B-B14F-4D97-AF65-F5344CB8AC3E}">
        <p14:creationId xmlns:p14="http://schemas.microsoft.com/office/powerpoint/2010/main" val="306459446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282</a:t>
            </a:fld>
            <a:endParaRPr lang="de-DE"/>
          </a:p>
        </p:txBody>
      </p:sp>
    </p:spTree>
    <p:extLst>
      <p:ext uri="{BB962C8B-B14F-4D97-AF65-F5344CB8AC3E}">
        <p14:creationId xmlns:p14="http://schemas.microsoft.com/office/powerpoint/2010/main" val="27352638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283</a:t>
            </a:fld>
            <a:endParaRPr lang="de-DE"/>
          </a:p>
        </p:txBody>
      </p:sp>
    </p:spTree>
    <p:extLst>
      <p:ext uri="{BB962C8B-B14F-4D97-AF65-F5344CB8AC3E}">
        <p14:creationId xmlns:p14="http://schemas.microsoft.com/office/powerpoint/2010/main" val="11700853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284</a:t>
            </a:fld>
            <a:endParaRPr lang="de-DE"/>
          </a:p>
        </p:txBody>
      </p:sp>
    </p:spTree>
    <p:extLst>
      <p:ext uri="{BB962C8B-B14F-4D97-AF65-F5344CB8AC3E}">
        <p14:creationId xmlns:p14="http://schemas.microsoft.com/office/powerpoint/2010/main" val="22524185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285</a:t>
            </a:fld>
            <a:endParaRPr lang="de-DE"/>
          </a:p>
        </p:txBody>
      </p:sp>
    </p:spTree>
    <p:extLst>
      <p:ext uri="{BB962C8B-B14F-4D97-AF65-F5344CB8AC3E}">
        <p14:creationId xmlns:p14="http://schemas.microsoft.com/office/powerpoint/2010/main" val="23033457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286</a:t>
            </a:fld>
            <a:endParaRPr lang="de-DE"/>
          </a:p>
        </p:txBody>
      </p:sp>
    </p:spTree>
    <p:extLst>
      <p:ext uri="{BB962C8B-B14F-4D97-AF65-F5344CB8AC3E}">
        <p14:creationId xmlns:p14="http://schemas.microsoft.com/office/powerpoint/2010/main" val="1138455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287</a:t>
            </a:fld>
            <a:endParaRPr lang="de-DE"/>
          </a:p>
        </p:txBody>
      </p:sp>
    </p:spTree>
    <p:extLst>
      <p:ext uri="{BB962C8B-B14F-4D97-AF65-F5344CB8AC3E}">
        <p14:creationId xmlns:p14="http://schemas.microsoft.com/office/powerpoint/2010/main" val="27301702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288</a:t>
            </a:fld>
            <a:endParaRPr lang="de-DE"/>
          </a:p>
        </p:txBody>
      </p:sp>
    </p:spTree>
    <p:extLst>
      <p:ext uri="{BB962C8B-B14F-4D97-AF65-F5344CB8AC3E}">
        <p14:creationId xmlns:p14="http://schemas.microsoft.com/office/powerpoint/2010/main" val="37835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smtClean="0"/>
              <a:t>Sender:</a:t>
            </a:r>
            <a:r>
              <a:rPr lang="de-DE" u="none" dirty="0" smtClean="0"/>
              <a:t> Sprecher</a:t>
            </a:r>
          </a:p>
          <a:p>
            <a:r>
              <a:rPr lang="de-DE" u="sng" dirty="0" smtClean="0"/>
              <a:t>Empfänger:</a:t>
            </a:r>
            <a:r>
              <a:rPr lang="de-DE" u="none" baseline="0" dirty="0" smtClean="0"/>
              <a:t> Zuhörer</a:t>
            </a:r>
          </a:p>
          <a:p>
            <a:r>
              <a:rPr lang="de-DE" u="sng" baseline="0" dirty="0" smtClean="0"/>
              <a:t>Individuell interpretiert</a:t>
            </a:r>
            <a:r>
              <a:rPr lang="de-DE" u="none" baseline="0" dirty="0" smtClean="0"/>
              <a:t> (verstanden) heißt, dass jeder Empfängerselbst entscheidet, wie er die Nachricht verstehen will !</a:t>
            </a:r>
            <a:endParaRPr lang="de-DE" u="sng"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18</a:t>
            </a:fld>
            <a:endParaRPr lang="de-DE"/>
          </a:p>
        </p:txBody>
      </p:sp>
    </p:spTree>
    <p:extLst>
      <p:ext uri="{BB962C8B-B14F-4D97-AF65-F5344CB8AC3E}">
        <p14:creationId xmlns:p14="http://schemas.microsoft.com/office/powerpoint/2010/main" val="244079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Hilfreich ist es hierbei auf die Mimik/das Verhalten des</a:t>
            </a:r>
            <a:r>
              <a:rPr lang="de-DE" baseline="0" dirty="0" smtClean="0"/>
              <a:t> </a:t>
            </a:r>
            <a:r>
              <a:rPr lang="de-DE" dirty="0" smtClean="0"/>
              <a:t>Empfängers zu achten.</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19</a:t>
            </a:fld>
            <a:endParaRPr lang="de-DE"/>
          </a:p>
        </p:txBody>
      </p:sp>
    </p:spTree>
    <p:extLst>
      <p:ext uri="{BB962C8B-B14F-4D97-AF65-F5344CB8AC3E}">
        <p14:creationId xmlns:p14="http://schemas.microsoft.com/office/powerpoint/2010/main" val="1006161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„Vier Seiten einer Nachricht“ – Modell nach</a:t>
            </a:r>
            <a:r>
              <a:rPr lang="de-DE" baseline="0" dirty="0" smtClean="0"/>
              <a:t> Friedemann Schulz von Thun</a:t>
            </a:r>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20</a:t>
            </a:fld>
            <a:endParaRPr lang="de-DE"/>
          </a:p>
        </p:txBody>
      </p:sp>
    </p:spTree>
    <p:extLst>
      <p:ext uri="{BB962C8B-B14F-4D97-AF65-F5344CB8AC3E}">
        <p14:creationId xmlns:p14="http://schemas.microsoft.com/office/powerpoint/2010/main" val="86431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B1859650-3945-4D7E-8650-8CB3243320D4}" type="slidenum">
              <a:rPr lang="de-DE" smtClean="0"/>
              <a:pPr>
                <a:defRPr/>
              </a:pPr>
              <a:t>21</a:t>
            </a:fld>
            <a:endParaRPr lang="de-DE"/>
          </a:p>
        </p:txBody>
      </p:sp>
    </p:spTree>
    <p:extLst>
      <p:ext uri="{BB962C8B-B14F-4D97-AF65-F5344CB8AC3E}">
        <p14:creationId xmlns:p14="http://schemas.microsoft.com/office/powerpoint/2010/main" val="36468974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8"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smtClean="0"/>
              <a:t>Bild durch Klicken auf Symbol hinzufügen</a:t>
            </a:r>
            <a:endParaRPr lang="de-DE" noProof="0" dirty="0"/>
          </a:p>
        </p:txBody>
      </p:sp>
      <p:sp>
        <p:nvSpPr>
          <p:cNvPr id="3" name="Textplatzhalter 2"/>
          <p:cNvSpPr>
            <a:spLocks noGrp="1"/>
          </p:cNvSpPr>
          <p:nvPr>
            <p:ph type="body" sz="quarter" idx="14"/>
          </p:nvPr>
        </p:nvSpPr>
        <p:spPr>
          <a:xfrm>
            <a:off x="250825" y="549275"/>
            <a:ext cx="7201495" cy="719138"/>
          </a:xfrm>
          <a:prstGeom prst="rect">
            <a:avLst/>
          </a:prstGeom>
          <a:noFill/>
        </p:spPr>
        <p:txBody>
          <a:bodyPr anchor="ctr">
            <a:normAutofit/>
          </a:bodyPr>
          <a:lstStyle>
            <a:lvl1pPr marL="0" indent="0">
              <a:buNone/>
              <a:defRPr sz="2000">
                <a:solidFill>
                  <a:schemeClr val="accent3"/>
                </a:solidFill>
              </a:defRPr>
            </a:lvl1pPr>
          </a:lstStyle>
          <a:p>
            <a:pPr lvl="0"/>
            <a:r>
              <a:rPr lang="de-DE" smtClean="0"/>
              <a:t>Textmasterformat bearbeiten</a:t>
            </a:r>
          </a:p>
        </p:txBody>
      </p:sp>
      <p:sp>
        <p:nvSpPr>
          <p:cNvPr id="6" name="Textplatzhalter 5"/>
          <p:cNvSpPr>
            <a:spLocks noGrp="1"/>
          </p:cNvSpPr>
          <p:nvPr>
            <p:ph type="body" sz="quarter" idx="15"/>
          </p:nvPr>
        </p:nvSpPr>
        <p:spPr>
          <a:xfrm>
            <a:off x="323528" y="6237312"/>
            <a:ext cx="6121400" cy="504825"/>
          </a:xfrm>
          <a:prstGeom prst="rect">
            <a:avLst/>
          </a:prstGeom>
        </p:spPr>
        <p:txBody>
          <a:bodyPr/>
          <a:lstStyle>
            <a:lvl1pPr marL="0" indent="0">
              <a:buNone/>
              <a:defRPr sz="1600" baseline="0">
                <a:solidFill>
                  <a:schemeClr val="accent3"/>
                </a:solidFill>
              </a:defRPr>
            </a:lvl1pPr>
          </a:lstStyle>
          <a:p>
            <a:pPr lvl="0"/>
            <a:r>
              <a:rPr lang="de-DE" smtClean="0"/>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51667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85750" indent="-285750">
              <a:buClr>
                <a:schemeClr val="bg1"/>
              </a:buClr>
              <a:buFont typeface="Wingdings" panose="05000000000000000000" pitchFamily="2" charset="2"/>
              <a:buChar char="§"/>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dirty="0" smtClean="0"/>
              <a:t>Textmasterformat bearbeiten</a:t>
            </a:r>
          </a:p>
        </p:txBody>
      </p:sp>
      <p:sp>
        <p:nvSpPr>
          <p:cNvPr id="8" name="Bildplatzhalter 7"/>
          <p:cNvSpPr>
            <a:spLocks noGrp="1"/>
          </p:cNvSpPr>
          <p:nvPr>
            <p:ph type="pic" sz="quarter" idx="18"/>
          </p:nvPr>
        </p:nvSpPr>
        <p:spPr>
          <a:xfrm>
            <a:off x="4716016" y="1853617"/>
            <a:ext cx="3396614" cy="3951647"/>
          </a:xfrm>
          <a:prstGeom prst="rect">
            <a:avLst/>
          </a:prstGeom>
          <a:ln w="3175">
            <a:noFill/>
          </a:ln>
        </p:spPr>
        <p:txBody>
          <a:bodyPr/>
          <a:lstStyle>
            <a:lvl1pPr>
              <a:buClr>
                <a:schemeClr val="bg1"/>
              </a:buClr>
              <a:defRPr/>
            </a:lvl1pPr>
          </a:lstStyle>
          <a:p>
            <a:pPr lvl="0"/>
            <a:r>
              <a:rPr lang="de-DE" noProof="0" smtClean="0"/>
              <a:t>Bild durch Klicken auf Symbol hinzufügen</a:t>
            </a:r>
            <a:endParaRPr lang="de-DE" noProof="0" dirty="0"/>
          </a:p>
        </p:txBody>
      </p:sp>
    </p:spTree>
    <p:extLst>
      <p:ext uri="{BB962C8B-B14F-4D97-AF65-F5344CB8AC3E}">
        <p14:creationId xmlns:p14="http://schemas.microsoft.com/office/powerpoint/2010/main" val="364562994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Autofit/>
          </a:bodyPr>
          <a:lstStyle>
            <a:lvl1pPr marL="0" indent="0">
              <a:buNone/>
              <a:defRPr sz="2200">
                <a:solidFill>
                  <a:schemeClr val="bg1"/>
                </a:solidFill>
              </a:defRPr>
            </a:lvl1pPr>
          </a:lstStyle>
          <a:p>
            <a:pPr lvl="0"/>
            <a:r>
              <a:rPr lang="de-DE" smtClean="0"/>
              <a:t>Textmasterformat bearbeiten</a:t>
            </a:r>
          </a:p>
        </p:txBody>
      </p:sp>
      <p:sp>
        <p:nvSpPr>
          <p:cNvPr id="6" name="Textplatzhalter 5"/>
          <p:cNvSpPr>
            <a:spLocks noGrp="1"/>
          </p:cNvSpPr>
          <p:nvPr>
            <p:ph type="body" sz="quarter" idx="17"/>
          </p:nvPr>
        </p:nvSpPr>
        <p:spPr>
          <a:xfrm>
            <a:off x="394841" y="1988840"/>
            <a:ext cx="7849567" cy="3744416"/>
          </a:xfrm>
          <a:prstGeom prst="rect">
            <a:avLst/>
          </a:prstGeom>
        </p:spPr>
        <p:txBody>
          <a:bodyPr/>
          <a:lstStyle>
            <a:lvl1pPr marL="285750" indent="-285750">
              <a:buClr>
                <a:schemeClr val="bg1"/>
              </a:buClr>
              <a:buFont typeface="Wingdings" panose="05000000000000000000" pitchFamily="2" charset="2"/>
              <a:buChar char="§"/>
              <a:defRPr sz="14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273488347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smtClean="0"/>
              <a:t>Klicken Sie auf das Symbol, um die SmartArt-Grafik hinzuzufügen</a:t>
            </a:r>
            <a:endParaRPr lang="de-DE" dirty="0"/>
          </a:p>
        </p:txBody>
      </p:sp>
      <p:sp>
        <p:nvSpPr>
          <p:cNvPr id="3" name="Textplatzhalter 2"/>
          <p:cNvSpPr>
            <a:spLocks noGrp="1"/>
          </p:cNvSpPr>
          <p:nvPr>
            <p:ph type="body" sz="quarter" idx="16"/>
          </p:nvPr>
        </p:nvSpPr>
        <p:spPr>
          <a:xfrm>
            <a:off x="4859338" y="1773238"/>
            <a:ext cx="3673475" cy="4176712"/>
          </a:xfrm>
          <a:prstGeom prst="rect">
            <a:avLst/>
          </a:prstGeom>
        </p:spPr>
        <p:txBody>
          <a:bodyPr/>
          <a:lstStyle>
            <a:lvl1pPr>
              <a:lnSpc>
                <a:spcPts val="1700"/>
              </a:lnSpc>
              <a:buClr>
                <a:schemeClr val="bg1"/>
              </a:buClr>
              <a:defRPr sz="1300">
                <a:solidFill>
                  <a:schemeClr val="bg1"/>
                </a:solidFill>
              </a:defRPr>
            </a:lvl1pPr>
            <a:lvl2pPr>
              <a:lnSpc>
                <a:spcPts val="1700"/>
              </a:lnSpc>
              <a:buClr>
                <a:schemeClr val="bg1"/>
              </a:buClr>
              <a:defRPr sz="1300">
                <a:solidFill>
                  <a:schemeClr val="bg1"/>
                </a:solidFill>
              </a:defRPr>
            </a:lvl2pPr>
            <a:lvl3pPr>
              <a:lnSpc>
                <a:spcPts val="1700"/>
              </a:lnSpc>
              <a:buClr>
                <a:schemeClr val="bg1"/>
              </a:buClr>
              <a:defRPr sz="1300">
                <a:solidFill>
                  <a:schemeClr val="bg1"/>
                </a:solidFill>
              </a:defRPr>
            </a:lvl3pPr>
            <a:lvl4pPr>
              <a:lnSpc>
                <a:spcPts val="1700"/>
              </a:lnSpc>
              <a:buClr>
                <a:schemeClr val="bg1"/>
              </a:buClr>
              <a:defRPr sz="1300">
                <a:solidFill>
                  <a:schemeClr val="bg1"/>
                </a:solidFill>
              </a:defRPr>
            </a:lvl4pPr>
            <a:lvl5pPr>
              <a:lnSpc>
                <a:spcPts val="1700"/>
              </a:lnSpc>
              <a:buClr>
                <a:schemeClr val="bg1"/>
              </a:buClr>
              <a:defRPr sz="130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1264506065"/>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sitenkarte-Englisch">
    <p:bg>
      <p:bgPr>
        <a:solidFill>
          <a:schemeClr val="bg1"/>
        </a:solidFill>
        <a:effectLst/>
      </p:bgPr>
    </p:bg>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grpSp>
        <p:nvGrpSpPr>
          <p:cNvPr id="35" name="Gruppieren 34"/>
          <p:cNvGrpSpPr/>
          <p:nvPr userDrawn="1"/>
        </p:nvGrpSpPr>
        <p:grpSpPr>
          <a:xfrm>
            <a:off x="1722085" y="2204864"/>
            <a:ext cx="5226179" cy="2808390"/>
            <a:chOff x="1805668" y="2276872"/>
            <a:chExt cx="5226179" cy="2808390"/>
          </a:xfrm>
        </p:grpSpPr>
        <p:sp>
          <p:nvSpPr>
            <p:cNvPr id="36" name="Rechteck 35"/>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uppieren 38"/>
            <p:cNvGrpSpPr>
              <a:grpSpLocks noChangeAspect="1"/>
            </p:cNvGrpSpPr>
            <p:nvPr/>
          </p:nvGrpSpPr>
          <p:grpSpPr bwMode="gray">
            <a:xfrm>
              <a:off x="4408304" y="4040741"/>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40" name="Grafik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41" name="Gruppieren 40"/>
            <p:cNvGrpSpPr>
              <a:grpSpLocks noChangeAspect="1"/>
            </p:cNvGrpSpPr>
            <p:nvPr/>
          </p:nvGrpSpPr>
          <p:grpSpPr bwMode="gray">
            <a:xfrm>
              <a:off x="5028044" y="4029060"/>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3197741474"/>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sitenkarte">
    <p:bg>
      <p:bgPr>
        <a:solidFill>
          <a:schemeClr val="bg1"/>
        </a:solidFill>
        <a:effectLst/>
      </p:bgPr>
    </p:bg>
    <p:spTree>
      <p:nvGrpSpPr>
        <p:cNvPr id="1" name=""/>
        <p:cNvGrpSpPr/>
        <p:nvPr/>
      </p:nvGrpSpPr>
      <p:grpSpPr>
        <a:xfrm>
          <a:off x="0" y="0"/>
          <a:ext cx="0" cy="0"/>
          <a:chOff x="0" y="0"/>
          <a:chExt cx="0" cy="0"/>
        </a:xfrm>
      </p:grpSpPr>
      <p:grpSp>
        <p:nvGrpSpPr>
          <p:cNvPr id="33" name="Gruppieren 32"/>
          <p:cNvGrpSpPr/>
          <p:nvPr userDrawn="1"/>
        </p:nvGrpSpPr>
        <p:grpSpPr>
          <a:xfrm>
            <a:off x="1722085" y="2204864"/>
            <a:ext cx="5226179" cy="2808390"/>
            <a:chOff x="1805668" y="2276872"/>
            <a:chExt cx="5226179" cy="2808390"/>
          </a:xfrm>
        </p:grpSpPr>
        <p:sp>
          <p:nvSpPr>
            <p:cNvPr id="34" name="Rechteck 33"/>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5"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7" name="Gruppieren 36"/>
            <p:cNvGrpSpPr>
              <a:grpSpLocks noChangeAspect="1"/>
            </p:cNvGrpSpPr>
            <p:nvPr/>
          </p:nvGrpSpPr>
          <p:grpSpPr bwMode="gray">
            <a:xfrm>
              <a:off x="4408304" y="4040741"/>
              <a:ext cx="452477" cy="434942"/>
              <a:chOff x="9536113" y="5268913"/>
              <a:chExt cx="1500187" cy="1498600"/>
            </a:xfrm>
            <a:solidFill>
              <a:schemeClr val="tx1"/>
            </a:solidFill>
          </p:grpSpPr>
          <p:sp>
            <p:nvSpPr>
              <p:cNvPr id="44"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8" name="Grafik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9" name="Gruppieren 38"/>
            <p:cNvGrpSpPr>
              <a:grpSpLocks noChangeAspect="1"/>
            </p:cNvGrpSpPr>
            <p:nvPr/>
          </p:nvGrpSpPr>
          <p:grpSpPr bwMode="gray">
            <a:xfrm>
              <a:off x="5028044" y="4029060"/>
              <a:ext cx="480060" cy="480060"/>
              <a:chOff x="5899150" y="5362575"/>
              <a:chExt cx="1500187" cy="1500187"/>
            </a:xfrm>
            <a:solidFill>
              <a:schemeClr val="tx1"/>
            </a:solidFill>
          </p:grpSpPr>
          <p:sp>
            <p:nvSpPr>
              <p:cNvPr id="4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b="0" dirty="0" smtClean="0">
                <a:solidFill>
                  <a:schemeClr val="accent1"/>
                </a:solidFill>
                <a:latin typeface="Impact" panose="020B0806030902050204" pitchFamily="34" charset="0"/>
              </a:rPr>
              <a:t>DANKE</a:t>
            </a:r>
            <a:br>
              <a:rPr lang="de-DE" sz="4000" b="0" dirty="0" smtClean="0">
                <a:solidFill>
                  <a:schemeClr val="accent1"/>
                </a:solidFill>
                <a:latin typeface="Impact" panose="020B0806030902050204" pitchFamily="34" charset="0"/>
              </a:rPr>
            </a:br>
            <a:r>
              <a:rPr lang="de-DE" sz="4000" b="0" baseline="0" dirty="0" smtClean="0">
                <a:solidFill>
                  <a:schemeClr val="accent1"/>
                </a:solidFill>
                <a:latin typeface="Impact" panose="020B0806030902050204" pitchFamily="34" charset="0"/>
              </a:rPr>
              <a:t>!</a:t>
            </a:r>
            <a:endParaRPr lang="de-DE" sz="3200" b="0" dirty="0">
              <a:solidFill>
                <a:schemeClr val="accent1"/>
              </a:solidFill>
              <a:latin typeface="Bauhaus 93" panose="04030905020B02020C02" pitchFamily="82" charset="0"/>
            </a:endParaRPr>
          </a:p>
        </p:txBody>
      </p:sp>
    </p:spTree>
    <p:extLst>
      <p:ext uri="{BB962C8B-B14F-4D97-AF65-F5344CB8AC3E}">
        <p14:creationId xmlns:p14="http://schemas.microsoft.com/office/powerpoint/2010/main" val="3637565984"/>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Visitenkarte">
    <p:bg>
      <p:bgPr>
        <a:solidFill>
          <a:schemeClr val="bg1"/>
        </a:solidFill>
        <a:effectLst/>
      </p:bgPr>
    </p:bg>
    <p:spTree>
      <p:nvGrpSpPr>
        <p:cNvPr id="1" name=""/>
        <p:cNvGrpSpPr/>
        <p:nvPr/>
      </p:nvGrpSpPr>
      <p:grpSpPr>
        <a:xfrm>
          <a:off x="0" y="0"/>
          <a:ext cx="0" cy="0"/>
          <a:chOff x="0" y="0"/>
          <a:chExt cx="0" cy="0"/>
        </a:xfrm>
      </p:grpSpPr>
      <p:grpSp>
        <p:nvGrpSpPr>
          <p:cNvPr id="20" name="Gruppieren 19"/>
          <p:cNvGrpSpPr/>
          <p:nvPr userDrawn="1"/>
        </p:nvGrpSpPr>
        <p:grpSpPr>
          <a:xfrm>
            <a:off x="1722085" y="2204864"/>
            <a:ext cx="5226179" cy="2808390"/>
            <a:chOff x="1805668" y="2276872"/>
            <a:chExt cx="5226179" cy="2808390"/>
          </a:xfrm>
        </p:grpSpPr>
        <p:sp>
          <p:nvSpPr>
            <p:cNvPr id="33" name="Rechteck 32"/>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uppieren 35"/>
            <p:cNvGrpSpPr>
              <a:grpSpLocks noChangeAspect="1"/>
            </p:cNvGrpSpPr>
            <p:nvPr/>
          </p:nvGrpSpPr>
          <p:grpSpPr bwMode="gray">
            <a:xfrm>
              <a:off x="4408304" y="4040741"/>
              <a:ext cx="452477" cy="434942"/>
              <a:chOff x="9536113" y="5268913"/>
              <a:chExt cx="1500187" cy="1498600"/>
            </a:xfrm>
            <a:solidFill>
              <a:schemeClr val="tx1"/>
            </a:solidFill>
          </p:grpSpPr>
          <p:sp>
            <p:nvSpPr>
              <p:cNvPr id="43"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8" name="Gruppieren 37"/>
            <p:cNvGrpSpPr>
              <a:grpSpLocks noChangeAspect="1"/>
            </p:cNvGrpSpPr>
            <p:nvPr/>
          </p:nvGrpSpPr>
          <p:grpSpPr bwMode="gray">
            <a:xfrm>
              <a:off x="5028044" y="4029060"/>
              <a:ext cx="480060" cy="480060"/>
              <a:chOff x="5899150" y="5362575"/>
              <a:chExt cx="1500187" cy="1500187"/>
            </a:xfrm>
            <a:solidFill>
              <a:schemeClr val="tx1"/>
            </a:solidFill>
          </p:grpSpPr>
          <p:sp>
            <p:nvSpPr>
              <p:cNvPr id="3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b="0" dirty="0" smtClean="0">
                <a:solidFill>
                  <a:schemeClr val="accent1"/>
                </a:solidFill>
                <a:latin typeface="Impact" panose="020B0806030902050204" pitchFamily="34" charset="0"/>
              </a:rPr>
              <a:t>THANKS</a:t>
            </a:r>
            <a:r>
              <a:rPr lang="de-DE" sz="4000" b="0" baseline="0" dirty="0" smtClean="0">
                <a:solidFill>
                  <a:schemeClr val="accent1"/>
                </a:solidFill>
                <a:latin typeface="Impact" panose="020B0806030902050204" pitchFamily="34" charset="0"/>
              </a:rPr>
              <a:t> !</a:t>
            </a:r>
            <a:endParaRPr lang="de-DE" sz="3200" b="0" dirty="0">
              <a:solidFill>
                <a:schemeClr val="accent1"/>
              </a:solidFill>
              <a:latin typeface="Bauhaus 93" panose="04030905020B02020C02" pitchFamily="82" charset="0"/>
            </a:endParaRPr>
          </a:p>
        </p:txBody>
      </p:sp>
    </p:spTree>
    <p:extLst>
      <p:ext uri="{BB962C8B-B14F-4D97-AF65-F5344CB8AC3E}">
        <p14:creationId xmlns:p14="http://schemas.microsoft.com/office/powerpoint/2010/main" val="1518500069"/>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a:xfrm>
            <a:off x="628650" y="6356351"/>
            <a:ext cx="2057400" cy="365125"/>
          </a:xfrm>
          <a:prstGeom prst="rect">
            <a:avLst/>
          </a:prstGeom>
        </p:spPr>
        <p:txBody>
          <a:bodyPr/>
          <a:lstStyle/>
          <a:p>
            <a:fld id="{9C8749B3-274B-43B3-BB55-4C66AC37D178}" type="datetimeFigureOut">
              <a:rPr lang="de-DE" smtClean="0"/>
              <a:t>26.01.2021</a:t>
            </a:fld>
            <a:endParaRPr lang="de-DE"/>
          </a:p>
        </p:txBody>
      </p:sp>
      <p:sp>
        <p:nvSpPr>
          <p:cNvPr id="5" name="Fußzeilenplatzhalter 4"/>
          <p:cNvSpPr>
            <a:spLocks noGrp="1"/>
          </p:cNvSpPr>
          <p:nvPr>
            <p:ph type="ftr" sz="quarter" idx="11"/>
          </p:nvPr>
        </p:nvSpPr>
        <p:spPr>
          <a:xfrm>
            <a:off x="3028950" y="6356351"/>
            <a:ext cx="30861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457950" y="6356351"/>
            <a:ext cx="2057400" cy="365125"/>
          </a:xfrm>
          <a:prstGeom prst="rect">
            <a:avLst/>
          </a:prstGeom>
        </p:spPr>
        <p:txBody>
          <a:bodyPr/>
          <a:lstStyle/>
          <a:p>
            <a:fld id="{F25758AB-8969-440E-899A-7316255FF8FE}" type="slidenum">
              <a:rPr lang="de-DE" smtClean="0"/>
              <a:t>‹Nr.›</a:t>
            </a:fld>
            <a:endParaRPr lang="de-DE"/>
          </a:p>
        </p:txBody>
      </p:sp>
    </p:spTree>
    <p:extLst>
      <p:ext uri="{BB962C8B-B14F-4D97-AF65-F5344CB8AC3E}">
        <p14:creationId xmlns:p14="http://schemas.microsoft.com/office/powerpoint/2010/main" val="206038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8"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smtClean="0"/>
              <a:t>Bild durch Klicken auf Symbol hinzufügen</a:t>
            </a:r>
            <a:endParaRPr lang="de-DE" noProof="0" dirty="0"/>
          </a:p>
        </p:txBody>
      </p:sp>
      <p:sp>
        <p:nvSpPr>
          <p:cNvPr id="3" name="Textplatzhalter 2"/>
          <p:cNvSpPr>
            <a:spLocks noGrp="1"/>
          </p:cNvSpPr>
          <p:nvPr>
            <p:ph type="body" sz="quarter" idx="14"/>
          </p:nvPr>
        </p:nvSpPr>
        <p:spPr>
          <a:xfrm>
            <a:off x="250825" y="549275"/>
            <a:ext cx="7201495" cy="719138"/>
          </a:xfrm>
          <a:prstGeom prst="rect">
            <a:avLst/>
          </a:prstGeom>
          <a:noFill/>
        </p:spPr>
        <p:txBody>
          <a:bodyPr anchor="ctr">
            <a:normAutofit/>
          </a:bodyPr>
          <a:lstStyle>
            <a:lvl1pPr marL="0" indent="0">
              <a:buNone/>
              <a:defRPr sz="2000">
                <a:solidFill>
                  <a:schemeClr val="accent3"/>
                </a:solidFill>
              </a:defRPr>
            </a:lvl1pPr>
          </a:lstStyle>
          <a:p>
            <a:pPr lvl="0"/>
            <a:r>
              <a:rPr lang="de-DE" smtClean="0"/>
              <a:t>Textmasterformat bearbeiten</a:t>
            </a:r>
          </a:p>
        </p:txBody>
      </p:sp>
      <p:sp>
        <p:nvSpPr>
          <p:cNvPr id="6" name="Textplatzhalter 5"/>
          <p:cNvSpPr>
            <a:spLocks noGrp="1"/>
          </p:cNvSpPr>
          <p:nvPr>
            <p:ph type="body" sz="quarter" idx="15"/>
          </p:nvPr>
        </p:nvSpPr>
        <p:spPr>
          <a:xfrm>
            <a:off x="323528" y="6380559"/>
            <a:ext cx="6121400" cy="504825"/>
          </a:xfrm>
          <a:prstGeom prst="rect">
            <a:avLst/>
          </a:prstGeom>
        </p:spPr>
        <p:txBody>
          <a:bodyPr/>
          <a:lstStyle>
            <a:lvl1pPr marL="0" indent="0">
              <a:buNone/>
              <a:defRPr sz="1600" baseline="0">
                <a:solidFill>
                  <a:schemeClr val="accent3"/>
                </a:solidFill>
              </a:defRPr>
            </a:lvl1pPr>
          </a:lstStyle>
          <a:p>
            <a:pPr lvl="0"/>
            <a:r>
              <a:rPr lang="de-DE" smtClean="0"/>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426364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accent3"/>
                </a:solidFill>
              </a:defRPr>
            </a:lvl1pPr>
          </a:lstStyle>
          <a:p>
            <a:pPr lvl="0"/>
            <a:r>
              <a:rPr lang="de-DE" smtClean="0"/>
              <a:t>Textmasterformat bearbeiten</a:t>
            </a:r>
          </a:p>
        </p:txBody>
      </p:sp>
    </p:spTree>
    <p:extLst>
      <p:ext uri="{BB962C8B-B14F-4D97-AF65-F5344CB8AC3E}">
        <p14:creationId xmlns:p14="http://schemas.microsoft.com/office/powerpoint/2010/main" val="58778926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000">
                <a:solidFill>
                  <a:schemeClr val="accent3"/>
                </a:solidFill>
              </a:defRPr>
            </a:lvl1pPr>
          </a:lstStyle>
          <a:p>
            <a:pPr lvl="0"/>
            <a:r>
              <a:rPr lang="de-DE" smtClean="0"/>
              <a:t>Textmasterformat bearbeiten</a:t>
            </a:r>
          </a:p>
        </p:txBody>
      </p:sp>
      <p:sp>
        <p:nvSpPr>
          <p:cNvPr id="7" name="Inhaltsplatzhalter 6"/>
          <p:cNvSpPr>
            <a:spLocks noGrp="1"/>
          </p:cNvSpPr>
          <p:nvPr>
            <p:ph sz="quarter" idx="16"/>
          </p:nvPr>
        </p:nvSpPr>
        <p:spPr>
          <a:xfrm>
            <a:off x="250825" y="1699200"/>
            <a:ext cx="8137525" cy="4320000"/>
          </a:xfrm>
          <a:prstGeom prst="rect">
            <a:avLst/>
          </a:prstGeom>
        </p:spPr>
        <p:txBody>
          <a:bodyPr/>
          <a:lstStyle>
            <a:lvl1pPr marL="0" indent="0">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4152042224"/>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accent3"/>
                </a:solidFill>
              </a:defRPr>
            </a:lvl1pPr>
          </a:lstStyle>
          <a:p>
            <a:pPr lvl="0"/>
            <a:r>
              <a:rPr lang="de-DE" smtClean="0"/>
              <a:t>Textmasterformat bearbeiten</a:t>
            </a:r>
          </a:p>
        </p:txBody>
      </p:sp>
    </p:spTree>
    <p:extLst>
      <p:ext uri="{BB962C8B-B14F-4D97-AF65-F5344CB8AC3E}">
        <p14:creationId xmlns:p14="http://schemas.microsoft.com/office/powerpoint/2010/main" val="1606140056"/>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0"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Textplatzhalter 2"/>
          <p:cNvSpPr>
            <a:spLocks noGrp="1"/>
          </p:cNvSpPr>
          <p:nvPr>
            <p:ph type="body" sz="quarter" idx="10"/>
          </p:nvPr>
        </p:nvSpPr>
        <p:spPr>
          <a:xfrm>
            <a:off x="2411413" y="2565401"/>
            <a:ext cx="4248150" cy="1295647"/>
          </a:xfrm>
          <a:prstGeom prst="rect">
            <a:avLst/>
          </a:prstGeom>
        </p:spPr>
        <p:txBody>
          <a:bodyPr anchor="ctr"/>
          <a:lstStyle>
            <a:lvl1pPr marL="0" indent="0" algn="ctr">
              <a:buFontTx/>
              <a:buNone/>
              <a:defRPr sz="1600" b="1">
                <a:solidFill>
                  <a:schemeClr val="accent1"/>
                </a:solidFill>
              </a:defRPr>
            </a:lvl1pPr>
            <a:lvl2pPr marL="457200" indent="0">
              <a:buFontTx/>
              <a:buNone/>
              <a:defRPr sz="1600" b="1">
                <a:solidFill>
                  <a:schemeClr val="accent1"/>
                </a:solidFill>
              </a:defRPr>
            </a:lvl2pPr>
            <a:lvl3pPr marL="914400" indent="0">
              <a:buFontTx/>
              <a:buNone/>
              <a:defRPr sz="1600" b="1">
                <a:solidFill>
                  <a:schemeClr val="accent1"/>
                </a:solidFill>
              </a:defRPr>
            </a:lvl3pPr>
            <a:lvl4pPr marL="1371600" indent="0">
              <a:buFontTx/>
              <a:buNone/>
              <a:defRPr sz="1600" b="1">
                <a:solidFill>
                  <a:schemeClr val="accent1"/>
                </a:solidFill>
              </a:defRPr>
            </a:lvl4pPr>
            <a:lvl5pPr marL="1828800" indent="0">
              <a:buFontTx/>
              <a:buNone/>
              <a:defRPr sz="1600" b="1">
                <a:solidFill>
                  <a:schemeClr val="accent1"/>
                </a:solidFill>
              </a:defRPr>
            </a:lvl5pPr>
          </a:lstStyle>
          <a:p>
            <a:pPr lvl="0"/>
            <a:r>
              <a:rPr lang="de-DE" dirty="0" smtClean="0"/>
              <a:t>Textmasterformat bearbeiten</a:t>
            </a:r>
          </a:p>
        </p:txBody>
      </p:sp>
    </p:spTree>
    <p:extLst>
      <p:ext uri="{BB962C8B-B14F-4D97-AF65-F5344CB8AC3E}">
        <p14:creationId xmlns:p14="http://schemas.microsoft.com/office/powerpoint/2010/main" val="1171467597"/>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accent3"/>
                </a:solidFill>
              </a:defRPr>
            </a:lvl1pPr>
          </a:lstStyle>
          <a:p>
            <a:pPr lvl="0"/>
            <a:r>
              <a:rPr lang="de-DE" smtClean="0"/>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85750" indent="-285750">
              <a:buClr>
                <a:schemeClr val="bg1"/>
              </a:buClr>
              <a:buFont typeface="Wingdings" panose="05000000000000000000" pitchFamily="2" charset="2"/>
              <a:buChar char="§"/>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dirty="0" smtClean="0"/>
              <a:t>Textmasterformat bearbeiten</a:t>
            </a:r>
          </a:p>
        </p:txBody>
      </p:sp>
      <p:sp>
        <p:nvSpPr>
          <p:cNvPr id="8" name="Bildplatzhalter 7"/>
          <p:cNvSpPr>
            <a:spLocks noGrp="1"/>
          </p:cNvSpPr>
          <p:nvPr>
            <p:ph type="pic" sz="quarter" idx="18"/>
          </p:nvPr>
        </p:nvSpPr>
        <p:spPr>
          <a:xfrm>
            <a:off x="4716016" y="1853617"/>
            <a:ext cx="3396614" cy="3951647"/>
          </a:xfrm>
          <a:prstGeom prst="rect">
            <a:avLst/>
          </a:prstGeom>
          <a:ln w="3175">
            <a:noFill/>
          </a:ln>
        </p:spPr>
        <p:txBody>
          <a:bodyPr/>
          <a:lstStyle>
            <a:lvl1pPr>
              <a:buClr>
                <a:schemeClr val="bg1"/>
              </a:buClr>
              <a:defRPr/>
            </a:lvl1pPr>
          </a:lstStyle>
          <a:p>
            <a:pPr lvl="0"/>
            <a:r>
              <a:rPr lang="de-DE" noProof="0" smtClean="0"/>
              <a:t>Bild durch Klicken auf Symbol hinzufügen</a:t>
            </a:r>
            <a:endParaRPr lang="de-DE" noProof="0" dirty="0"/>
          </a:p>
        </p:txBody>
      </p:sp>
    </p:spTree>
    <p:extLst>
      <p:ext uri="{BB962C8B-B14F-4D97-AF65-F5344CB8AC3E}">
        <p14:creationId xmlns:p14="http://schemas.microsoft.com/office/powerpoint/2010/main" val="117962106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Autofit/>
          </a:bodyPr>
          <a:lstStyle>
            <a:lvl1pPr marL="0" indent="0">
              <a:buNone/>
              <a:defRPr sz="2200">
                <a:solidFill>
                  <a:schemeClr val="accent3"/>
                </a:solidFill>
              </a:defRPr>
            </a:lvl1pPr>
          </a:lstStyle>
          <a:p>
            <a:pPr lvl="0"/>
            <a:r>
              <a:rPr lang="de-DE" smtClean="0"/>
              <a:t>Textmasterformat bearbeiten</a:t>
            </a:r>
          </a:p>
        </p:txBody>
      </p:sp>
      <p:sp>
        <p:nvSpPr>
          <p:cNvPr id="6" name="Textplatzhalter 5"/>
          <p:cNvSpPr>
            <a:spLocks noGrp="1"/>
          </p:cNvSpPr>
          <p:nvPr>
            <p:ph type="body" sz="quarter" idx="17"/>
          </p:nvPr>
        </p:nvSpPr>
        <p:spPr>
          <a:xfrm>
            <a:off x="394841" y="1988840"/>
            <a:ext cx="7849567" cy="3744416"/>
          </a:xfrm>
          <a:prstGeom prst="rect">
            <a:avLst/>
          </a:prstGeom>
        </p:spPr>
        <p:txBody>
          <a:bodyPr/>
          <a:lstStyle>
            <a:lvl1pPr marL="285750" indent="-285750">
              <a:buClr>
                <a:schemeClr val="bg1"/>
              </a:buClr>
              <a:buFont typeface="Wingdings" panose="05000000000000000000" pitchFamily="2" charset="2"/>
              <a:buChar char="§"/>
              <a:defRPr sz="14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99328165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accent3"/>
                </a:solidFill>
              </a:defRPr>
            </a:lvl1pPr>
          </a:lstStyle>
          <a:p>
            <a:pPr lvl="0"/>
            <a:r>
              <a:rPr lang="de-DE" smtClean="0"/>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smtClean="0"/>
              <a:t>Klicken Sie auf das Symbol, um die SmartArt-Grafik hinzuzufügen</a:t>
            </a:r>
            <a:endParaRPr lang="de-DE" dirty="0"/>
          </a:p>
        </p:txBody>
      </p:sp>
      <p:sp>
        <p:nvSpPr>
          <p:cNvPr id="3" name="Textplatzhalter 2"/>
          <p:cNvSpPr>
            <a:spLocks noGrp="1"/>
          </p:cNvSpPr>
          <p:nvPr>
            <p:ph type="body" sz="quarter" idx="16"/>
          </p:nvPr>
        </p:nvSpPr>
        <p:spPr>
          <a:xfrm>
            <a:off x="4859338" y="1773238"/>
            <a:ext cx="3673475" cy="4176712"/>
          </a:xfrm>
          <a:prstGeom prst="rect">
            <a:avLst/>
          </a:prstGeom>
        </p:spPr>
        <p:txBody>
          <a:bodyPr/>
          <a:lstStyle>
            <a:lvl1pPr>
              <a:lnSpc>
                <a:spcPts val="1700"/>
              </a:lnSpc>
              <a:buClr>
                <a:schemeClr val="bg1"/>
              </a:buClr>
              <a:defRPr sz="1300">
                <a:solidFill>
                  <a:schemeClr val="bg1"/>
                </a:solidFill>
              </a:defRPr>
            </a:lvl1pPr>
            <a:lvl2pPr>
              <a:lnSpc>
                <a:spcPts val="1700"/>
              </a:lnSpc>
              <a:buClr>
                <a:schemeClr val="bg1"/>
              </a:buClr>
              <a:defRPr sz="1300">
                <a:solidFill>
                  <a:schemeClr val="bg1"/>
                </a:solidFill>
              </a:defRPr>
            </a:lvl2pPr>
            <a:lvl3pPr>
              <a:lnSpc>
                <a:spcPts val="1700"/>
              </a:lnSpc>
              <a:buClr>
                <a:schemeClr val="bg1"/>
              </a:buClr>
              <a:defRPr sz="1300">
                <a:solidFill>
                  <a:schemeClr val="bg1"/>
                </a:solidFill>
              </a:defRPr>
            </a:lvl3pPr>
            <a:lvl4pPr>
              <a:lnSpc>
                <a:spcPts val="1700"/>
              </a:lnSpc>
              <a:buClr>
                <a:schemeClr val="bg1"/>
              </a:buClr>
              <a:defRPr sz="1300">
                <a:solidFill>
                  <a:schemeClr val="bg1"/>
                </a:solidFill>
              </a:defRPr>
            </a:lvl4pPr>
            <a:lvl5pPr>
              <a:lnSpc>
                <a:spcPts val="1700"/>
              </a:lnSpc>
              <a:buClr>
                <a:schemeClr val="bg1"/>
              </a:buClr>
              <a:defRPr sz="130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999157702"/>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sitenkarte-Englisch">
    <p:bg>
      <p:bgPr>
        <a:solidFill>
          <a:schemeClr val="bg1"/>
        </a:solidFill>
        <a:effectLst/>
      </p:bgPr>
    </p:bg>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grpSp>
        <p:nvGrpSpPr>
          <p:cNvPr id="4" name="Gruppieren 3"/>
          <p:cNvGrpSpPr/>
          <p:nvPr userDrawn="1"/>
        </p:nvGrpSpPr>
        <p:grpSpPr>
          <a:xfrm>
            <a:off x="1722085" y="2204864"/>
            <a:ext cx="5226179" cy="2808390"/>
            <a:chOff x="1722085" y="2204864"/>
            <a:chExt cx="5226179" cy="2808390"/>
          </a:xfrm>
        </p:grpSpPr>
        <p:sp>
          <p:nvSpPr>
            <p:cNvPr id="36" name="Rechteck 35"/>
            <p:cNvSpPr>
              <a:spLocks noChangeAspect="1"/>
            </p:cNvSpPr>
            <p:nvPr/>
          </p:nvSpPr>
          <p:spPr>
            <a:xfrm>
              <a:off x="1722085" y="2204864"/>
              <a:ext cx="5226179" cy="2808390"/>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Freeform 1580"/>
            <p:cNvSpPr>
              <a:spLocks noChangeAspect="1" noEditPoints="1"/>
            </p:cNvSpPr>
            <p:nvPr/>
          </p:nvSpPr>
          <p:spPr bwMode="gray">
            <a:xfrm>
              <a:off x="3080386" y="3968272"/>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2173"/>
            <p:cNvSpPr>
              <a:spLocks noChangeAspect="1" noEditPoints="1"/>
            </p:cNvSpPr>
            <p:nvPr/>
          </p:nvSpPr>
          <p:spPr bwMode="gray">
            <a:xfrm>
              <a:off x="3691238" y="3968272"/>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uppieren 38"/>
            <p:cNvGrpSpPr>
              <a:grpSpLocks noChangeAspect="1"/>
            </p:cNvGrpSpPr>
            <p:nvPr/>
          </p:nvGrpSpPr>
          <p:grpSpPr bwMode="gray">
            <a:xfrm>
              <a:off x="4324721" y="3968733"/>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 name="Gruppieren 40"/>
            <p:cNvGrpSpPr>
              <a:grpSpLocks noChangeAspect="1"/>
            </p:cNvGrpSpPr>
            <p:nvPr/>
          </p:nvGrpSpPr>
          <p:grpSpPr bwMode="gray">
            <a:xfrm>
              <a:off x="4944461" y="3957052"/>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28" name="Picture 4" descr="P:\HWK-Aachen\2018\2018-04-Logos-HWK\2018-Logo-HWK-Quer-Weiss-Weis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9834" y="3212976"/>
              <a:ext cx="3888000" cy="391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59131824"/>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sitenkarte">
    <p:bg>
      <p:bgPr>
        <a:solidFill>
          <a:schemeClr val="bg1"/>
        </a:solidFill>
        <a:effectLst/>
      </p:bgPr>
    </p:bg>
    <p:spTree>
      <p:nvGrpSpPr>
        <p:cNvPr id="1" name=""/>
        <p:cNvGrpSpPr/>
        <p:nvPr/>
      </p:nvGrpSpPr>
      <p:grpSpPr>
        <a:xfrm>
          <a:off x="0" y="0"/>
          <a:ext cx="0" cy="0"/>
          <a:chOff x="0" y="0"/>
          <a:chExt cx="0" cy="0"/>
        </a:xfrm>
      </p:grpSpPr>
      <p:grpSp>
        <p:nvGrpSpPr>
          <p:cNvPr id="23" name="Gruppieren 22"/>
          <p:cNvGrpSpPr/>
          <p:nvPr userDrawn="1"/>
        </p:nvGrpSpPr>
        <p:grpSpPr>
          <a:xfrm>
            <a:off x="1722085" y="2204864"/>
            <a:ext cx="5226179" cy="2808390"/>
            <a:chOff x="1722085" y="2204864"/>
            <a:chExt cx="5226179" cy="2808390"/>
          </a:xfrm>
        </p:grpSpPr>
        <p:sp>
          <p:nvSpPr>
            <p:cNvPr id="24" name="Rechteck 23"/>
            <p:cNvSpPr>
              <a:spLocks noChangeAspect="1"/>
            </p:cNvSpPr>
            <p:nvPr/>
          </p:nvSpPr>
          <p:spPr>
            <a:xfrm>
              <a:off x="1722085" y="2204864"/>
              <a:ext cx="5226179" cy="2808390"/>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Freeform 1580"/>
            <p:cNvSpPr>
              <a:spLocks noChangeAspect="1" noEditPoints="1"/>
            </p:cNvSpPr>
            <p:nvPr/>
          </p:nvSpPr>
          <p:spPr bwMode="gray">
            <a:xfrm>
              <a:off x="3080386" y="3968272"/>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2173"/>
            <p:cNvSpPr>
              <a:spLocks noChangeAspect="1" noEditPoints="1"/>
            </p:cNvSpPr>
            <p:nvPr/>
          </p:nvSpPr>
          <p:spPr bwMode="gray">
            <a:xfrm>
              <a:off x="3691238" y="3968272"/>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7" name="Gruppieren 26"/>
            <p:cNvGrpSpPr>
              <a:grpSpLocks noChangeAspect="1"/>
            </p:cNvGrpSpPr>
            <p:nvPr/>
          </p:nvGrpSpPr>
          <p:grpSpPr bwMode="gray">
            <a:xfrm>
              <a:off x="4324721" y="3968733"/>
              <a:ext cx="452477" cy="434942"/>
              <a:chOff x="9536113" y="5268913"/>
              <a:chExt cx="1500187" cy="1498600"/>
            </a:xfrm>
            <a:solidFill>
              <a:schemeClr val="tx1"/>
            </a:solidFill>
          </p:grpSpPr>
          <p:sp>
            <p:nvSpPr>
              <p:cNvPr id="52"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uppieren 27"/>
            <p:cNvGrpSpPr>
              <a:grpSpLocks noChangeAspect="1"/>
            </p:cNvGrpSpPr>
            <p:nvPr/>
          </p:nvGrpSpPr>
          <p:grpSpPr bwMode="gray">
            <a:xfrm>
              <a:off x="4944461" y="3957052"/>
              <a:ext cx="480060" cy="480060"/>
              <a:chOff x="5899150" y="5362575"/>
              <a:chExt cx="1500187" cy="1500187"/>
            </a:xfrm>
            <a:solidFill>
              <a:schemeClr val="tx1"/>
            </a:solidFill>
          </p:grpSpPr>
          <p:sp>
            <p:nvSpPr>
              <p:cNvPr id="3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4" descr="P:\HWK-Aachen\2018\2018-04-Logos-HWK\2018-Logo-HWK-Quer-Weiss-Weis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9834" y="3212976"/>
              <a:ext cx="3888000" cy="39172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b="0" dirty="0" smtClean="0">
                <a:solidFill>
                  <a:schemeClr val="accent1"/>
                </a:solidFill>
                <a:latin typeface="Impact" panose="020B0806030902050204" pitchFamily="34" charset="0"/>
              </a:rPr>
              <a:t>DANKE</a:t>
            </a:r>
          </a:p>
          <a:p>
            <a:pPr algn="ctr"/>
            <a:r>
              <a:rPr lang="de-DE" sz="4000" b="0" baseline="0" dirty="0" smtClean="0">
                <a:solidFill>
                  <a:schemeClr val="accent1"/>
                </a:solidFill>
                <a:latin typeface="Impact" panose="020B0806030902050204" pitchFamily="34" charset="0"/>
              </a:rPr>
              <a:t>!</a:t>
            </a:r>
            <a:endParaRPr lang="de-DE" sz="3200" b="0" dirty="0">
              <a:solidFill>
                <a:schemeClr val="accent1"/>
              </a:solidFill>
              <a:latin typeface="Bauhaus 93" panose="04030905020B02020C02" pitchFamily="82" charset="0"/>
            </a:endParaRPr>
          </a:p>
        </p:txBody>
      </p:sp>
    </p:spTree>
    <p:extLst>
      <p:ext uri="{BB962C8B-B14F-4D97-AF65-F5344CB8AC3E}">
        <p14:creationId xmlns:p14="http://schemas.microsoft.com/office/powerpoint/2010/main" val="4267042137"/>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sitenkarte">
    <p:bg>
      <p:bgPr>
        <a:solidFill>
          <a:schemeClr val="bg1"/>
        </a:solidFill>
        <a:effectLst/>
      </p:bgPr>
    </p:bg>
    <p:spTree>
      <p:nvGrpSpPr>
        <p:cNvPr id="1" name=""/>
        <p:cNvGrpSpPr/>
        <p:nvPr/>
      </p:nvGrpSpPr>
      <p:grpSpPr>
        <a:xfrm>
          <a:off x="0" y="0"/>
          <a:ext cx="0" cy="0"/>
          <a:chOff x="0" y="0"/>
          <a:chExt cx="0" cy="0"/>
        </a:xfrm>
      </p:grpSpPr>
      <p:grpSp>
        <p:nvGrpSpPr>
          <p:cNvPr id="22" name="Gruppieren 21"/>
          <p:cNvGrpSpPr/>
          <p:nvPr userDrawn="1"/>
        </p:nvGrpSpPr>
        <p:grpSpPr>
          <a:xfrm>
            <a:off x="1722085" y="2204864"/>
            <a:ext cx="5226179" cy="2808390"/>
            <a:chOff x="1722085" y="2204864"/>
            <a:chExt cx="5226179" cy="2808390"/>
          </a:xfrm>
        </p:grpSpPr>
        <p:sp>
          <p:nvSpPr>
            <p:cNvPr id="23" name="Rechteck 22"/>
            <p:cNvSpPr>
              <a:spLocks noChangeAspect="1"/>
            </p:cNvSpPr>
            <p:nvPr/>
          </p:nvSpPr>
          <p:spPr>
            <a:xfrm>
              <a:off x="1722085" y="2204864"/>
              <a:ext cx="5226179" cy="2808390"/>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Freeform 1580"/>
            <p:cNvSpPr>
              <a:spLocks noChangeAspect="1" noEditPoints="1"/>
            </p:cNvSpPr>
            <p:nvPr/>
          </p:nvSpPr>
          <p:spPr bwMode="gray">
            <a:xfrm>
              <a:off x="3080386" y="3968272"/>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2173"/>
            <p:cNvSpPr>
              <a:spLocks noChangeAspect="1" noEditPoints="1"/>
            </p:cNvSpPr>
            <p:nvPr/>
          </p:nvSpPr>
          <p:spPr bwMode="gray">
            <a:xfrm>
              <a:off x="3691238" y="3968272"/>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uppieren 25"/>
            <p:cNvGrpSpPr>
              <a:grpSpLocks noChangeAspect="1"/>
            </p:cNvGrpSpPr>
            <p:nvPr/>
          </p:nvGrpSpPr>
          <p:grpSpPr bwMode="gray">
            <a:xfrm>
              <a:off x="4324721" y="3968733"/>
              <a:ext cx="452477" cy="434942"/>
              <a:chOff x="9536113" y="5268913"/>
              <a:chExt cx="1500187" cy="1498600"/>
            </a:xfrm>
            <a:solidFill>
              <a:schemeClr val="tx1"/>
            </a:solidFill>
          </p:grpSpPr>
          <p:sp>
            <p:nvSpPr>
              <p:cNvPr id="50"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uppieren 26"/>
            <p:cNvGrpSpPr>
              <a:grpSpLocks noChangeAspect="1"/>
            </p:cNvGrpSpPr>
            <p:nvPr/>
          </p:nvGrpSpPr>
          <p:grpSpPr bwMode="gray">
            <a:xfrm>
              <a:off x="4944461" y="3957052"/>
              <a:ext cx="480060" cy="480060"/>
              <a:chOff x="5899150" y="5362575"/>
              <a:chExt cx="1500187" cy="1500187"/>
            </a:xfrm>
            <a:solidFill>
              <a:schemeClr val="tx1"/>
            </a:solidFill>
          </p:grpSpPr>
          <p:sp>
            <p:nvSpPr>
              <p:cNvPr id="2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8" name="Picture 4" descr="P:\HWK-Aachen\2018\2018-04-Logos-HWK\2018-Logo-HWK-Quer-Weiss-Weis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9834" y="3212976"/>
              <a:ext cx="3888000" cy="39172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b="0" dirty="0" smtClean="0">
                <a:solidFill>
                  <a:schemeClr val="accent1"/>
                </a:solidFill>
                <a:latin typeface="Impact" panose="020B0806030902050204" pitchFamily="34" charset="0"/>
              </a:rPr>
              <a:t>THANKS</a:t>
            </a:r>
            <a:r>
              <a:rPr lang="de-DE" sz="4000" b="0" baseline="0" dirty="0" smtClean="0">
                <a:solidFill>
                  <a:schemeClr val="accent1"/>
                </a:solidFill>
                <a:latin typeface="Impact" panose="020B0806030902050204" pitchFamily="34" charset="0"/>
              </a:rPr>
              <a:t> !</a:t>
            </a:r>
            <a:endParaRPr lang="de-DE" sz="3200" b="0" dirty="0">
              <a:solidFill>
                <a:schemeClr val="accent1"/>
              </a:solidFill>
              <a:latin typeface="Bauhaus 93" panose="04030905020B02020C02" pitchFamily="82" charset="0"/>
            </a:endParaRPr>
          </a:p>
        </p:txBody>
      </p:sp>
    </p:spTree>
    <p:extLst>
      <p:ext uri="{BB962C8B-B14F-4D97-AF65-F5344CB8AC3E}">
        <p14:creationId xmlns:p14="http://schemas.microsoft.com/office/powerpoint/2010/main" val="1073263901"/>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8"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smtClean="0"/>
              <a:t>Bild durch Klicken auf Symbol hinzufügen</a:t>
            </a:r>
            <a:endParaRPr lang="de-DE" noProof="0" dirty="0"/>
          </a:p>
        </p:txBody>
      </p:sp>
      <p:sp>
        <p:nvSpPr>
          <p:cNvPr id="3" name="Textplatzhalter 2"/>
          <p:cNvSpPr>
            <a:spLocks noGrp="1"/>
          </p:cNvSpPr>
          <p:nvPr>
            <p:ph type="body" sz="quarter" idx="14"/>
          </p:nvPr>
        </p:nvSpPr>
        <p:spPr>
          <a:xfrm>
            <a:off x="250825" y="549275"/>
            <a:ext cx="7201495" cy="719138"/>
          </a:xfrm>
          <a:prstGeom prst="rect">
            <a:avLst/>
          </a:prstGeom>
          <a:noFill/>
        </p:spPr>
        <p:txBody>
          <a:bodyPr anchor="ctr">
            <a:normAutofit/>
          </a:bodyPr>
          <a:lstStyle>
            <a:lvl1pPr marL="0" indent="0">
              <a:buNone/>
              <a:defRPr sz="2000">
                <a:solidFill>
                  <a:schemeClr val="bg1"/>
                </a:solidFill>
              </a:defRPr>
            </a:lvl1pPr>
          </a:lstStyle>
          <a:p>
            <a:pPr lvl="0"/>
            <a:r>
              <a:rPr lang="de-DE" smtClean="0"/>
              <a:t>Textmasterformat bearbeiten</a:t>
            </a:r>
          </a:p>
        </p:txBody>
      </p:sp>
      <p:sp>
        <p:nvSpPr>
          <p:cNvPr id="6" name="Textplatzhalter 5"/>
          <p:cNvSpPr>
            <a:spLocks noGrp="1"/>
          </p:cNvSpPr>
          <p:nvPr>
            <p:ph type="body" sz="quarter" idx="15"/>
          </p:nvPr>
        </p:nvSpPr>
        <p:spPr>
          <a:xfrm>
            <a:off x="323528" y="6380559"/>
            <a:ext cx="6121400" cy="504825"/>
          </a:xfrm>
          <a:prstGeom prst="rect">
            <a:avLst/>
          </a:prstGeom>
        </p:spPr>
        <p:txBody>
          <a:bodyPr/>
          <a:lstStyle>
            <a:lvl1pPr marL="0" indent="0">
              <a:buNone/>
              <a:defRPr sz="1600" baseline="0">
                <a:solidFill>
                  <a:schemeClr val="bg1"/>
                </a:solidFill>
              </a:defRPr>
            </a:lvl1pPr>
          </a:lstStyle>
          <a:p>
            <a:pPr lvl="0"/>
            <a:r>
              <a:rPr lang="de-DE" smtClean="0"/>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0252897"/>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Tree>
    <p:extLst>
      <p:ext uri="{BB962C8B-B14F-4D97-AF65-F5344CB8AC3E}">
        <p14:creationId xmlns:p14="http://schemas.microsoft.com/office/powerpoint/2010/main" val="1471169983"/>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000">
                <a:solidFill>
                  <a:schemeClr val="bg1"/>
                </a:solidFill>
              </a:defRPr>
            </a:lvl1pPr>
          </a:lstStyle>
          <a:p>
            <a:pPr lvl="0"/>
            <a:r>
              <a:rPr lang="de-DE" smtClean="0"/>
              <a:t>Textmasterformat bearbeiten</a:t>
            </a:r>
          </a:p>
        </p:txBody>
      </p:sp>
      <p:sp>
        <p:nvSpPr>
          <p:cNvPr id="7" name="Inhaltsplatzhalter 6"/>
          <p:cNvSpPr>
            <a:spLocks noGrp="1"/>
          </p:cNvSpPr>
          <p:nvPr>
            <p:ph sz="quarter" idx="16"/>
          </p:nvPr>
        </p:nvSpPr>
        <p:spPr>
          <a:xfrm>
            <a:off x="250825" y="1699200"/>
            <a:ext cx="8137525" cy="4320000"/>
          </a:xfrm>
          <a:prstGeom prst="rect">
            <a:avLst/>
          </a:prstGeom>
        </p:spPr>
        <p:txBody>
          <a:bodyPr/>
          <a:lstStyle>
            <a:lvl1pPr marL="0" indent="0">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1025439112"/>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000">
                <a:solidFill>
                  <a:schemeClr val="accent3"/>
                </a:solidFill>
              </a:defRPr>
            </a:lvl1pPr>
          </a:lstStyle>
          <a:p>
            <a:pPr lvl="0"/>
            <a:r>
              <a:rPr lang="de-DE" smtClean="0"/>
              <a:t>Textmasterformat bearbeiten</a:t>
            </a:r>
          </a:p>
        </p:txBody>
      </p:sp>
      <p:sp>
        <p:nvSpPr>
          <p:cNvPr id="7" name="Inhaltsplatzhalter 6"/>
          <p:cNvSpPr>
            <a:spLocks noGrp="1"/>
          </p:cNvSpPr>
          <p:nvPr>
            <p:ph sz="quarter" idx="16"/>
          </p:nvPr>
        </p:nvSpPr>
        <p:spPr>
          <a:xfrm>
            <a:off x="250825" y="1699200"/>
            <a:ext cx="8137525" cy="4320000"/>
          </a:xfrm>
          <a:prstGeom prst="rect">
            <a:avLst/>
          </a:prstGeom>
        </p:spPr>
        <p:txBody>
          <a:bodyPr/>
          <a:lstStyle>
            <a:lvl1pPr marL="0" indent="0">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262029562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0"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Textplatzhalter 2"/>
          <p:cNvSpPr>
            <a:spLocks noGrp="1"/>
          </p:cNvSpPr>
          <p:nvPr>
            <p:ph type="body" sz="quarter" idx="10"/>
          </p:nvPr>
        </p:nvSpPr>
        <p:spPr>
          <a:xfrm>
            <a:off x="2411413" y="2565401"/>
            <a:ext cx="4248150" cy="1295647"/>
          </a:xfrm>
          <a:prstGeom prst="rect">
            <a:avLst/>
          </a:prstGeom>
        </p:spPr>
        <p:txBody>
          <a:bodyPr anchor="ctr"/>
          <a:lstStyle>
            <a:lvl1pPr marL="0" indent="0" algn="ctr">
              <a:buFontTx/>
              <a:buNone/>
              <a:defRPr sz="1600" b="1">
                <a:solidFill>
                  <a:schemeClr val="accent1"/>
                </a:solidFill>
              </a:defRPr>
            </a:lvl1pPr>
            <a:lvl2pPr marL="457200" indent="0">
              <a:buFontTx/>
              <a:buNone/>
              <a:defRPr sz="1600" b="1">
                <a:solidFill>
                  <a:schemeClr val="accent1"/>
                </a:solidFill>
              </a:defRPr>
            </a:lvl2pPr>
            <a:lvl3pPr marL="914400" indent="0">
              <a:buFontTx/>
              <a:buNone/>
              <a:defRPr sz="1600" b="1">
                <a:solidFill>
                  <a:schemeClr val="accent1"/>
                </a:solidFill>
              </a:defRPr>
            </a:lvl3pPr>
            <a:lvl4pPr marL="1371600" indent="0">
              <a:buFontTx/>
              <a:buNone/>
              <a:defRPr sz="1600" b="1">
                <a:solidFill>
                  <a:schemeClr val="accent1"/>
                </a:solidFill>
              </a:defRPr>
            </a:lvl4pPr>
            <a:lvl5pPr marL="1828800" indent="0">
              <a:buFontTx/>
              <a:buNone/>
              <a:defRPr sz="1600" b="1">
                <a:solidFill>
                  <a:schemeClr val="accent1"/>
                </a:solidFill>
              </a:defRPr>
            </a:lvl5pPr>
          </a:lstStyle>
          <a:p>
            <a:pPr lvl="0"/>
            <a:r>
              <a:rPr lang="de-DE" dirty="0" smtClean="0"/>
              <a:t>Textmasterformat bearbeiten</a:t>
            </a:r>
          </a:p>
        </p:txBody>
      </p:sp>
    </p:spTree>
    <p:extLst>
      <p:ext uri="{BB962C8B-B14F-4D97-AF65-F5344CB8AC3E}">
        <p14:creationId xmlns:p14="http://schemas.microsoft.com/office/powerpoint/2010/main" val="3888834889"/>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85750" indent="-285750">
              <a:buClr>
                <a:schemeClr val="bg1"/>
              </a:buClr>
              <a:buFont typeface="Wingdings" panose="05000000000000000000" pitchFamily="2" charset="2"/>
              <a:buChar char="§"/>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dirty="0" smtClean="0"/>
              <a:t>Textmasterformat bearbeiten</a:t>
            </a:r>
          </a:p>
        </p:txBody>
      </p:sp>
      <p:sp>
        <p:nvSpPr>
          <p:cNvPr id="8" name="Bildplatzhalter 7"/>
          <p:cNvSpPr>
            <a:spLocks noGrp="1"/>
          </p:cNvSpPr>
          <p:nvPr>
            <p:ph type="pic" sz="quarter" idx="18"/>
          </p:nvPr>
        </p:nvSpPr>
        <p:spPr>
          <a:xfrm>
            <a:off x="4716016" y="1853617"/>
            <a:ext cx="3396614" cy="3951647"/>
          </a:xfrm>
          <a:prstGeom prst="rect">
            <a:avLst/>
          </a:prstGeom>
          <a:ln w="3175">
            <a:noFill/>
          </a:ln>
        </p:spPr>
        <p:txBody>
          <a:bodyPr/>
          <a:lstStyle>
            <a:lvl1pPr>
              <a:buClr>
                <a:schemeClr val="bg1"/>
              </a:buClr>
              <a:defRPr/>
            </a:lvl1pPr>
          </a:lstStyle>
          <a:p>
            <a:pPr lvl="0"/>
            <a:r>
              <a:rPr lang="de-DE" noProof="0" smtClean="0"/>
              <a:t>Bild durch Klicken auf Symbol hinzufügen</a:t>
            </a:r>
            <a:endParaRPr lang="de-DE" noProof="0" dirty="0"/>
          </a:p>
        </p:txBody>
      </p:sp>
    </p:spTree>
    <p:extLst>
      <p:ext uri="{BB962C8B-B14F-4D97-AF65-F5344CB8AC3E}">
        <p14:creationId xmlns:p14="http://schemas.microsoft.com/office/powerpoint/2010/main" val="274250852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Autofit/>
          </a:bodyPr>
          <a:lstStyle>
            <a:lvl1pPr marL="0" indent="0">
              <a:buNone/>
              <a:defRPr sz="2200">
                <a:solidFill>
                  <a:schemeClr val="bg1"/>
                </a:solidFill>
              </a:defRPr>
            </a:lvl1pPr>
          </a:lstStyle>
          <a:p>
            <a:r>
              <a:rPr lang="de-DE" dirty="0" smtClean="0"/>
              <a:t>Beispiel für Smart-Arts</a:t>
            </a:r>
            <a:endParaRPr lang="de-DE" dirty="0"/>
          </a:p>
        </p:txBody>
      </p:sp>
      <p:sp>
        <p:nvSpPr>
          <p:cNvPr id="6" name="Textplatzhalter 5"/>
          <p:cNvSpPr>
            <a:spLocks noGrp="1"/>
          </p:cNvSpPr>
          <p:nvPr>
            <p:ph type="body" sz="quarter" idx="17"/>
          </p:nvPr>
        </p:nvSpPr>
        <p:spPr>
          <a:xfrm>
            <a:off x="394841" y="1988840"/>
            <a:ext cx="7849567" cy="3744416"/>
          </a:xfrm>
          <a:prstGeom prst="rect">
            <a:avLst/>
          </a:prstGeom>
        </p:spPr>
        <p:txBody>
          <a:bodyPr/>
          <a:lstStyle>
            <a:lvl1pPr marL="285750" indent="-285750">
              <a:buClr>
                <a:schemeClr val="bg1"/>
              </a:buClr>
              <a:buFont typeface="Wingdings" panose="05000000000000000000" pitchFamily="2" charset="2"/>
              <a:buChar char="§"/>
              <a:defRPr sz="14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2727912259"/>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smtClean="0"/>
              <a:t>Klicken Sie auf das Symbol, um die SmartArt-Grafik hinzuzufügen</a:t>
            </a:r>
            <a:endParaRPr lang="de-DE" dirty="0"/>
          </a:p>
        </p:txBody>
      </p:sp>
      <p:sp>
        <p:nvSpPr>
          <p:cNvPr id="3" name="Textplatzhalter 2"/>
          <p:cNvSpPr>
            <a:spLocks noGrp="1"/>
          </p:cNvSpPr>
          <p:nvPr>
            <p:ph type="body" sz="quarter" idx="16"/>
          </p:nvPr>
        </p:nvSpPr>
        <p:spPr>
          <a:xfrm>
            <a:off x="4859338" y="1773238"/>
            <a:ext cx="3673475" cy="4176712"/>
          </a:xfrm>
          <a:prstGeom prst="rect">
            <a:avLst/>
          </a:prstGeom>
        </p:spPr>
        <p:txBody>
          <a:bodyPr/>
          <a:lstStyle>
            <a:lvl1pPr>
              <a:lnSpc>
                <a:spcPts val="1700"/>
              </a:lnSpc>
              <a:buClr>
                <a:schemeClr val="bg1"/>
              </a:buClr>
              <a:defRPr sz="1300">
                <a:solidFill>
                  <a:schemeClr val="bg1"/>
                </a:solidFill>
              </a:defRPr>
            </a:lvl1pPr>
            <a:lvl2pPr>
              <a:lnSpc>
                <a:spcPts val="1700"/>
              </a:lnSpc>
              <a:buClr>
                <a:schemeClr val="bg1"/>
              </a:buClr>
              <a:defRPr sz="1300">
                <a:solidFill>
                  <a:schemeClr val="bg1"/>
                </a:solidFill>
              </a:defRPr>
            </a:lvl2pPr>
            <a:lvl3pPr>
              <a:lnSpc>
                <a:spcPts val="1700"/>
              </a:lnSpc>
              <a:buClr>
                <a:schemeClr val="bg1"/>
              </a:buClr>
              <a:defRPr sz="1300">
                <a:solidFill>
                  <a:schemeClr val="bg1"/>
                </a:solidFill>
              </a:defRPr>
            </a:lvl3pPr>
            <a:lvl4pPr>
              <a:lnSpc>
                <a:spcPts val="1700"/>
              </a:lnSpc>
              <a:buClr>
                <a:schemeClr val="bg1"/>
              </a:buClr>
              <a:defRPr sz="1300">
                <a:solidFill>
                  <a:schemeClr val="bg1"/>
                </a:solidFill>
              </a:defRPr>
            </a:lvl4pPr>
            <a:lvl5pPr>
              <a:lnSpc>
                <a:spcPts val="1700"/>
              </a:lnSpc>
              <a:buClr>
                <a:schemeClr val="bg1"/>
              </a:buClr>
              <a:defRPr sz="130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457377304"/>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sitenkarte-Englisch">
    <p:bg>
      <p:bgPr>
        <a:solidFill>
          <a:schemeClr val="bg1"/>
        </a:solidFill>
        <a:effectLst/>
      </p:bgPr>
    </p:bg>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grpSp>
        <p:nvGrpSpPr>
          <p:cNvPr id="4" name="Gruppieren 3"/>
          <p:cNvGrpSpPr/>
          <p:nvPr userDrawn="1"/>
        </p:nvGrpSpPr>
        <p:grpSpPr>
          <a:xfrm>
            <a:off x="1722085" y="2204864"/>
            <a:ext cx="5226179" cy="2808390"/>
            <a:chOff x="1722085" y="2204864"/>
            <a:chExt cx="5226179" cy="2808390"/>
          </a:xfrm>
        </p:grpSpPr>
        <p:sp>
          <p:nvSpPr>
            <p:cNvPr id="36" name="Rechteck 35"/>
            <p:cNvSpPr>
              <a:spLocks noChangeAspect="1"/>
            </p:cNvSpPr>
            <p:nvPr/>
          </p:nvSpPr>
          <p:spPr>
            <a:xfrm>
              <a:off x="1722085" y="2204864"/>
              <a:ext cx="5226179" cy="2808390"/>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7" name="Freeform 1580"/>
            <p:cNvSpPr>
              <a:spLocks noChangeAspect="1" noEditPoints="1"/>
            </p:cNvSpPr>
            <p:nvPr/>
          </p:nvSpPr>
          <p:spPr bwMode="gray">
            <a:xfrm>
              <a:off x="3080386" y="3968272"/>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2173"/>
            <p:cNvSpPr>
              <a:spLocks noChangeAspect="1" noEditPoints="1"/>
            </p:cNvSpPr>
            <p:nvPr/>
          </p:nvSpPr>
          <p:spPr bwMode="gray">
            <a:xfrm>
              <a:off x="3691238" y="3968272"/>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9" name="Gruppieren 38"/>
            <p:cNvGrpSpPr>
              <a:grpSpLocks noChangeAspect="1"/>
            </p:cNvGrpSpPr>
            <p:nvPr/>
          </p:nvGrpSpPr>
          <p:grpSpPr bwMode="gray">
            <a:xfrm>
              <a:off x="4324721" y="3968733"/>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 name="Gruppieren 40"/>
            <p:cNvGrpSpPr>
              <a:grpSpLocks noChangeAspect="1"/>
            </p:cNvGrpSpPr>
            <p:nvPr/>
          </p:nvGrpSpPr>
          <p:grpSpPr bwMode="gray">
            <a:xfrm>
              <a:off x="4944461" y="3957052"/>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1028" name="Picture 4" descr="P:\HWK-Aachen\2018\2018-04-Logos-HWK\2018-Logo-HWK-Quer-Weiss-Weis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9834" y="3212976"/>
              <a:ext cx="3888000" cy="391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8406460"/>
      </p:ext>
    </p:extLst>
  </p:cSld>
  <p:clrMapOvr>
    <a:masterClrMapping/>
  </p:clrMapOvr>
  <p:transition spd="med">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sitenkarte">
    <p:bg>
      <p:bgPr>
        <a:solidFill>
          <a:schemeClr val="bg1"/>
        </a:solidFill>
        <a:effectLst/>
      </p:bgPr>
    </p:bg>
    <p:spTree>
      <p:nvGrpSpPr>
        <p:cNvPr id="1" name=""/>
        <p:cNvGrpSpPr/>
        <p:nvPr/>
      </p:nvGrpSpPr>
      <p:grpSpPr>
        <a:xfrm>
          <a:off x="0" y="0"/>
          <a:ext cx="0" cy="0"/>
          <a:chOff x="0" y="0"/>
          <a:chExt cx="0" cy="0"/>
        </a:xfrm>
      </p:grpSpPr>
      <p:grpSp>
        <p:nvGrpSpPr>
          <p:cNvPr id="23" name="Gruppieren 22"/>
          <p:cNvGrpSpPr/>
          <p:nvPr userDrawn="1"/>
        </p:nvGrpSpPr>
        <p:grpSpPr>
          <a:xfrm>
            <a:off x="1722085" y="2204864"/>
            <a:ext cx="5226179" cy="2808390"/>
            <a:chOff x="1722085" y="2204864"/>
            <a:chExt cx="5226179" cy="2808390"/>
          </a:xfrm>
        </p:grpSpPr>
        <p:sp>
          <p:nvSpPr>
            <p:cNvPr id="24" name="Rechteck 23"/>
            <p:cNvSpPr>
              <a:spLocks noChangeAspect="1"/>
            </p:cNvSpPr>
            <p:nvPr/>
          </p:nvSpPr>
          <p:spPr>
            <a:xfrm>
              <a:off x="1722085" y="2204864"/>
              <a:ext cx="5226179" cy="2808390"/>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Freeform 1580"/>
            <p:cNvSpPr>
              <a:spLocks noChangeAspect="1" noEditPoints="1"/>
            </p:cNvSpPr>
            <p:nvPr/>
          </p:nvSpPr>
          <p:spPr bwMode="gray">
            <a:xfrm>
              <a:off x="3080386" y="3968272"/>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2173"/>
            <p:cNvSpPr>
              <a:spLocks noChangeAspect="1" noEditPoints="1"/>
            </p:cNvSpPr>
            <p:nvPr/>
          </p:nvSpPr>
          <p:spPr bwMode="gray">
            <a:xfrm>
              <a:off x="3691238" y="3968272"/>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7" name="Gruppieren 26"/>
            <p:cNvGrpSpPr>
              <a:grpSpLocks noChangeAspect="1"/>
            </p:cNvGrpSpPr>
            <p:nvPr/>
          </p:nvGrpSpPr>
          <p:grpSpPr bwMode="gray">
            <a:xfrm>
              <a:off x="4324721" y="3968733"/>
              <a:ext cx="452477" cy="434942"/>
              <a:chOff x="9536113" y="5268913"/>
              <a:chExt cx="1500187" cy="1498600"/>
            </a:xfrm>
            <a:solidFill>
              <a:schemeClr val="tx1"/>
            </a:solidFill>
          </p:grpSpPr>
          <p:sp>
            <p:nvSpPr>
              <p:cNvPr id="52"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8" name="Gruppieren 27"/>
            <p:cNvGrpSpPr>
              <a:grpSpLocks noChangeAspect="1"/>
            </p:cNvGrpSpPr>
            <p:nvPr/>
          </p:nvGrpSpPr>
          <p:grpSpPr bwMode="gray">
            <a:xfrm>
              <a:off x="4944461" y="3957052"/>
              <a:ext cx="480060" cy="480060"/>
              <a:chOff x="5899150" y="5362575"/>
              <a:chExt cx="1500187" cy="1500187"/>
            </a:xfrm>
            <a:solidFill>
              <a:schemeClr val="tx1"/>
            </a:solidFill>
          </p:grpSpPr>
          <p:sp>
            <p:nvSpPr>
              <p:cNvPr id="3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9" name="Picture 4" descr="P:\HWK-Aachen\2018\2018-04-Logos-HWK\2018-Logo-HWK-Quer-Weiss-Weis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9834" y="3212976"/>
              <a:ext cx="3888000" cy="39172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b="0" dirty="0" smtClean="0">
                <a:solidFill>
                  <a:schemeClr val="accent1"/>
                </a:solidFill>
                <a:latin typeface="Impact" panose="020B0806030902050204" pitchFamily="34" charset="0"/>
              </a:rPr>
              <a:t>DANKE</a:t>
            </a:r>
          </a:p>
          <a:p>
            <a:pPr algn="ctr"/>
            <a:r>
              <a:rPr lang="de-DE" sz="4000" b="0" baseline="0" dirty="0" smtClean="0">
                <a:solidFill>
                  <a:schemeClr val="accent1"/>
                </a:solidFill>
                <a:latin typeface="Impact" panose="020B0806030902050204" pitchFamily="34" charset="0"/>
              </a:rPr>
              <a:t>!</a:t>
            </a:r>
            <a:endParaRPr lang="de-DE" sz="3200" b="0" dirty="0">
              <a:solidFill>
                <a:schemeClr val="accent1"/>
              </a:solidFill>
              <a:latin typeface="Bauhaus 93" panose="04030905020B02020C02" pitchFamily="82" charset="0"/>
            </a:endParaRPr>
          </a:p>
        </p:txBody>
      </p:sp>
    </p:spTree>
    <p:extLst>
      <p:ext uri="{BB962C8B-B14F-4D97-AF65-F5344CB8AC3E}">
        <p14:creationId xmlns:p14="http://schemas.microsoft.com/office/powerpoint/2010/main" val="2547942617"/>
      </p:ext>
    </p:extLst>
  </p:cSld>
  <p:clrMapOvr>
    <a:masterClrMapping/>
  </p:clrMapOvr>
  <p:transition spd="med">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Visitenkarte">
    <p:bg>
      <p:bgPr>
        <a:solidFill>
          <a:schemeClr val="bg1"/>
        </a:solidFill>
        <a:effectLst/>
      </p:bgPr>
    </p:bg>
    <p:spTree>
      <p:nvGrpSpPr>
        <p:cNvPr id="1" name=""/>
        <p:cNvGrpSpPr/>
        <p:nvPr/>
      </p:nvGrpSpPr>
      <p:grpSpPr>
        <a:xfrm>
          <a:off x="0" y="0"/>
          <a:ext cx="0" cy="0"/>
          <a:chOff x="0" y="0"/>
          <a:chExt cx="0" cy="0"/>
        </a:xfrm>
      </p:grpSpPr>
      <p:grpSp>
        <p:nvGrpSpPr>
          <p:cNvPr id="22" name="Gruppieren 21"/>
          <p:cNvGrpSpPr/>
          <p:nvPr userDrawn="1"/>
        </p:nvGrpSpPr>
        <p:grpSpPr>
          <a:xfrm>
            <a:off x="1722085" y="2204864"/>
            <a:ext cx="5226179" cy="2808390"/>
            <a:chOff x="1722085" y="2204864"/>
            <a:chExt cx="5226179" cy="2808390"/>
          </a:xfrm>
        </p:grpSpPr>
        <p:sp>
          <p:nvSpPr>
            <p:cNvPr id="23" name="Rechteck 22"/>
            <p:cNvSpPr>
              <a:spLocks noChangeAspect="1"/>
            </p:cNvSpPr>
            <p:nvPr/>
          </p:nvSpPr>
          <p:spPr>
            <a:xfrm>
              <a:off x="1722085" y="2204864"/>
              <a:ext cx="5226179" cy="2808390"/>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Freeform 1580"/>
            <p:cNvSpPr>
              <a:spLocks noChangeAspect="1" noEditPoints="1"/>
            </p:cNvSpPr>
            <p:nvPr/>
          </p:nvSpPr>
          <p:spPr bwMode="gray">
            <a:xfrm>
              <a:off x="3080386" y="3968272"/>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Freeform 2173"/>
            <p:cNvSpPr>
              <a:spLocks noChangeAspect="1" noEditPoints="1"/>
            </p:cNvSpPr>
            <p:nvPr/>
          </p:nvSpPr>
          <p:spPr bwMode="gray">
            <a:xfrm>
              <a:off x="3691238" y="3968272"/>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6" name="Gruppieren 25"/>
            <p:cNvGrpSpPr>
              <a:grpSpLocks noChangeAspect="1"/>
            </p:cNvGrpSpPr>
            <p:nvPr/>
          </p:nvGrpSpPr>
          <p:grpSpPr bwMode="gray">
            <a:xfrm>
              <a:off x="4324721" y="3968733"/>
              <a:ext cx="452477" cy="434942"/>
              <a:chOff x="9536113" y="5268913"/>
              <a:chExt cx="1500187" cy="1498600"/>
            </a:xfrm>
            <a:solidFill>
              <a:schemeClr val="tx1"/>
            </a:solidFill>
          </p:grpSpPr>
          <p:sp>
            <p:nvSpPr>
              <p:cNvPr id="50"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7" name="Gruppieren 26"/>
            <p:cNvGrpSpPr>
              <a:grpSpLocks noChangeAspect="1"/>
            </p:cNvGrpSpPr>
            <p:nvPr/>
          </p:nvGrpSpPr>
          <p:grpSpPr bwMode="gray">
            <a:xfrm>
              <a:off x="4944461" y="3957052"/>
              <a:ext cx="480060" cy="480060"/>
              <a:chOff x="5899150" y="5362575"/>
              <a:chExt cx="1500187" cy="1500187"/>
            </a:xfrm>
            <a:solidFill>
              <a:schemeClr val="tx1"/>
            </a:solidFill>
          </p:grpSpPr>
          <p:sp>
            <p:nvSpPr>
              <p:cNvPr id="2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28" name="Picture 4" descr="P:\HWK-Aachen\2018\2018-04-Logos-HWK\2018-Logo-HWK-Quer-Weiss-Weiss.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09834" y="3212976"/>
              <a:ext cx="3888000" cy="391725"/>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b="0" dirty="0" smtClean="0">
                <a:solidFill>
                  <a:schemeClr val="accent1"/>
                </a:solidFill>
                <a:latin typeface="Impact" panose="020B0806030902050204" pitchFamily="34" charset="0"/>
              </a:rPr>
              <a:t>THANKS</a:t>
            </a:r>
            <a:r>
              <a:rPr lang="de-DE" sz="4000" b="0" baseline="0" dirty="0" smtClean="0">
                <a:solidFill>
                  <a:schemeClr val="accent1"/>
                </a:solidFill>
                <a:latin typeface="Impact" panose="020B0806030902050204" pitchFamily="34" charset="0"/>
              </a:rPr>
              <a:t> !</a:t>
            </a:r>
            <a:endParaRPr lang="de-DE" sz="3200" b="0" dirty="0">
              <a:solidFill>
                <a:schemeClr val="accent1"/>
              </a:solidFill>
              <a:latin typeface="Bauhaus 93" panose="04030905020B02020C02" pitchFamily="82" charset="0"/>
            </a:endParaRPr>
          </a:p>
        </p:txBody>
      </p:sp>
    </p:spTree>
    <p:extLst>
      <p:ext uri="{BB962C8B-B14F-4D97-AF65-F5344CB8AC3E}">
        <p14:creationId xmlns:p14="http://schemas.microsoft.com/office/powerpoint/2010/main" val="4248380582"/>
      </p:ext>
    </p:extLst>
  </p:cSld>
  <p:clrMapOvr>
    <a:masterClrMapping/>
  </p:clrMapOvr>
  <p:transition spd="med">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9"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a:t>Bild durch Klicken auf Symbol hinzufügen</a:t>
            </a:r>
            <a:endParaRPr lang="de-DE" noProof="0" dirty="0"/>
          </a:p>
        </p:txBody>
      </p:sp>
      <p:sp>
        <p:nvSpPr>
          <p:cNvPr id="3" name="Textplatzhalter 2"/>
          <p:cNvSpPr>
            <a:spLocks noGrp="1"/>
          </p:cNvSpPr>
          <p:nvPr>
            <p:ph type="body" sz="quarter" idx="14" hasCustomPrompt="1"/>
          </p:nvPr>
        </p:nvSpPr>
        <p:spPr>
          <a:xfrm>
            <a:off x="250826" y="549275"/>
            <a:ext cx="7201495" cy="719138"/>
          </a:xfrm>
          <a:prstGeom prst="rect">
            <a:avLst/>
          </a:prstGeom>
          <a:noFill/>
        </p:spPr>
        <p:txBody>
          <a:bodyPr anchor="ctr">
            <a:normAutofit/>
          </a:bodyPr>
          <a:lstStyle>
            <a:lvl1pPr marL="0" indent="0">
              <a:buNone/>
              <a:defRPr sz="1500">
                <a:solidFill>
                  <a:schemeClr val="accent3"/>
                </a:solidFill>
              </a:defRPr>
            </a:lvl1pPr>
          </a:lstStyle>
          <a:p>
            <a:pPr lvl="0"/>
            <a:r>
              <a:rPr lang="de-DE" dirty="0"/>
              <a:t>Kraftfahrzeugtechnikermeister – Vorbereitungslehrgang </a:t>
            </a:r>
          </a:p>
        </p:txBody>
      </p:sp>
      <p:sp>
        <p:nvSpPr>
          <p:cNvPr id="6" name="Textplatzhalter 5"/>
          <p:cNvSpPr>
            <a:spLocks noGrp="1"/>
          </p:cNvSpPr>
          <p:nvPr>
            <p:ph type="body" sz="quarter" idx="15"/>
          </p:nvPr>
        </p:nvSpPr>
        <p:spPr>
          <a:xfrm>
            <a:off x="323529" y="6237314"/>
            <a:ext cx="6121400" cy="504825"/>
          </a:xfrm>
          <a:prstGeom prst="rect">
            <a:avLst/>
          </a:prstGeom>
        </p:spPr>
        <p:txBody>
          <a:bodyPr/>
          <a:lstStyle>
            <a:lvl1pPr marL="0" indent="0">
              <a:buNone/>
              <a:defRPr sz="1200" baseline="0">
                <a:solidFill>
                  <a:schemeClr val="accent3"/>
                </a:solidFill>
              </a:defRPr>
            </a:lvl1pPr>
          </a:lstStyle>
          <a:p>
            <a:pPr lvl="0"/>
            <a:r>
              <a:rPr lang="de-DE"/>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3861159"/>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Tree>
    <p:extLst>
      <p:ext uri="{BB962C8B-B14F-4D97-AF65-F5344CB8AC3E}">
        <p14:creationId xmlns:p14="http://schemas.microsoft.com/office/powerpoint/2010/main" val="1489790147"/>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500">
                <a:solidFill>
                  <a:schemeClr val="accent3"/>
                </a:solidFill>
              </a:defRPr>
            </a:lvl1pPr>
          </a:lstStyle>
          <a:p>
            <a:pPr lvl="0"/>
            <a:r>
              <a:rPr lang="de-DE"/>
              <a:t>Textmasterformat bearbeiten</a:t>
            </a:r>
          </a:p>
        </p:txBody>
      </p:sp>
      <p:sp>
        <p:nvSpPr>
          <p:cNvPr id="7" name="Inhaltsplatzhalter 6"/>
          <p:cNvSpPr>
            <a:spLocks noGrp="1"/>
          </p:cNvSpPr>
          <p:nvPr>
            <p:ph sz="quarter" idx="16"/>
          </p:nvPr>
        </p:nvSpPr>
        <p:spPr>
          <a:xfrm>
            <a:off x="250826" y="1699200"/>
            <a:ext cx="8137525" cy="4320000"/>
          </a:xfrm>
          <a:prstGeom prst="rect">
            <a:avLst/>
          </a:prstGeom>
        </p:spPr>
        <p:txBody>
          <a:bodyPr/>
          <a:lstStyle>
            <a:lvl1pPr marL="0" indent="0">
              <a:buFontTx/>
              <a:buNone/>
              <a:defRPr sz="120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122922011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0"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Textplatzhalter 2"/>
          <p:cNvSpPr>
            <a:spLocks noGrp="1"/>
          </p:cNvSpPr>
          <p:nvPr>
            <p:ph type="body" sz="quarter" idx="10"/>
          </p:nvPr>
        </p:nvSpPr>
        <p:spPr>
          <a:xfrm>
            <a:off x="2411413" y="2565401"/>
            <a:ext cx="4248150" cy="1295647"/>
          </a:xfrm>
          <a:prstGeom prst="rect">
            <a:avLst/>
          </a:prstGeom>
        </p:spPr>
        <p:txBody>
          <a:bodyPr anchor="ctr"/>
          <a:lstStyle>
            <a:lvl1pPr marL="0" indent="0" algn="ctr">
              <a:buFontTx/>
              <a:buNone/>
              <a:defRPr sz="1600" b="1">
                <a:solidFill>
                  <a:schemeClr val="accent1"/>
                </a:solidFill>
              </a:defRPr>
            </a:lvl1pPr>
            <a:lvl2pPr marL="457200" indent="0">
              <a:buFontTx/>
              <a:buNone/>
              <a:defRPr sz="1600" b="1">
                <a:solidFill>
                  <a:schemeClr val="accent1"/>
                </a:solidFill>
              </a:defRPr>
            </a:lvl2pPr>
            <a:lvl3pPr marL="914400" indent="0">
              <a:buFontTx/>
              <a:buNone/>
              <a:defRPr sz="1600" b="1">
                <a:solidFill>
                  <a:schemeClr val="accent1"/>
                </a:solidFill>
              </a:defRPr>
            </a:lvl3pPr>
            <a:lvl4pPr marL="1371600" indent="0">
              <a:buFontTx/>
              <a:buNone/>
              <a:defRPr sz="1600" b="1">
                <a:solidFill>
                  <a:schemeClr val="accent1"/>
                </a:solidFill>
              </a:defRPr>
            </a:lvl4pPr>
            <a:lvl5pPr marL="1828800" indent="0">
              <a:buFontTx/>
              <a:buNone/>
              <a:defRPr sz="1600" b="1">
                <a:solidFill>
                  <a:schemeClr val="accent1"/>
                </a:solidFill>
              </a:defRPr>
            </a:lvl5pPr>
          </a:lstStyle>
          <a:p>
            <a:pPr lvl="0"/>
            <a:r>
              <a:rPr lang="de-DE" smtClean="0"/>
              <a:t>Textmasterformat bearbeiten</a:t>
            </a:r>
          </a:p>
        </p:txBody>
      </p:sp>
    </p:spTree>
    <p:extLst>
      <p:ext uri="{BB962C8B-B14F-4D97-AF65-F5344CB8AC3E}">
        <p14:creationId xmlns:p14="http://schemas.microsoft.com/office/powerpoint/2010/main" val="3059855673"/>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1"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3" name="Textplatzhalter 2"/>
          <p:cNvSpPr>
            <a:spLocks noGrp="1"/>
          </p:cNvSpPr>
          <p:nvPr>
            <p:ph type="body" sz="quarter" idx="10"/>
          </p:nvPr>
        </p:nvSpPr>
        <p:spPr>
          <a:xfrm>
            <a:off x="2411413" y="2565403"/>
            <a:ext cx="4248150" cy="1295647"/>
          </a:xfrm>
          <a:prstGeom prst="rect">
            <a:avLst/>
          </a:prstGeom>
        </p:spPr>
        <p:txBody>
          <a:bodyPr anchor="ctr"/>
          <a:lstStyle>
            <a:lvl1pPr marL="0" indent="0" algn="ctr">
              <a:buFontTx/>
              <a:buNone/>
              <a:defRPr sz="1200" b="1">
                <a:solidFill>
                  <a:schemeClr val="accent1"/>
                </a:solidFill>
              </a:defRPr>
            </a:lvl1pPr>
            <a:lvl2pPr marL="342900" indent="0">
              <a:buFontTx/>
              <a:buNone/>
              <a:defRPr sz="1200" b="1">
                <a:solidFill>
                  <a:schemeClr val="accent1"/>
                </a:solidFill>
              </a:defRPr>
            </a:lvl2pPr>
            <a:lvl3pPr marL="685800" indent="0">
              <a:buFontTx/>
              <a:buNone/>
              <a:defRPr sz="1200" b="1">
                <a:solidFill>
                  <a:schemeClr val="accent1"/>
                </a:solidFill>
              </a:defRPr>
            </a:lvl3pPr>
            <a:lvl4pPr marL="1028700" indent="0">
              <a:buFontTx/>
              <a:buNone/>
              <a:defRPr sz="1200" b="1">
                <a:solidFill>
                  <a:schemeClr val="accent1"/>
                </a:solidFill>
              </a:defRPr>
            </a:lvl4pPr>
            <a:lvl5pPr marL="1371600" indent="0">
              <a:buFontTx/>
              <a:buNone/>
              <a:defRPr sz="1200" b="1">
                <a:solidFill>
                  <a:schemeClr val="accent1"/>
                </a:solidFill>
              </a:defRPr>
            </a:lvl5pPr>
          </a:lstStyle>
          <a:p>
            <a:pPr lvl="0"/>
            <a:r>
              <a:rPr lang="de-DE" dirty="0"/>
              <a:t>Textmasterformat bearbeiten</a:t>
            </a:r>
          </a:p>
        </p:txBody>
      </p:sp>
    </p:spTree>
    <p:extLst>
      <p:ext uri="{BB962C8B-B14F-4D97-AF65-F5344CB8AC3E}">
        <p14:creationId xmlns:p14="http://schemas.microsoft.com/office/powerpoint/2010/main" val="373333405"/>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14313" indent="-214313">
              <a:buClr>
                <a:schemeClr val="bg1"/>
              </a:buClr>
              <a:buFont typeface="Wingdings" panose="05000000000000000000" pitchFamily="2" charset="2"/>
              <a:buChar char="§"/>
              <a:defRPr sz="120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dirty="0"/>
              <a:t>Textmasterformat bearbeiten</a:t>
            </a:r>
          </a:p>
        </p:txBody>
      </p:sp>
      <p:sp>
        <p:nvSpPr>
          <p:cNvPr id="8" name="Bildplatzhalter 7"/>
          <p:cNvSpPr>
            <a:spLocks noGrp="1"/>
          </p:cNvSpPr>
          <p:nvPr>
            <p:ph type="pic" sz="quarter" idx="18"/>
          </p:nvPr>
        </p:nvSpPr>
        <p:spPr>
          <a:xfrm>
            <a:off x="4716016" y="1853619"/>
            <a:ext cx="3396614" cy="3951647"/>
          </a:xfrm>
          <a:prstGeom prst="rect">
            <a:avLst/>
          </a:prstGeom>
          <a:ln w="3175">
            <a:noFill/>
          </a:ln>
        </p:spPr>
        <p:txBody>
          <a:bodyPr/>
          <a:lstStyle>
            <a:lvl1pPr>
              <a:buClr>
                <a:schemeClr val="bg1"/>
              </a:buClr>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351511822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2" y="1988840"/>
            <a:ext cx="7849567" cy="3744416"/>
          </a:xfrm>
          <a:prstGeom prst="rect">
            <a:avLst/>
          </a:prstGeom>
        </p:spPr>
        <p:txBody>
          <a:bodyPr/>
          <a:lstStyle>
            <a:lvl1pPr marL="214313" indent="-214313">
              <a:buClr>
                <a:schemeClr val="bg1"/>
              </a:buClr>
              <a:buFont typeface="Wingdings" panose="05000000000000000000" pitchFamily="2" charset="2"/>
              <a:buChar char="§"/>
              <a:defRPr sz="105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930495438"/>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a:t>Klicken Sie auf das Symbol, um die SmartArt-Grafik hinzuzufügen</a:t>
            </a:r>
            <a:endParaRPr lang="de-DE" dirty="0"/>
          </a:p>
        </p:txBody>
      </p:sp>
      <p:sp>
        <p:nvSpPr>
          <p:cNvPr id="3" name="Textplatzhalter 2"/>
          <p:cNvSpPr>
            <a:spLocks noGrp="1"/>
          </p:cNvSpPr>
          <p:nvPr>
            <p:ph type="body" sz="quarter" idx="16"/>
          </p:nvPr>
        </p:nvSpPr>
        <p:spPr>
          <a:xfrm>
            <a:off x="4859339" y="1773238"/>
            <a:ext cx="3673475" cy="4176712"/>
          </a:xfrm>
          <a:prstGeom prst="rect">
            <a:avLst/>
          </a:prstGeom>
        </p:spPr>
        <p:txBody>
          <a:bodyPr/>
          <a:lstStyle>
            <a:lvl1pPr>
              <a:lnSpc>
                <a:spcPts val="1275"/>
              </a:lnSpc>
              <a:buClr>
                <a:schemeClr val="bg1"/>
              </a:buClr>
              <a:defRPr sz="975">
                <a:solidFill>
                  <a:schemeClr val="bg1"/>
                </a:solidFill>
              </a:defRPr>
            </a:lvl1pPr>
            <a:lvl2pPr>
              <a:lnSpc>
                <a:spcPts val="1275"/>
              </a:lnSpc>
              <a:buClr>
                <a:schemeClr val="bg1"/>
              </a:buClr>
              <a:defRPr sz="975">
                <a:solidFill>
                  <a:schemeClr val="bg1"/>
                </a:solidFill>
              </a:defRPr>
            </a:lvl2pPr>
            <a:lvl3pPr>
              <a:lnSpc>
                <a:spcPts val="1275"/>
              </a:lnSpc>
              <a:buClr>
                <a:schemeClr val="bg1"/>
              </a:buClr>
              <a:defRPr sz="975">
                <a:solidFill>
                  <a:schemeClr val="bg1"/>
                </a:solidFill>
              </a:defRPr>
            </a:lvl3pPr>
            <a:lvl4pPr>
              <a:lnSpc>
                <a:spcPts val="1275"/>
              </a:lnSpc>
              <a:buClr>
                <a:schemeClr val="bg1"/>
              </a:buClr>
              <a:defRPr sz="975">
                <a:solidFill>
                  <a:schemeClr val="bg1"/>
                </a:solidFill>
              </a:defRPr>
            </a:lvl4pPr>
            <a:lvl5pPr>
              <a:lnSpc>
                <a:spcPts val="1275"/>
              </a:lnSpc>
              <a:buClr>
                <a:schemeClr val="bg1"/>
              </a:buClr>
              <a:defRPr sz="975">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1831914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isitenkarte-Englisch">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grpSp>
        <p:nvGrpSpPr>
          <p:cNvPr id="35" name="Gruppieren 34"/>
          <p:cNvGrpSpPr/>
          <p:nvPr userDrawn="1"/>
        </p:nvGrpSpPr>
        <p:grpSpPr>
          <a:xfrm>
            <a:off x="1722086" y="2204864"/>
            <a:ext cx="5226179" cy="2808390"/>
            <a:chOff x="1805668" y="2276872"/>
            <a:chExt cx="5226179" cy="2808390"/>
          </a:xfrm>
        </p:grpSpPr>
        <p:sp>
          <p:nvSpPr>
            <p:cNvPr id="36" name="Rechteck 35"/>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7"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8"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9" name="Gruppieren 38"/>
            <p:cNvGrpSpPr>
              <a:grpSpLocks noChangeAspect="1"/>
            </p:cNvGrpSpPr>
            <p:nvPr/>
          </p:nvGrpSpPr>
          <p:grpSpPr bwMode="gray">
            <a:xfrm>
              <a:off x="4408304" y="4040741"/>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40" name="Grafik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41" name="Gruppieren 40"/>
            <p:cNvGrpSpPr>
              <a:grpSpLocks noChangeAspect="1"/>
            </p:cNvGrpSpPr>
            <p:nvPr/>
          </p:nvGrpSpPr>
          <p:grpSpPr bwMode="gray">
            <a:xfrm>
              <a:off x="5028044" y="4029060"/>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Tree>
    <p:extLst>
      <p:ext uri="{BB962C8B-B14F-4D97-AF65-F5344CB8AC3E}">
        <p14:creationId xmlns:p14="http://schemas.microsoft.com/office/powerpoint/2010/main" val="3809427807"/>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sitenkarte">
    <p:spTree>
      <p:nvGrpSpPr>
        <p:cNvPr id="1" name=""/>
        <p:cNvGrpSpPr/>
        <p:nvPr/>
      </p:nvGrpSpPr>
      <p:grpSpPr>
        <a:xfrm>
          <a:off x="0" y="0"/>
          <a:ext cx="0" cy="0"/>
          <a:chOff x="0" y="0"/>
          <a:chExt cx="0" cy="0"/>
        </a:xfrm>
      </p:grpSpPr>
      <p:grpSp>
        <p:nvGrpSpPr>
          <p:cNvPr id="33" name="Gruppieren 32"/>
          <p:cNvGrpSpPr/>
          <p:nvPr userDrawn="1"/>
        </p:nvGrpSpPr>
        <p:grpSpPr>
          <a:xfrm>
            <a:off x="1722086" y="2204864"/>
            <a:ext cx="5226179" cy="2808390"/>
            <a:chOff x="1805668" y="2276872"/>
            <a:chExt cx="5226179" cy="2808390"/>
          </a:xfrm>
        </p:grpSpPr>
        <p:sp>
          <p:nvSpPr>
            <p:cNvPr id="34" name="Rechteck 33"/>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5"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6"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7" name="Gruppieren 36"/>
            <p:cNvGrpSpPr>
              <a:grpSpLocks noChangeAspect="1"/>
            </p:cNvGrpSpPr>
            <p:nvPr/>
          </p:nvGrpSpPr>
          <p:grpSpPr bwMode="gray">
            <a:xfrm>
              <a:off x="4408304" y="4040741"/>
              <a:ext cx="452477" cy="434942"/>
              <a:chOff x="9536113" y="5268913"/>
              <a:chExt cx="1500187" cy="1498600"/>
            </a:xfrm>
            <a:solidFill>
              <a:schemeClr val="tx1"/>
            </a:solidFill>
          </p:grpSpPr>
          <p:sp>
            <p:nvSpPr>
              <p:cNvPr id="44"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8" name="Grafik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9" name="Gruppieren 38"/>
            <p:cNvGrpSpPr>
              <a:grpSpLocks noChangeAspect="1"/>
            </p:cNvGrpSpPr>
            <p:nvPr/>
          </p:nvGrpSpPr>
          <p:grpSpPr bwMode="gray">
            <a:xfrm>
              <a:off x="5028044" y="4029060"/>
              <a:ext cx="480060" cy="480060"/>
              <a:chOff x="5899150" y="5362575"/>
              <a:chExt cx="1500187" cy="1500187"/>
            </a:xfrm>
            <a:solidFill>
              <a:schemeClr val="tx1"/>
            </a:solidFill>
          </p:grpSpPr>
          <p:sp>
            <p:nvSpPr>
              <p:cNvPr id="4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026703"/>
            <a:ext cx="1839172" cy="1015663"/>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DANKE</a:t>
            </a:r>
            <a:br>
              <a:rPr lang="de-DE" sz="3000" dirty="0">
                <a:solidFill>
                  <a:srgbClr val="FF6600"/>
                </a:solidFill>
                <a:latin typeface="Impact" panose="020B0806030902050204" pitchFamily="34" charset="0"/>
                <a:cs typeface="+mn-cs"/>
              </a:rPr>
            </a:br>
            <a:r>
              <a:rPr lang="de-DE" sz="3000" dirty="0">
                <a:solidFill>
                  <a:srgbClr val="FF6600"/>
                </a:solidFill>
                <a:latin typeface="Impact" panose="020B0806030902050204" pitchFamily="34" charset="0"/>
                <a:cs typeface="+mn-cs"/>
              </a:rPr>
              <a:t>!</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361969886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Visitenkarte">
    <p:spTree>
      <p:nvGrpSpPr>
        <p:cNvPr id="1" name=""/>
        <p:cNvGrpSpPr/>
        <p:nvPr/>
      </p:nvGrpSpPr>
      <p:grpSpPr>
        <a:xfrm>
          <a:off x="0" y="0"/>
          <a:ext cx="0" cy="0"/>
          <a:chOff x="0" y="0"/>
          <a:chExt cx="0" cy="0"/>
        </a:xfrm>
      </p:grpSpPr>
      <p:grpSp>
        <p:nvGrpSpPr>
          <p:cNvPr id="20" name="Gruppieren 19"/>
          <p:cNvGrpSpPr/>
          <p:nvPr userDrawn="1"/>
        </p:nvGrpSpPr>
        <p:grpSpPr>
          <a:xfrm>
            <a:off x="1722086" y="2204864"/>
            <a:ext cx="5226179" cy="2808390"/>
            <a:chOff x="1805668" y="2276872"/>
            <a:chExt cx="5226179" cy="2808390"/>
          </a:xfrm>
        </p:grpSpPr>
        <p:sp>
          <p:nvSpPr>
            <p:cNvPr id="33" name="Rechteck 32"/>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4"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5"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6" name="Gruppieren 35"/>
            <p:cNvGrpSpPr>
              <a:grpSpLocks noChangeAspect="1"/>
            </p:cNvGrpSpPr>
            <p:nvPr/>
          </p:nvGrpSpPr>
          <p:grpSpPr bwMode="gray">
            <a:xfrm>
              <a:off x="4408304" y="4040741"/>
              <a:ext cx="452477" cy="434942"/>
              <a:chOff x="9536113" y="5268913"/>
              <a:chExt cx="1500187" cy="1498600"/>
            </a:xfrm>
            <a:solidFill>
              <a:schemeClr val="tx1"/>
            </a:solidFill>
          </p:grpSpPr>
          <p:sp>
            <p:nvSpPr>
              <p:cNvPr id="43"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8" name="Gruppieren 37"/>
            <p:cNvGrpSpPr>
              <a:grpSpLocks noChangeAspect="1"/>
            </p:cNvGrpSpPr>
            <p:nvPr/>
          </p:nvGrpSpPr>
          <p:grpSpPr bwMode="gray">
            <a:xfrm>
              <a:off x="5028044" y="4029060"/>
              <a:ext cx="480060" cy="480060"/>
              <a:chOff x="5899150" y="5362575"/>
              <a:chExt cx="1500187" cy="1500187"/>
            </a:xfrm>
            <a:solidFill>
              <a:schemeClr val="tx1"/>
            </a:solidFill>
          </p:grpSpPr>
          <p:sp>
            <p:nvSpPr>
              <p:cNvPr id="3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257534"/>
            <a:ext cx="1839172" cy="553998"/>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THANKS !</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2610401221"/>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C8749B3-274B-43B3-BB55-4C66AC37D178}" type="datetimeFigureOut">
              <a:rPr lang="de-DE" smtClean="0">
                <a:solidFill>
                  <a:srgbClr val="FFFFFF"/>
                </a:solidFill>
                <a:latin typeface="Arial"/>
                <a:cs typeface="+mn-cs"/>
              </a:rPr>
              <a:pPr fontAlgn="auto">
                <a:spcBef>
                  <a:spcPts val="0"/>
                </a:spcBef>
                <a:spcAft>
                  <a:spcPts val="0"/>
                </a:spcAft>
              </a:pPr>
              <a:t>26.01.2021</a:t>
            </a:fld>
            <a:endParaRPr lang="de-DE">
              <a:solidFill>
                <a:srgbClr val="FFFFFF"/>
              </a:solidFill>
              <a:latin typeface="Arial"/>
              <a:cs typeface="+mn-cs"/>
            </a:endParaRPr>
          </a:p>
        </p:txBody>
      </p:sp>
      <p:sp>
        <p:nvSpPr>
          <p:cNvPr id="5" name="Fußzeilenplatzhalt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de-DE">
              <a:solidFill>
                <a:srgbClr val="FFFFFF"/>
              </a:solidFill>
              <a:latin typeface="Arial"/>
              <a:cs typeface="+mn-cs"/>
            </a:endParaRPr>
          </a:p>
        </p:txBody>
      </p:sp>
      <p:sp>
        <p:nvSpPr>
          <p:cNvPr id="6" name="Foliennummernplatzhalt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F25758AB-8969-440E-899A-7316255FF8FE}" type="slidenum">
              <a:rPr lang="de-DE" smtClean="0">
                <a:solidFill>
                  <a:srgbClr val="FFFFFF"/>
                </a:solidFill>
                <a:latin typeface="Arial"/>
                <a:cs typeface="+mn-cs"/>
              </a:rPr>
              <a:pPr fontAlgn="auto">
                <a:spcBef>
                  <a:spcPts val="0"/>
                </a:spcBef>
                <a:spcAft>
                  <a:spcPts val="0"/>
                </a:spcAft>
              </a:pPr>
              <a:t>‹Nr.›</a:t>
            </a:fld>
            <a:endParaRPr lang="de-DE">
              <a:solidFill>
                <a:srgbClr val="FFFFFF"/>
              </a:solidFill>
              <a:latin typeface="Arial"/>
              <a:cs typeface="+mn-cs"/>
            </a:endParaRPr>
          </a:p>
        </p:txBody>
      </p:sp>
    </p:spTree>
    <p:extLst>
      <p:ext uri="{BB962C8B-B14F-4D97-AF65-F5344CB8AC3E}">
        <p14:creationId xmlns:p14="http://schemas.microsoft.com/office/powerpoint/2010/main" val="41466698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9"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a:t>Bild durch Klicken auf Symbol hinzufügen</a:t>
            </a:r>
            <a:endParaRPr lang="de-DE" noProof="0" dirty="0"/>
          </a:p>
        </p:txBody>
      </p:sp>
      <p:sp>
        <p:nvSpPr>
          <p:cNvPr id="3" name="Textplatzhalter 2"/>
          <p:cNvSpPr>
            <a:spLocks noGrp="1"/>
          </p:cNvSpPr>
          <p:nvPr>
            <p:ph type="body" sz="quarter" idx="14" hasCustomPrompt="1"/>
          </p:nvPr>
        </p:nvSpPr>
        <p:spPr>
          <a:xfrm>
            <a:off x="250826" y="549275"/>
            <a:ext cx="7201495" cy="719138"/>
          </a:xfrm>
          <a:prstGeom prst="rect">
            <a:avLst/>
          </a:prstGeom>
          <a:noFill/>
        </p:spPr>
        <p:txBody>
          <a:bodyPr anchor="ctr">
            <a:normAutofit/>
          </a:bodyPr>
          <a:lstStyle>
            <a:lvl1pPr marL="0" indent="0">
              <a:buNone/>
              <a:defRPr sz="1500">
                <a:solidFill>
                  <a:schemeClr val="accent3"/>
                </a:solidFill>
              </a:defRPr>
            </a:lvl1pPr>
          </a:lstStyle>
          <a:p>
            <a:pPr lvl="0"/>
            <a:r>
              <a:rPr lang="de-DE" dirty="0"/>
              <a:t>Kraftfahrzeugtechnikermeister – Vorbereitungslehrgang </a:t>
            </a:r>
          </a:p>
        </p:txBody>
      </p:sp>
      <p:sp>
        <p:nvSpPr>
          <p:cNvPr id="6" name="Textplatzhalter 5"/>
          <p:cNvSpPr>
            <a:spLocks noGrp="1"/>
          </p:cNvSpPr>
          <p:nvPr>
            <p:ph type="body" sz="quarter" idx="15"/>
          </p:nvPr>
        </p:nvSpPr>
        <p:spPr>
          <a:xfrm>
            <a:off x="323529" y="6237314"/>
            <a:ext cx="6121400" cy="504825"/>
          </a:xfrm>
          <a:prstGeom prst="rect">
            <a:avLst/>
          </a:prstGeom>
        </p:spPr>
        <p:txBody>
          <a:bodyPr/>
          <a:lstStyle>
            <a:lvl1pPr marL="0" indent="0">
              <a:buNone/>
              <a:defRPr sz="1200" baseline="0">
                <a:solidFill>
                  <a:schemeClr val="accent3"/>
                </a:solidFill>
              </a:defRPr>
            </a:lvl1pPr>
          </a:lstStyle>
          <a:p>
            <a:pPr lvl="0"/>
            <a:r>
              <a:rPr lang="de-DE"/>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895057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Tree>
    <p:extLst>
      <p:ext uri="{BB962C8B-B14F-4D97-AF65-F5344CB8AC3E}">
        <p14:creationId xmlns:p14="http://schemas.microsoft.com/office/powerpoint/2010/main" val="343013497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Visitenkarte">
    <p:bg>
      <p:bgPr>
        <a:solidFill>
          <a:schemeClr val="bg1"/>
        </a:solidFill>
        <a:effectLst/>
      </p:bgPr>
    </p:bg>
    <p:spTree>
      <p:nvGrpSpPr>
        <p:cNvPr id="1" name=""/>
        <p:cNvGrpSpPr/>
        <p:nvPr/>
      </p:nvGrpSpPr>
      <p:grpSpPr>
        <a:xfrm>
          <a:off x="0" y="0"/>
          <a:ext cx="0" cy="0"/>
          <a:chOff x="0" y="0"/>
          <a:chExt cx="0" cy="0"/>
        </a:xfrm>
      </p:grpSpPr>
      <p:grpSp>
        <p:nvGrpSpPr>
          <p:cNvPr id="20" name="Gruppieren 19"/>
          <p:cNvGrpSpPr/>
          <p:nvPr userDrawn="1"/>
        </p:nvGrpSpPr>
        <p:grpSpPr>
          <a:xfrm>
            <a:off x="1722085" y="2204864"/>
            <a:ext cx="5226179" cy="2808390"/>
            <a:chOff x="1805668" y="2276872"/>
            <a:chExt cx="5226179" cy="2808390"/>
          </a:xfrm>
        </p:grpSpPr>
        <p:sp>
          <p:nvSpPr>
            <p:cNvPr id="33" name="Rechteck 32"/>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4"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uppieren 35"/>
            <p:cNvGrpSpPr>
              <a:grpSpLocks noChangeAspect="1"/>
            </p:cNvGrpSpPr>
            <p:nvPr/>
          </p:nvGrpSpPr>
          <p:grpSpPr bwMode="gray">
            <a:xfrm>
              <a:off x="4408304" y="4040741"/>
              <a:ext cx="452477" cy="434942"/>
              <a:chOff x="9536113" y="5268913"/>
              <a:chExt cx="1500187" cy="1498600"/>
            </a:xfrm>
            <a:solidFill>
              <a:schemeClr val="tx1"/>
            </a:solidFill>
          </p:grpSpPr>
          <p:sp>
            <p:nvSpPr>
              <p:cNvPr id="43"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8" name="Gruppieren 37"/>
            <p:cNvGrpSpPr>
              <a:grpSpLocks noChangeAspect="1"/>
            </p:cNvGrpSpPr>
            <p:nvPr/>
          </p:nvGrpSpPr>
          <p:grpSpPr bwMode="gray">
            <a:xfrm>
              <a:off x="5028044" y="4029060"/>
              <a:ext cx="480060" cy="480060"/>
              <a:chOff x="5899150" y="5362575"/>
              <a:chExt cx="1500187" cy="1500187"/>
            </a:xfrm>
            <a:solidFill>
              <a:schemeClr val="tx1"/>
            </a:solidFill>
          </p:grpSpPr>
          <p:sp>
            <p:nvSpPr>
              <p:cNvPr id="3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b="0" dirty="0" smtClean="0">
                <a:solidFill>
                  <a:schemeClr val="accent1"/>
                </a:solidFill>
                <a:latin typeface="Impact" panose="020B0806030902050204" pitchFamily="34" charset="0"/>
              </a:rPr>
              <a:t>THANKS</a:t>
            </a:r>
            <a:r>
              <a:rPr lang="de-DE" sz="4000" b="0" baseline="0" dirty="0" smtClean="0">
                <a:solidFill>
                  <a:schemeClr val="accent1"/>
                </a:solidFill>
                <a:latin typeface="Impact" panose="020B0806030902050204" pitchFamily="34" charset="0"/>
              </a:rPr>
              <a:t> !</a:t>
            </a:r>
            <a:endParaRPr lang="de-DE" sz="3200" b="0" dirty="0">
              <a:solidFill>
                <a:schemeClr val="accent1"/>
              </a:solidFill>
              <a:latin typeface="Bauhaus 93" panose="04030905020B02020C02" pitchFamily="82" charset="0"/>
            </a:endParaRPr>
          </a:p>
        </p:txBody>
      </p:sp>
    </p:spTree>
    <p:extLst>
      <p:ext uri="{BB962C8B-B14F-4D97-AF65-F5344CB8AC3E}">
        <p14:creationId xmlns:p14="http://schemas.microsoft.com/office/powerpoint/2010/main" val="2342975559"/>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500">
                <a:solidFill>
                  <a:schemeClr val="accent3"/>
                </a:solidFill>
              </a:defRPr>
            </a:lvl1pPr>
          </a:lstStyle>
          <a:p>
            <a:pPr lvl="0"/>
            <a:r>
              <a:rPr lang="de-DE"/>
              <a:t>Textmasterformat bearbeiten</a:t>
            </a:r>
          </a:p>
        </p:txBody>
      </p:sp>
      <p:sp>
        <p:nvSpPr>
          <p:cNvPr id="7" name="Inhaltsplatzhalter 6"/>
          <p:cNvSpPr>
            <a:spLocks noGrp="1"/>
          </p:cNvSpPr>
          <p:nvPr>
            <p:ph sz="quarter" idx="16"/>
          </p:nvPr>
        </p:nvSpPr>
        <p:spPr>
          <a:xfrm>
            <a:off x="250826" y="1699200"/>
            <a:ext cx="8137525" cy="4320000"/>
          </a:xfrm>
          <a:prstGeom prst="rect">
            <a:avLst/>
          </a:prstGeom>
        </p:spPr>
        <p:txBody>
          <a:bodyPr/>
          <a:lstStyle>
            <a:lvl1pPr marL="0" indent="0">
              <a:buFontTx/>
              <a:buNone/>
              <a:defRPr sz="120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118225576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1"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3" name="Textplatzhalter 2"/>
          <p:cNvSpPr>
            <a:spLocks noGrp="1"/>
          </p:cNvSpPr>
          <p:nvPr>
            <p:ph type="body" sz="quarter" idx="10"/>
          </p:nvPr>
        </p:nvSpPr>
        <p:spPr>
          <a:xfrm>
            <a:off x="2411413" y="2565403"/>
            <a:ext cx="4248150" cy="1295647"/>
          </a:xfrm>
          <a:prstGeom prst="rect">
            <a:avLst/>
          </a:prstGeom>
        </p:spPr>
        <p:txBody>
          <a:bodyPr anchor="ctr"/>
          <a:lstStyle>
            <a:lvl1pPr marL="0" indent="0" algn="ctr">
              <a:buFontTx/>
              <a:buNone/>
              <a:defRPr sz="1200" b="1">
                <a:solidFill>
                  <a:schemeClr val="accent1"/>
                </a:solidFill>
              </a:defRPr>
            </a:lvl1pPr>
            <a:lvl2pPr marL="342900" indent="0">
              <a:buFontTx/>
              <a:buNone/>
              <a:defRPr sz="1200" b="1">
                <a:solidFill>
                  <a:schemeClr val="accent1"/>
                </a:solidFill>
              </a:defRPr>
            </a:lvl2pPr>
            <a:lvl3pPr marL="685800" indent="0">
              <a:buFontTx/>
              <a:buNone/>
              <a:defRPr sz="1200" b="1">
                <a:solidFill>
                  <a:schemeClr val="accent1"/>
                </a:solidFill>
              </a:defRPr>
            </a:lvl3pPr>
            <a:lvl4pPr marL="1028700" indent="0">
              <a:buFontTx/>
              <a:buNone/>
              <a:defRPr sz="1200" b="1">
                <a:solidFill>
                  <a:schemeClr val="accent1"/>
                </a:solidFill>
              </a:defRPr>
            </a:lvl4pPr>
            <a:lvl5pPr marL="1371600" indent="0">
              <a:buFontTx/>
              <a:buNone/>
              <a:defRPr sz="1200" b="1">
                <a:solidFill>
                  <a:schemeClr val="accent1"/>
                </a:solidFill>
              </a:defRPr>
            </a:lvl5pPr>
          </a:lstStyle>
          <a:p>
            <a:pPr lvl="0"/>
            <a:r>
              <a:rPr lang="de-DE" dirty="0"/>
              <a:t>Textmasterformat bearbeiten</a:t>
            </a:r>
          </a:p>
        </p:txBody>
      </p:sp>
    </p:spTree>
    <p:extLst>
      <p:ext uri="{BB962C8B-B14F-4D97-AF65-F5344CB8AC3E}">
        <p14:creationId xmlns:p14="http://schemas.microsoft.com/office/powerpoint/2010/main" val="313652093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14313" indent="-214313">
              <a:buClr>
                <a:schemeClr val="bg1"/>
              </a:buClr>
              <a:buFont typeface="Wingdings" panose="05000000000000000000" pitchFamily="2" charset="2"/>
              <a:buChar char="§"/>
              <a:defRPr sz="120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dirty="0"/>
              <a:t>Textmasterformat bearbeiten</a:t>
            </a:r>
          </a:p>
        </p:txBody>
      </p:sp>
      <p:sp>
        <p:nvSpPr>
          <p:cNvPr id="8" name="Bildplatzhalter 7"/>
          <p:cNvSpPr>
            <a:spLocks noGrp="1"/>
          </p:cNvSpPr>
          <p:nvPr>
            <p:ph type="pic" sz="quarter" idx="18"/>
          </p:nvPr>
        </p:nvSpPr>
        <p:spPr>
          <a:xfrm>
            <a:off x="4716016" y="1853619"/>
            <a:ext cx="3396614" cy="3951647"/>
          </a:xfrm>
          <a:prstGeom prst="rect">
            <a:avLst/>
          </a:prstGeom>
          <a:ln w="3175">
            <a:noFill/>
          </a:ln>
        </p:spPr>
        <p:txBody>
          <a:bodyPr/>
          <a:lstStyle>
            <a:lvl1pPr>
              <a:buClr>
                <a:schemeClr val="bg1"/>
              </a:buClr>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158762756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2" y="1988840"/>
            <a:ext cx="7849567" cy="3744416"/>
          </a:xfrm>
          <a:prstGeom prst="rect">
            <a:avLst/>
          </a:prstGeom>
        </p:spPr>
        <p:txBody>
          <a:bodyPr/>
          <a:lstStyle>
            <a:lvl1pPr marL="214313" indent="-214313">
              <a:buClr>
                <a:schemeClr val="bg1"/>
              </a:buClr>
              <a:buFont typeface="Wingdings" panose="05000000000000000000" pitchFamily="2" charset="2"/>
              <a:buChar char="§"/>
              <a:defRPr sz="105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154969938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a:t>Klicken Sie auf das Symbol, um die SmartArt-Grafik hinzuzufügen</a:t>
            </a:r>
            <a:endParaRPr lang="de-DE" dirty="0"/>
          </a:p>
        </p:txBody>
      </p:sp>
      <p:sp>
        <p:nvSpPr>
          <p:cNvPr id="3" name="Textplatzhalter 2"/>
          <p:cNvSpPr>
            <a:spLocks noGrp="1"/>
          </p:cNvSpPr>
          <p:nvPr>
            <p:ph type="body" sz="quarter" idx="16"/>
          </p:nvPr>
        </p:nvSpPr>
        <p:spPr>
          <a:xfrm>
            <a:off x="4859339" y="1773238"/>
            <a:ext cx="3673475" cy="4176712"/>
          </a:xfrm>
          <a:prstGeom prst="rect">
            <a:avLst/>
          </a:prstGeom>
        </p:spPr>
        <p:txBody>
          <a:bodyPr/>
          <a:lstStyle>
            <a:lvl1pPr>
              <a:lnSpc>
                <a:spcPts val="1275"/>
              </a:lnSpc>
              <a:buClr>
                <a:schemeClr val="bg1"/>
              </a:buClr>
              <a:defRPr sz="975">
                <a:solidFill>
                  <a:schemeClr val="bg1"/>
                </a:solidFill>
              </a:defRPr>
            </a:lvl1pPr>
            <a:lvl2pPr>
              <a:lnSpc>
                <a:spcPts val="1275"/>
              </a:lnSpc>
              <a:buClr>
                <a:schemeClr val="bg1"/>
              </a:buClr>
              <a:defRPr sz="975">
                <a:solidFill>
                  <a:schemeClr val="bg1"/>
                </a:solidFill>
              </a:defRPr>
            </a:lvl2pPr>
            <a:lvl3pPr>
              <a:lnSpc>
                <a:spcPts val="1275"/>
              </a:lnSpc>
              <a:buClr>
                <a:schemeClr val="bg1"/>
              </a:buClr>
              <a:defRPr sz="975">
                <a:solidFill>
                  <a:schemeClr val="bg1"/>
                </a:solidFill>
              </a:defRPr>
            </a:lvl3pPr>
            <a:lvl4pPr>
              <a:lnSpc>
                <a:spcPts val="1275"/>
              </a:lnSpc>
              <a:buClr>
                <a:schemeClr val="bg1"/>
              </a:buClr>
              <a:defRPr sz="975">
                <a:solidFill>
                  <a:schemeClr val="bg1"/>
                </a:solidFill>
              </a:defRPr>
            </a:lvl4pPr>
            <a:lvl5pPr>
              <a:lnSpc>
                <a:spcPts val="1275"/>
              </a:lnSpc>
              <a:buClr>
                <a:schemeClr val="bg1"/>
              </a:buClr>
              <a:defRPr sz="975">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03090654"/>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Visitenkarte-Englisch">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grpSp>
        <p:nvGrpSpPr>
          <p:cNvPr id="35" name="Gruppieren 34"/>
          <p:cNvGrpSpPr/>
          <p:nvPr userDrawn="1"/>
        </p:nvGrpSpPr>
        <p:grpSpPr>
          <a:xfrm>
            <a:off x="1722086" y="2204864"/>
            <a:ext cx="5226179" cy="2808390"/>
            <a:chOff x="1805668" y="2276872"/>
            <a:chExt cx="5226179" cy="2808390"/>
          </a:xfrm>
        </p:grpSpPr>
        <p:sp>
          <p:nvSpPr>
            <p:cNvPr id="36" name="Rechteck 35"/>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7"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8"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9" name="Gruppieren 38"/>
            <p:cNvGrpSpPr>
              <a:grpSpLocks noChangeAspect="1"/>
            </p:cNvGrpSpPr>
            <p:nvPr/>
          </p:nvGrpSpPr>
          <p:grpSpPr bwMode="gray">
            <a:xfrm>
              <a:off x="4408304" y="4040741"/>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40" name="Grafik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41" name="Gruppieren 40"/>
            <p:cNvGrpSpPr>
              <a:grpSpLocks noChangeAspect="1"/>
            </p:cNvGrpSpPr>
            <p:nvPr/>
          </p:nvGrpSpPr>
          <p:grpSpPr bwMode="gray">
            <a:xfrm>
              <a:off x="5028044" y="4029060"/>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Tree>
    <p:extLst>
      <p:ext uri="{BB962C8B-B14F-4D97-AF65-F5344CB8AC3E}">
        <p14:creationId xmlns:p14="http://schemas.microsoft.com/office/powerpoint/2010/main" val="304818883"/>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sitenkarte">
    <p:spTree>
      <p:nvGrpSpPr>
        <p:cNvPr id="1" name=""/>
        <p:cNvGrpSpPr/>
        <p:nvPr/>
      </p:nvGrpSpPr>
      <p:grpSpPr>
        <a:xfrm>
          <a:off x="0" y="0"/>
          <a:ext cx="0" cy="0"/>
          <a:chOff x="0" y="0"/>
          <a:chExt cx="0" cy="0"/>
        </a:xfrm>
      </p:grpSpPr>
      <p:grpSp>
        <p:nvGrpSpPr>
          <p:cNvPr id="33" name="Gruppieren 32"/>
          <p:cNvGrpSpPr/>
          <p:nvPr userDrawn="1"/>
        </p:nvGrpSpPr>
        <p:grpSpPr>
          <a:xfrm>
            <a:off x="1722086" y="2204864"/>
            <a:ext cx="5226179" cy="2808390"/>
            <a:chOff x="1805668" y="2276872"/>
            <a:chExt cx="5226179" cy="2808390"/>
          </a:xfrm>
        </p:grpSpPr>
        <p:sp>
          <p:nvSpPr>
            <p:cNvPr id="34" name="Rechteck 33"/>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5"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6"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7" name="Gruppieren 36"/>
            <p:cNvGrpSpPr>
              <a:grpSpLocks noChangeAspect="1"/>
            </p:cNvGrpSpPr>
            <p:nvPr/>
          </p:nvGrpSpPr>
          <p:grpSpPr bwMode="gray">
            <a:xfrm>
              <a:off x="4408304" y="4040741"/>
              <a:ext cx="452477" cy="434942"/>
              <a:chOff x="9536113" y="5268913"/>
              <a:chExt cx="1500187" cy="1498600"/>
            </a:xfrm>
            <a:solidFill>
              <a:schemeClr val="tx1"/>
            </a:solidFill>
          </p:grpSpPr>
          <p:sp>
            <p:nvSpPr>
              <p:cNvPr id="44"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8" name="Grafik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9" name="Gruppieren 38"/>
            <p:cNvGrpSpPr>
              <a:grpSpLocks noChangeAspect="1"/>
            </p:cNvGrpSpPr>
            <p:nvPr/>
          </p:nvGrpSpPr>
          <p:grpSpPr bwMode="gray">
            <a:xfrm>
              <a:off x="5028044" y="4029060"/>
              <a:ext cx="480060" cy="480060"/>
              <a:chOff x="5899150" y="5362575"/>
              <a:chExt cx="1500187" cy="1500187"/>
            </a:xfrm>
            <a:solidFill>
              <a:schemeClr val="tx1"/>
            </a:solidFill>
          </p:grpSpPr>
          <p:sp>
            <p:nvSpPr>
              <p:cNvPr id="4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026703"/>
            <a:ext cx="1839172" cy="1015663"/>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DANKE</a:t>
            </a:r>
            <a:br>
              <a:rPr lang="de-DE" sz="3000" dirty="0">
                <a:solidFill>
                  <a:srgbClr val="FF6600"/>
                </a:solidFill>
                <a:latin typeface="Impact" panose="020B0806030902050204" pitchFamily="34" charset="0"/>
                <a:cs typeface="+mn-cs"/>
              </a:rPr>
            </a:br>
            <a:r>
              <a:rPr lang="de-DE" sz="3000" dirty="0">
                <a:solidFill>
                  <a:srgbClr val="FF6600"/>
                </a:solidFill>
                <a:latin typeface="Impact" panose="020B0806030902050204" pitchFamily="34" charset="0"/>
                <a:cs typeface="+mn-cs"/>
              </a:rPr>
              <a:t>!</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3909414836"/>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Visitenkarte">
    <p:spTree>
      <p:nvGrpSpPr>
        <p:cNvPr id="1" name=""/>
        <p:cNvGrpSpPr/>
        <p:nvPr/>
      </p:nvGrpSpPr>
      <p:grpSpPr>
        <a:xfrm>
          <a:off x="0" y="0"/>
          <a:ext cx="0" cy="0"/>
          <a:chOff x="0" y="0"/>
          <a:chExt cx="0" cy="0"/>
        </a:xfrm>
      </p:grpSpPr>
      <p:grpSp>
        <p:nvGrpSpPr>
          <p:cNvPr id="20" name="Gruppieren 19"/>
          <p:cNvGrpSpPr/>
          <p:nvPr userDrawn="1"/>
        </p:nvGrpSpPr>
        <p:grpSpPr>
          <a:xfrm>
            <a:off x="1722086" y="2204864"/>
            <a:ext cx="5226179" cy="2808390"/>
            <a:chOff x="1805668" y="2276872"/>
            <a:chExt cx="5226179" cy="2808390"/>
          </a:xfrm>
        </p:grpSpPr>
        <p:sp>
          <p:nvSpPr>
            <p:cNvPr id="33" name="Rechteck 32"/>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4"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5"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6" name="Gruppieren 35"/>
            <p:cNvGrpSpPr>
              <a:grpSpLocks noChangeAspect="1"/>
            </p:cNvGrpSpPr>
            <p:nvPr/>
          </p:nvGrpSpPr>
          <p:grpSpPr bwMode="gray">
            <a:xfrm>
              <a:off x="4408304" y="4040741"/>
              <a:ext cx="452477" cy="434942"/>
              <a:chOff x="9536113" y="5268913"/>
              <a:chExt cx="1500187" cy="1498600"/>
            </a:xfrm>
            <a:solidFill>
              <a:schemeClr val="tx1"/>
            </a:solidFill>
          </p:grpSpPr>
          <p:sp>
            <p:nvSpPr>
              <p:cNvPr id="43"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8" name="Gruppieren 37"/>
            <p:cNvGrpSpPr>
              <a:grpSpLocks noChangeAspect="1"/>
            </p:cNvGrpSpPr>
            <p:nvPr/>
          </p:nvGrpSpPr>
          <p:grpSpPr bwMode="gray">
            <a:xfrm>
              <a:off x="5028044" y="4029060"/>
              <a:ext cx="480060" cy="480060"/>
              <a:chOff x="5899150" y="5362575"/>
              <a:chExt cx="1500187" cy="1500187"/>
            </a:xfrm>
            <a:solidFill>
              <a:schemeClr val="tx1"/>
            </a:solidFill>
          </p:grpSpPr>
          <p:sp>
            <p:nvSpPr>
              <p:cNvPr id="3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257534"/>
            <a:ext cx="1839172" cy="553998"/>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THANKS !</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2835914175"/>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C8749B3-274B-43B3-BB55-4C66AC37D178}" type="datetimeFigureOut">
              <a:rPr lang="de-DE" smtClean="0">
                <a:solidFill>
                  <a:srgbClr val="FFFFFF"/>
                </a:solidFill>
                <a:latin typeface="Arial"/>
                <a:cs typeface="+mn-cs"/>
              </a:rPr>
              <a:pPr fontAlgn="auto">
                <a:spcBef>
                  <a:spcPts val="0"/>
                </a:spcBef>
                <a:spcAft>
                  <a:spcPts val="0"/>
                </a:spcAft>
              </a:pPr>
              <a:t>26.01.2021</a:t>
            </a:fld>
            <a:endParaRPr lang="de-DE">
              <a:solidFill>
                <a:srgbClr val="FFFFFF"/>
              </a:solidFill>
              <a:latin typeface="Arial"/>
              <a:cs typeface="+mn-cs"/>
            </a:endParaRPr>
          </a:p>
        </p:txBody>
      </p:sp>
      <p:sp>
        <p:nvSpPr>
          <p:cNvPr id="5" name="Fußzeilenplatzhalt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de-DE">
              <a:solidFill>
                <a:srgbClr val="FFFFFF"/>
              </a:solidFill>
              <a:latin typeface="Arial"/>
              <a:cs typeface="+mn-cs"/>
            </a:endParaRPr>
          </a:p>
        </p:txBody>
      </p:sp>
      <p:sp>
        <p:nvSpPr>
          <p:cNvPr id="6" name="Foliennummernplatzhalt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F25758AB-8969-440E-899A-7316255FF8FE}" type="slidenum">
              <a:rPr lang="de-DE" smtClean="0">
                <a:solidFill>
                  <a:srgbClr val="FFFFFF"/>
                </a:solidFill>
                <a:latin typeface="Arial"/>
                <a:cs typeface="+mn-cs"/>
              </a:rPr>
              <a:pPr fontAlgn="auto">
                <a:spcBef>
                  <a:spcPts val="0"/>
                </a:spcBef>
                <a:spcAft>
                  <a:spcPts val="0"/>
                </a:spcAft>
              </a:pPr>
              <a:t>‹Nr.›</a:t>
            </a:fld>
            <a:endParaRPr lang="de-DE">
              <a:solidFill>
                <a:srgbClr val="FFFFFF"/>
              </a:solidFill>
              <a:latin typeface="Arial"/>
              <a:cs typeface="+mn-cs"/>
            </a:endParaRPr>
          </a:p>
        </p:txBody>
      </p:sp>
    </p:spTree>
    <p:extLst>
      <p:ext uri="{BB962C8B-B14F-4D97-AF65-F5344CB8AC3E}">
        <p14:creationId xmlns:p14="http://schemas.microsoft.com/office/powerpoint/2010/main" val="41658236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9"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a:t>Bild durch Klicken auf Symbol hinzufügen</a:t>
            </a:r>
            <a:endParaRPr lang="de-DE" noProof="0" dirty="0"/>
          </a:p>
        </p:txBody>
      </p:sp>
      <p:sp>
        <p:nvSpPr>
          <p:cNvPr id="3" name="Textplatzhalter 2"/>
          <p:cNvSpPr>
            <a:spLocks noGrp="1"/>
          </p:cNvSpPr>
          <p:nvPr>
            <p:ph type="body" sz="quarter" idx="14" hasCustomPrompt="1"/>
          </p:nvPr>
        </p:nvSpPr>
        <p:spPr>
          <a:xfrm>
            <a:off x="250826" y="549275"/>
            <a:ext cx="7201495" cy="719138"/>
          </a:xfrm>
          <a:prstGeom prst="rect">
            <a:avLst/>
          </a:prstGeom>
          <a:noFill/>
        </p:spPr>
        <p:txBody>
          <a:bodyPr anchor="ctr">
            <a:normAutofit/>
          </a:bodyPr>
          <a:lstStyle>
            <a:lvl1pPr marL="0" indent="0">
              <a:buNone/>
              <a:defRPr sz="1500">
                <a:solidFill>
                  <a:schemeClr val="accent3"/>
                </a:solidFill>
              </a:defRPr>
            </a:lvl1pPr>
          </a:lstStyle>
          <a:p>
            <a:pPr lvl="0"/>
            <a:r>
              <a:rPr lang="de-DE" dirty="0"/>
              <a:t>Kraftfahrzeugtechnikermeister – Vorbereitungslehrgang </a:t>
            </a:r>
          </a:p>
        </p:txBody>
      </p:sp>
      <p:sp>
        <p:nvSpPr>
          <p:cNvPr id="6" name="Textplatzhalter 5"/>
          <p:cNvSpPr>
            <a:spLocks noGrp="1"/>
          </p:cNvSpPr>
          <p:nvPr>
            <p:ph type="body" sz="quarter" idx="15"/>
          </p:nvPr>
        </p:nvSpPr>
        <p:spPr>
          <a:xfrm>
            <a:off x="323529" y="6237314"/>
            <a:ext cx="6121400" cy="504825"/>
          </a:xfrm>
          <a:prstGeom prst="rect">
            <a:avLst/>
          </a:prstGeom>
        </p:spPr>
        <p:txBody>
          <a:bodyPr/>
          <a:lstStyle>
            <a:lvl1pPr marL="0" indent="0">
              <a:buNone/>
              <a:defRPr sz="1200" baseline="0">
                <a:solidFill>
                  <a:schemeClr val="accent3"/>
                </a:solidFill>
              </a:defRPr>
            </a:lvl1pPr>
          </a:lstStyle>
          <a:p>
            <a:pPr lvl="0"/>
            <a:r>
              <a:rPr lang="de-DE"/>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176392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8"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smtClean="0"/>
              <a:t>Bild durch Klicken auf Symbol hinzufügen</a:t>
            </a:r>
            <a:endParaRPr lang="de-DE" noProof="0" dirty="0"/>
          </a:p>
        </p:txBody>
      </p:sp>
      <p:sp>
        <p:nvSpPr>
          <p:cNvPr id="3" name="Textplatzhalter 2"/>
          <p:cNvSpPr>
            <a:spLocks noGrp="1"/>
          </p:cNvSpPr>
          <p:nvPr>
            <p:ph type="body" sz="quarter" idx="14"/>
          </p:nvPr>
        </p:nvSpPr>
        <p:spPr>
          <a:xfrm>
            <a:off x="250825" y="549275"/>
            <a:ext cx="7201495" cy="719138"/>
          </a:xfrm>
          <a:prstGeom prst="rect">
            <a:avLst/>
          </a:prstGeom>
          <a:noFill/>
        </p:spPr>
        <p:txBody>
          <a:bodyPr anchor="ctr">
            <a:normAutofit/>
          </a:bodyPr>
          <a:lstStyle>
            <a:lvl1pPr marL="0" indent="0">
              <a:buNone/>
              <a:defRPr sz="2000">
                <a:solidFill>
                  <a:schemeClr val="bg1"/>
                </a:solidFill>
              </a:defRPr>
            </a:lvl1pPr>
          </a:lstStyle>
          <a:p>
            <a:pPr lvl="0"/>
            <a:r>
              <a:rPr lang="de-DE" smtClean="0"/>
              <a:t>Textmasterformat bearbeiten</a:t>
            </a:r>
          </a:p>
        </p:txBody>
      </p:sp>
      <p:sp>
        <p:nvSpPr>
          <p:cNvPr id="6" name="Textplatzhalter 5"/>
          <p:cNvSpPr>
            <a:spLocks noGrp="1"/>
          </p:cNvSpPr>
          <p:nvPr>
            <p:ph type="body" sz="quarter" idx="15"/>
          </p:nvPr>
        </p:nvSpPr>
        <p:spPr>
          <a:xfrm>
            <a:off x="323528" y="6380559"/>
            <a:ext cx="6121400" cy="504825"/>
          </a:xfrm>
          <a:prstGeom prst="rect">
            <a:avLst/>
          </a:prstGeom>
        </p:spPr>
        <p:txBody>
          <a:bodyPr/>
          <a:lstStyle>
            <a:lvl1pPr marL="0" indent="0">
              <a:buNone/>
              <a:defRPr sz="1600" baseline="0">
                <a:solidFill>
                  <a:schemeClr val="bg1"/>
                </a:solidFill>
              </a:defRPr>
            </a:lvl1pPr>
          </a:lstStyle>
          <a:p>
            <a:pPr lvl="0"/>
            <a:r>
              <a:rPr lang="de-DE" dirty="0" smtClean="0"/>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596077"/>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Tree>
    <p:extLst>
      <p:ext uri="{BB962C8B-B14F-4D97-AF65-F5344CB8AC3E}">
        <p14:creationId xmlns:p14="http://schemas.microsoft.com/office/powerpoint/2010/main" val="1372465440"/>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500">
                <a:solidFill>
                  <a:schemeClr val="accent3"/>
                </a:solidFill>
              </a:defRPr>
            </a:lvl1pPr>
          </a:lstStyle>
          <a:p>
            <a:pPr lvl="0"/>
            <a:r>
              <a:rPr lang="de-DE"/>
              <a:t>Textmasterformat bearbeiten</a:t>
            </a:r>
          </a:p>
        </p:txBody>
      </p:sp>
      <p:sp>
        <p:nvSpPr>
          <p:cNvPr id="7" name="Inhaltsplatzhalter 6"/>
          <p:cNvSpPr>
            <a:spLocks noGrp="1"/>
          </p:cNvSpPr>
          <p:nvPr>
            <p:ph sz="quarter" idx="16"/>
          </p:nvPr>
        </p:nvSpPr>
        <p:spPr>
          <a:xfrm>
            <a:off x="250826" y="1699200"/>
            <a:ext cx="8137525" cy="4320000"/>
          </a:xfrm>
          <a:prstGeom prst="rect">
            <a:avLst/>
          </a:prstGeom>
        </p:spPr>
        <p:txBody>
          <a:bodyPr/>
          <a:lstStyle>
            <a:lvl1pPr marL="0" indent="0">
              <a:buFontTx/>
              <a:buNone/>
              <a:defRPr sz="120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338706694"/>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1"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3" name="Textplatzhalter 2"/>
          <p:cNvSpPr>
            <a:spLocks noGrp="1"/>
          </p:cNvSpPr>
          <p:nvPr>
            <p:ph type="body" sz="quarter" idx="10"/>
          </p:nvPr>
        </p:nvSpPr>
        <p:spPr>
          <a:xfrm>
            <a:off x="2411413" y="2565403"/>
            <a:ext cx="4248150" cy="1295647"/>
          </a:xfrm>
          <a:prstGeom prst="rect">
            <a:avLst/>
          </a:prstGeom>
        </p:spPr>
        <p:txBody>
          <a:bodyPr anchor="ctr"/>
          <a:lstStyle>
            <a:lvl1pPr marL="0" indent="0" algn="ctr">
              <a:buFontTx/>
              <a:buNone/>
              <a:defRPr sz="1200" b="1">
                <a:solidFill>
                  <a:schemeClr val="accent1"/>
                </a:solidFill>
              </a:defRPr>
            </a:lvl1pPr>
            <a:lvl2pPr marL="342900" indent="0">
              <a:buFontTx/>
              <a:buNone/>
              <a:defRPr sz="1200" b="1">
                <a:solidFill>
                  <a:schemeClr val="accent1"/>
                </a:solidFill>
              </a:defRPr>
            </a:lvl2pPr>
            <a:lvl3pPr marL="685800" indent="0">
              <a:buFontTx/>
              <a:buNone/>
              <a:defRPr sz="1200" b="1">
                <a:solidFill>
                  <a:schemeClr val="accent1"/>
                </a:solidFill>
              </a:defRPr>
            </a:lvl3pPr>
            <a:lvl4pPr marL="1028700" indent="0">
              <a:buFontTx/>
              <a:buNone/>
              <a:defRPr sz="1200" b="1">
                <a:solidFill>
                  <a:schemeClr val="accent1"/>
                </a:solidFill>
              </a:defRPr>
            </a:lvl4pPr>
            <a:lvl5pPr marL="1371600" indent="0">
              <a:buFontTx/>
              <a:buNone/>
              <a:defRPr sz="1200" b="1">
                <a:solidFill>
                  <a:schemeClr val="accent1"/>
                </a:solidFill>
              </a:defRPr>
            </a:lvl5pPr>
          </a:lstStyle>
          <a:p>
            <a:pPr lvl="0"/>
            <a:r>
              <a:rPr lang="de-DE" dirty="0"/>
              <a:t>Textmasterformat bearbeiten</a:t>
            </a:r>
          </a:p>
        </p:txBody>
      </p:sp>
    </p:spTree>
    <p:extLst>
      <p:ext uri="{BB962C8B-B14F-4D97-AF65-F5344CB8AC3E}">
        <p14:creationId xmlns:p14="http://schemas.microsoft.com/office/powerpoint/2010/main" val="3530813235"/>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14313" indent="-214313">
              <a:buClr>
                <a:schemeClr val="bg1"/>
              </a:buClr>
              <a:buFont typeface="Wingdings" panose="05000000000000000000" pitchFamily="2" charset="2"/>
              <a:buChar char="§"/>
              <a:defRPr sz="120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dirty="0"/>
              <a:t>Textmasterformat bearbeiten</a:t>
            </a:r>
          </a:p>
        </p:txBody>
      </p:sp>
      <p:sp>
        <p:nvSpPr>
          <p:cNvPr id="8" name="Bildplatzhalter 7"/>
          <p:cNvSpPr>
            <a:spLocks noGrp="1"/>
          </p:cNvSpPr>
          <p:nvPr>
            <p:ph type="pic" sz="quarter" idx="18"/>
          </p:nvPr>
        </p:nvSpPr>
        <p:spPr>
          <a:xfrm>
            <a:off x="4716016" y="1853619"/>
            <a:ext cx="3396614" cy="3951647"/>
          </a:xfrm>
          <a:prstGeom prst="rect">
            <a:avLst/>
          </a:prstGeom>
          <a:ln w="3175">
            <a:noFill/>
          </a:ln>
        </p:spPr>
        <p:txBody>
          <a:bodyPr/>
          <a:lstStyle>
            <a:lvl1pPr>
              <a:buClr>
                <a:schemeClr val="bg1"/>
              </a:buClr>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365918321"/>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2" y="1988840"/>
            <a:ext cx="7849567" cy="3744416"/>
          </a:xfrm>
          <a:prstGeom prst="rect">
            <a:avLst/>
          </a:prstGeom>
        </p:spPr>
        <p:txBody>
          <a:bodyPr/>
          <a:lstStyle>
            <a:lvl1pPr marL="214313" indent="-214313">
              <a:buClr>
                <a:schemeClr val="bg1"/>
              </a:buClr>
              <a:buFont typeface="Wingdings" panose="05000000000000000000" pitchFamily="2" charset="2"/>
              <a:buChar char="§"/>
              <a:defRPr sz="105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320902028"/>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a:t>Klicken Sie auf das Symbol, um die SmartArt-Grafik hinzuzufügen</a:t>
            </a:r>
            <a:endParaRPr lang="de-DE" dirty="0"/>
          </a:p>
        </p:txBody>
      </p:sp>
      <p:sp>
        <p:nvSpPr>
          <p:cNvPr id="3" name="Textplatzhalter 2"/>
          <p:cNvSpPr>
            <a:spLocks noGrp="1"/>
          </p:cNvSpPr>
          <p:nvPr>
            <p:ph type="body" sz="quarter" idx="16"/>
          </p:nvPr>
        </p:nvSpPr>
        <p:spPr>
          <a:xfrm>
            <a:off x="4859339" y="1773238"/>
            <a:ext cx="3673475" cy="4176712"/>
          </a:xfrm>
          <a:prstGeom prst="rect">
            <a:avLst/>
          </a:prstGeom>
        </p:spPr>
        <p:txBody>
          <a:bodyPr/>
          <a:lstStyle>
            <a:lvl1pPr>
              <a:lnSpc>
                <a:spcPts val="1275"/>
              </a:lnSpc>
              <a:buClr>
                <a:schemeClr val="bg1"/>
              </a:buClr>
              <a:defRPr sz="975">
                <a:solidFill>
                  <a:schemeClr val="bg1"/>
                </a:solidFill>
              </a:defRPr>
            </a:lvl1pPr>
            <a:lvl2pPr>
              <a:lnSpc>
                <a:spcPts val="1275"/>
              </a:lnSpc>
              <a:buClr>
                <a:schemeClr val="bg1"/>
              </a:buClr>
              <a:defRPr sz="975">
                <a:solidFill>
                  <a:schemeClr val="bg1"/>
                </a:solidFill>
              </a:defRPr>
            </a:lvl2pPr>
            <a:lvl3pPr>
              <a:lnSpc>
                <a:spcPts val="1275"/>
              </a:lnSpc>
              <a:buClr>
                <a:schemeClr val="bg1"/>
              </a:buClr>
              <a:defRPr sz="975">
                <a:solidFill>
                  <a:schemeClr val="bg1"/>
                </a:solidFill>
              </a:defRPr>
            </a:lvl3pPr>
            <a:lvl4pPr>
              <a:lnSpc>
                <a:spcPts val="1275"/>
              </a:lnSpc>
              <a:buClr>
                <a:schemeClr val="bg1"/>
              </a:buClr>
              <a:defRPr sz="975">
                <a:solidFill>
                  <a:schemeClr val="bg1"/>
                </a:solidFill>
              </a:defRPr>
            </a:lvl4pPr>
            <a:lvl5pPr>
              <a:lnSpc>
                <a:spcPts val="1275"/>
              </a:lnSpc>
              <a:buClr>
                <a:schemeClr val="bg1"/>
              </a:buClr>
              <a:defRPr sz="975">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764946161"/>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isitenkarte-Englisch">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grpSp>
        <p:nvGrpSpPr>
          <p:cNvPr id="35" name="Gruppieren 34"/>
          <p:cNvGrpSpPr/>
          <p:nvPr userDrawn="1"/>
        </p:nvGrpSpPr>
        <p:grpSpPr>
          <a:xfrm>
            <a:off x="1722086" y="2204864"/>
            <a:ext cx="5226179" cy="2808390"/>
            <a:chOff x="1805668" y="2276872"/>
            <a:chExt cx="5226179" cy="2808390"/>
          </a:xfrm>
        </p:grpSpPr>
        <p:sp>
          <p:nvSpPr>
            <p:cNvPr id="36" name="Rechteck 35"/>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7"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8"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9" name="Gruppieren 38"/>
            <p:cNvGrpSpPr>
              <a:grpSpLocks noChangeAspect="1"/>
            </p:cNvGrpSpPr>
            <p:nvPr/>
          </p:nvGrpSpPr>
          <p:grpSpPr bwMode="gray">
            <a:xfrm>
              <a:off x="4408304" y="4040741"/>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40" name="Grafik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41" name="Gruppieren 40"/>
            <p:cNvGrpSpPr>
              <a:grpSpLocks noChangeAspect="1"/>
            </p:cNvGrpSpPr>
            <p:nvPr/>
          </p:nvGrpSpPr>
          <p:grpSpPr bwMode="gray">
            <a:xfrm>
              <a:off x="5028044" y="4029060"/>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Tree>
    <p:extLst>
      <p:ext uri="{BB962C8B-B14F-4D97-AF65-F5344CB8AC3E}">
        <p14:creationId xmlns:p14="http://schemas.microsoft.com/office/powerpoint/2010/main" val="1601172780"/>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isitenkarte">
    <p:spTree>
      <p:nvGrpSpPr>
        <p:cNvPr id="1" name=""/>
        <p:cNvGrpSpPr/>
        <p:nvPr/>
      </p:nvGrpSpPr>
      <p:grpSpPr>
        <a:xfrm>
          <a:off x="0" y="0"/>
          <a:ext cx="0" cy="0"/>
          <a:chOff x="0" y="0"/>
          <a:chExt cx="0" cy="0"/>
        </a:xfrm>
      </p:grpSpPr>
      <p:grpSp>
        <p:nvGrpSpPr>
          <p:cNvPr id="33" name="Gruppieren 32"/>
          <p:cNvGrpSpPr/>
          <p:nvPr userDrawn="1"/>
        </p:nvGrpSpPr>
        <p:grpSpPr>
          <a:xfrm>
            <a:off x="1722086" y="2204864"/>
            <a:ext cx="5226179" cy="2808390"/>
            <a:chOff x="1805668" y="2276872"/>
            <a:chExt cx="5226179" cy="2808390"/>
          </a:xfrm>
        </p:grpSpPr>
        <p:sp>
          <p:nvSpPr>
            <p:cNvPr id="34" name="Rechteck 33"/>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5"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6"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7" name="Gruppieren 36"/>
            <p:cNvGrpSpPr>
              <a:grpSpLocks noChangeAspect="1"/>
            </p:cNvGrpSpPr>
            <p:nvPr/>
          </p:nvGrpSpPr>
          <p:grpSpPr bwMode="gray">
            <a:xfrm>
              <a:off x="4408304" y="4040741"/>
              <a:ext cx="452477" cy="434942"/>
              <a:chOff x="9536113" y="5268913"/>
              <a:chExt cx="1500187" cy="1498600"/>
            </a:xfrm>
            <a:solidFill>
              <a:schemeClr val="tx1"/>
            </a:solidFill>
          </p:grpSpPr>
          <p:sp>
            <p:nvSpPr>
              <p:cNvPr id="44"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8" name="Grafik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9" name="Gruppieren 38"/>
            <p:cNvGrpSpPr>
              <a:grpSpLocks noChangeAspect="1"/>
            </p:cNvGrpSpPr>
            <p:nvPr/>
          </p:nvGrpSpPr>
          <p:grpSpPr bwMode="gray">
            <a:xfrm>
              <a:off x="5028044" y="4029060"/>
              <a:ext cx="480060" cy="480060"/>
              <a:chOff x="5899150" y="5362575"/>
              <a:chExt cx="1500187" cy="1500187"/>
            </a:xfrm>
            <a:solidFill>
              <a:schemeClr val="tx1"/>
            </a:solidFill>
          </p:grpSpPr>
          <p:sp>
            <p:nvSpPr>
              <p:cNvPr id="4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026703"/>
            <a:ext cx="1839172" cy="1015663"/>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DANKE</a:t>
            </a:r>
            <a:br>
              <a:rPr lang="de-DE" sz="3000" dirty="0">
                <a:solidFill>
                  <a:srgbClr val="FF6600"/>
                </a:solidFill>
                <a:latin typeface="Impact" panose="020B0806030902050204" pitchFamily="34" charset="0"/>
                <a:cs typeface="+mn-cs"/>
              </a:rPr>
            </a:br>
            <a:r>
              <a:rPr lang="de-DE" sz="3000" dirty="0">
                <a:solidFill>
                  <a:srgbClr val="FF6600"/>
                </a:solidFill>
                <a:latin typeface="Impact" panose="020B0806030902050204" pitchFamily="34" charset="0"/>
                <a:cs typeface="+mn-cs"/>
              </a:rPr>
              <a:t>!</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3693837265"/>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Visitenkarte">
    <p:spTree>
      <p:nvGrpSpPr>
        <p:cNvPr id="1" name=""/>
        <p:cNvGrpSpPr/>
        <p:nvPr/>
      </p:nvGrpSpPr>
      <p:grpSpPr>
        <a:xfrm>
          <a:off x="0" y="0"/>
          <a:ext cx="0" cy="0"/>
          <a:chOff x="0" y="0"/>
          <a:chExt cx="0" cy="0"/>
        </a:xfrm>
      </p:grpSpPr>
      <p:grpSp>
        <p:nvGrpSpPr>
          <p:cNvPr id="20" name="Gruppieren 19"/>
          <p:cNvGrpSpPr/>
          <p:nvPr userDrawn="1"/>
        </p:nvGrpSpPr>
        <p:grpSpPr>
          <a:xfrm>
            <a:off x="1722086" y="2204864"/>
            <a:ext cx="5226179" cy="2808390"/>
            <a:chOff x="1805668" y="2276872"/>
            <a:chExt cx="5226179" cy="2808390"/>
          </a:xfrm>
        </p:grpSpPr>
        <p:sp>
          <p:nvSpPr>
            <p:cNvPr id="33" name="Rechteck 32"/>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4"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5"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6" name="Gruppieren 35"/>
            <p:cNvGrpSpPr>
              <a:grpSpLocks noChangeAspect="1"/>
            </p:cNvGrpSpPr>
            <p:nvPr/>
          </p:nvGrpSpPr>
          <p:grpSpPr bwMode="gray">
            <a:xfrm>
              <a:off x="4408304" y="4040741"/>
              <a:ext cx="452477" cy="434942"/>
              <a:chOff x="9536113" y="5268913"/>
              <a:chExt cx="1500187" cy="1498600"/>
            </a:xfrm>
            <a:solidFill>
              <a:schemeClr val="tx1"/>
            </a:solidFill>
          </p:grpSpPr>
          <p:sp>
            <p:nvSpPr>
              <p:cNvPr id="43"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8" name="Gruppieren 37"/>
            <p:cNvGrpSpPr>
              <a:grpSpLocks noChangeAspect="1"/>
            </p:cNvGrpSpPr>
            <p:nvPr/>
          </p:nvGrpSpPr>
          <p:grpSpPr bwMode="gray">
            <a:xfrm>
              <a:off x="5028044" y="4029060"/>
              <a:ext cx="480060" cy="480060"/>
              <a:chOff x="5899150" y="5362575"/>
              <a:chExt cx="1500187" cy="1500187"/>
            </a:xfrm>
            <a:solidFill>
              <a:schemeClr val="tx1"/>
            </a:solidFill>
          </p:grpSpPr>
          <p:sp>
            <p:nvSpPr>
              <p:cNvPr id="3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257534"/>
            <a:ext cx="1839172" cy="553998"/>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THANKS !</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3475757449"/>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C8749B3-274B-43B3-BB55-4C66AC37D178}" type="datetimeFigureOut">
              <a:rPr lang="de-DE" smtClean="0">
                <a:solidFill>
                  <a:srgbClr val="FFFFFF"/>
                </a:solidFill>
                <a:latin typeface="Arial"/>
                <a:cs typeface="+mn-cs"/>
              </a:rPr>
              <a:pPr fontAlgn="auto">
                <a:spcBef>
                  <a:spcPts val="0"/>
                </a:spcBef>
                <a:spcAft>
                  <a:spcPts val="0"/>
                </a:spcAft>
              </a:pPr>
              <a:t>26.01.2021</a:t>
            </a:fld>
            <a:endParaRPr lang="de-DE">
              <a:solidFill>
                <a:srgbClr val="FFFFFF"/>
              </a:solidFill>
              <a:latin typeface="Arial"/>
              <a:cs typeface="+mn-cs"/>
            </a:endParaRPr>
          </a:p>
        </p:txBody>
      </p:sp>
      <p:sp>
        <p:nvSpPr>
          <p:cNvPr id="5" name="Fußzeilenplatzhalt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de-DE">
              <a:solidFill>
                <a:srgbClr val="FFFFFF"/>
              </a:solidFill>
              <a:latin typeface="Arial"/>
              <a:cs typeface="+mn-cs"/>
            </a:endParaRPr>
          </a:p>
        </p:txBody>
      </p:sp>
      <p:sp>
        <p:nvSpPr>
          <p:cNvPr id="6" name="Foliennummernplatzhalt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F25758AB-8969-440E-899A-7316255FF8FE}" type="slidenum">
              <a:rPr lang="de-DE" smtClean="0">
                <a:solidFill>
                  <a:srgbClr val="FFFFFF"/>
                </a:solidFill>
                <a:latin typeface="Arial"/>
                <a:cs typeface="+mn-cs"/>
              </a:rPr>
              <a:pPr fontAlgn="auto">
                <a:spcBef>
                  <a:spcPts val="0"/>
                </a:spcBef>
                <a:spcAft>
                  <a:spcPts val="0"/>
                </a:spcAft>
              </a:pPr>
              <a:t>‹Nr.›</a:t>
            </a:fld>
            <a:endParaRPr lang="de-DE">
              <a:solidFill>
                <a:srgbClr val="FFFFFF"/>
              </a:solidFill>
              <a:latin typeface="Arial"/>
              <a:cs typeface="+mn-cs"/>
            </a:endParaRPr>
          </a:p>
        </p:txBody>
      </p:sp>
    </p:spTree>
    <p:extLst>
      <p:ext uri="{BB962C8B-B14F-4D97-AF65-F5344CB8AC3E}">
        <p14:creationId xmlns:p14="http://schemas.microsoft.com/office/powerpoint/2010/main" val="76212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Tree>
    <p:extLst>
      <p:ext uri="{BB962C8B-B14F-4D97-AF65-F5344CB8AC3E}">
        <p14:creationId xmlns:p14="http://schemas.microsoft.com/office/powerpoint/2010/main" val="2064084132"/>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9"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a:t>Bild durch Klicken auf Symbol hinzufügen</a:t>
            </a:r>
            <a:endParaRPr lang="de-DE" noProof="0" dirty="0"/>
          </a:p>
        </p:txBody>
      </p:sp>
      <p:sp>
        <p:nvSpPr>
          <p:cNvPr id="3" name="Textplatzhalter 2"/>
          <p:cNvSpPr>
            <a:spLocks noGrp="1"/>
          </p:cNvSpPr>
          <p:nvPr>
            <p:ph type="body" sz="quarter" idx="14" hasCustomPrompt="1"/>
          </p:nvPr>
        </p:nvSpPr>
        <p:spPr>
          <a:xfrm>
            <a:off x="250826" y="549275"/>
            <a:ext cx="7201495" cy="719138"/>
          </a:xfrm>
          <a:prstGeom prst="rect">
            <a:avLst/>
          </a:prstGeom>
          <a:noFill/>
        </p:spPr>
        <p:txBody>
          <a:bodyPr anchor="ctr">
            <a:normAutofit/>
          </a:bodyPr>
          <a:lstStyle>
            <a:lvl1pPr marL="0" indent="0">
              <a:buNone/>
              <a:defRPr sz="1500">
                <a:solidFill>
                  <a:schemeClr val="accent3"/>
                </a:solidFill>
              </a:defRPr>
            </a:lvl1pPr>
          </a:lstStyle>
          <a:p>
            <a:pPr lvl="0"/>
            <a:r>
              <a:rPr lang="de-DE" dirty="0"/>
              <a:t>Kraftfahrzeugtechnikermeister – Vorbereitungslehrgang </a:t>
            </a:r>
          </a:p>
        </p:txBody>
      </p:sp>
      <p:sp>
        <p:nvSpPr>
          <p:cNvPr id="6" name="Textplatzhalter 5"/>
          <p:cNvSpPr>
            <a:spLocks noGrp="1"/>
          </p:cNvSpPr>
          <p:nvPr>
            <p:ph type="body" sz="quarter" idx="15"/>
          </p:nvPr>
        </p:nvSpPr>
        <p:spPr>
          <a:xfrm>
            <a:off x="323529" y="6237314"/>
            <a:ext cx="6121400" cy="504825"/>
          </a:xfrm>
          <a:prstGeom prst="rect">
            <a:avLst/>
          </a:prstGeom>
        </p:spPr>
        <p:txBody>
          <a:bodyPr/>
          <a:lstStyle>
            <a:lvl1pPr marL="0" indent="0">
              <a:buNone/>
              <a:defRPr sz="1200" baseline="0">
                <a:solidFill>
                  <a:schemeClr val="accent3"/>
                </a:solidFill>
              </a:defRPr>
            </a:lvl1pPr>
          </a:lstStyle>
          <a:p>
            <a:pPr lvl="0"/>
            <a:r>
              <a:rPr lang="de-DE"/>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480603"/>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Tree>
    <p:extLst>
      <p:ext uri="{BB962C8B-B14F-4D97-AF65-F5344CB8AC3E}">
        <p14:creationId xmlns:p14="http://schemas.microsoft.com/office/powerpoint/2010/main" val="3491236805"/>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500">
                <a:solidFill>
                  <a:schemeClr val="accent3"/>
                </a:solidFill>
              </a:defRPr>
            </a:lvl1pPr>
          </a:lstStyle>
          <a:p>
            <a:pPr lvl="0"/>
            <a:r>
              <a:rPr lang="de-DE"/>
              <a:t>Textmasterformat bearbeiten</a:t>
            </a:r>
          </a:p>
        </p:txBody>
      </p:sp>
      <p:sp>
        <p:nvSpPr>
          <p:cNvPr id="7" name="Inhaltsplatzhalter 6"/>
          <p:cNvSpPr>
            <a:spLocks noGrp="1"/>
          </p:cNvSpPr>
          <p:nvPr>
            <p:ph sz="quarter" idx="16"/>
          </p:nvPr>
        </p:nvSpPr>
        <p:spPr>
          <a:xfrm>
            <a:off x="250826" y="1699200"/>
            <a:ext cx="8137525" cy="4320000"/>
          </a:xfrm>
          <a:prstGeom prst="rect">
            <a:avLst/>
          </a:prstGeom>
        </p:spPr>
        <p:txBody>
          <a:bodyPr/>
          <a:lstStyle>
            <a:lvl1pPr marL="0" indent="0">
              <a:buFontTx/>
              <a:buNone/>
              <a:defRPr sz="1200">
                <a:solidFill>
                  <a:schemeClr val="bg1"/>
                </a:solidFill>
              </a:defRPr>
            </a:lvl1pPr>
            <a:lvl2pPr marL="342900" indent="0">
              <a:buFontTx/>
              <a:buNone/>
              <a:defRPr>
                <a:solidFill>
                  <a:schemeClr val="bg1"/>
                </a:solidFill>
              </a:defRPr>
            </a:lvl2pPr>
            <a:lvl3pPr marL="685800" indent="0">
              <a:buFontTx/>
              <a:buNone/>
              <a:defRPr>
                <a:solidFill>
                  <a:schemeClr val="bg1"/>
                </a:solidFill>
              </a:defRPr>
            </a:lvl3pPr>
            <a:lvl4pPr marL="1028700" indent="0">
              <a:buFontTx/>
              <a:buNone/>
              <a:defRPr>
                <a:solidFill>
                  <a:schemeClr val="bg1"/>
                </a:solidFill>
              </a:defRPr>
            </a:lvl4pPr>
            <a:lvl5pPr marL="1371600" indent="0">
              <a:buFontTx/>
              <a:buNone/>
              <a:defRPr>
                <a:solidFill>
                  <a:schemeClr val="bg1"/>
                </a:solidFill>
              </a:defRPr>
            </a:lvl5pPr>
          </a:lstStyle>
          <a:p>
            <a:pPr lvl="0"/>
            <a:r>
              <a:rPr lang="de-DE"/>
              <a:t>Textmasterformat bearbeiten</a:t>
            </a:r>
          </a:p>
        </p:txBody>
      </p:sp>
    </p:spTree>
    <p:extLst>
      <p:ext uri="{BB962C8B-B14F-4D97-AF65-F5344CB8AC3E}">
        <p14:creationId xmlns:p14="http://schemas.microsoft.com/office/powerpoint/2010/main" val="197553000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1"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3" name="Textplatzhalter 2"/>
          <p:cNvSpPr>
            <a:spLocks noGrp="1"/>
          </p:cNvSpPr>
          <p:nvPr>
            <p:ph type="body" sz="quarter" idx="10"/>
          </p:nvPr>
        </p:nvSpPr>
        <p:spPr>
          <a:xfrm>
            <a:off x="2411413" y="2565403"/>
            <a:ext cx="4248150" cy="1295647"/>
          </a:xfrm>
          <a:prstGeom prst="rect">
            <a:avLst/>
          </a:prstGeom>
        </p:spPr>
        <p:txBody>
          <a:bodyPr anchor="ctr"/>
          <a:lstStyle>
            <a:lvl1pPr marL="0" indent="0" algn="ctr">
              <a:buFontTx/>
              <a:buNone/>
              <a:defRPr sz="1200" b="1">
                <a:solidFill>
                  <a:schemeClr val="accent1"/>
                </a:solidFill>
              </a:defRPr>
            </a:lvl1pPr>
            <a:lvl2pPr marL="342900" indent="0">
              <a:buFontTx/>
              <a:buNone/>
              <a:defRPr sz="1200" b="1">
                <a:solidFill>
                  <a:schemeClr val="accent1"/>
                </a:solidFill>
              </a:defRPr>
            </a:lvl2pPr>
            <a:lvl3pPr marL="685800" indent="0">
              <a:buFontTx/>
              <a:buNone/>
              <a:defRPr sz="1200" b="1">
                <a:solidFill>
                  <a:schemeClr val="accent1"/>
                </a:solidFill>
              </a:defRPr>
            </a:lvl3pPr>
            <a:lvl4pPr marL="1028700" indent="0">
              <a:buFontTx/>
              <a:buNone/>
              <a:defRPr sz="1200" b="1">
                <a:solidFill>
                  <a:schemeClr val="accent1"/>
                </a:solidFill>
              </a:defRPr>
            </a:lvl4pPr>
            <a:lvl5pPr marL="1371600" indent="0">
              <a:buFontTx/>
              <a:buNone/>
              <a:defRPr sz="1200" b="1">
                <a:solidFill>
                  <a:schemeClr val="accent1"/>
                </a:solidFill>
              </a:defRPr>
            </a:lvl5pPr>
          </a:lstStyle>
          <a:p>
            <a:pPr lvl="0"/>
            <a:r>
              <a:rPr lang="de-DE" dirty="0"/>
              <a:t>Textmasterformat bearbeiten</a:t>
            </a:r>
          </a:p>
        </p:txBody>
      </p:sp>
    </p:spTree>
    <p:extLst>
      <p:ext uri="{BB962C8B-B14F-4D97-AF65-F5344CB8AC3E}">
        <p14:creationId xmlns:p14="http://schemas.microsoft.com/office/powerpoint/2010/main" val="45765120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14313" indent="-214313">
              <a:buClr>
                <a:schemeClr val="bg1"/>
              </a:buClr>
              <a:buFont typeface="Wingdings" panose="05000000000000000000" pitchFamily="2" charset="2"/>
              <a:buChar char="§"/>
              <a:defRPr sz="120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dirty="0"/>
              <a:t>Textmasterformat bearbeiten</a:t>
            </a:r>
          </a:p>
        </p:txBody>
      </p:sp>
      <p:sp>
        <p:nvSpPr>
          <p:cNvPr id="8" name="Bildplatzhalter 7"/>
          <p:cNvSpPr>
            <a:spLocks noGrp="1"/>
          </p:cNvSpPr>
          <p:nvPr>
            <p:ph type="pic" sz="quarter" idx="18"/>
          </p:nvPr>
        </p:nvSpPr>
        <p:spPr>
          <a:xfrm>
            <a:off x="4716016" y="1853619"/>
            <a:ext cx="3396614" cy="3951647"/>
          </a:xfrm>
          <a:prstGeom prst="rect">
            <a:avLst/>
          </a:prstGeom>
          <a:ln w="3175">
            <a:noFill/>
          </a:ln>
        </p:spPr>
        <p:txBody>
          <a:bodyPr/>
          <a:lstStyle>
            <a:lvl1pPr>
              <a:buClr>
                <a:schemeClr val="bg1"/>
              </a:buClr>
              <a:defRPr/>
            </a:lvl1pPr>
          </a:lstStyle>
          <a:p>
            <a:pPr lvl="0"/>
            <a:r>
              <a:rPr lang="de-DE" noProof="0"/>
              <a:t>Bild durch Klicken auf Symbol hinzufügen</a:t>
            </a:r>
            <a:endParaRPr lang="de-DE" noProof="0" dirty="0"/>
          </a:p>
        </p:txBody>
      </p:sp>
    </p:spTree>
    <p:extLst>
      <p:ext uri="{BB962C8B-B14F-4D97-AF65-F5344CB8AC3E}">
        <p14:creationId xmlns:p14="http://schemas.microsoft.com/office/powerpoint/2010/main" val="2717733986"/>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Autofit/>
          </a:bodyPr>
          <a:lstStyle>
            <a:lvl1pPr marL="0" indent="0">
              <a:buNone/>
              <a:defRPr sz="1650">
                <a:solidFill>
                  <a:schemeClr val="accent3"/>
                </a:solidFill>
              </a:defRPr>
            </a:lvl1pPr>
          </a:lstStyle>
          <a:p>
            <a:pPr lvl="0"/>
            <a:r>
              <a:rPr lang="de-DE"/>
              <a:t>Textmasterformat bearbeiten</a:t>
            </a:r>
          </a:p>
        </p:txBody>
      </p:sp>
      <p:sp>
        <p:nvSpPr>
          <p:cNvPr id="6" name="Textplatzhalter 5"/>
          <p:cNvSpPr>
            <a:spLocks noGrp="1"/>
          </p:cNvSpPr>
          <p:nvPr>
            <p:ph type="body" sz="quarter" idx="17"/>
          </p:nvPr>
        </p:nvSpPr>
        <p:spPr>
          <a:xfrm>
            <a:off x="394842" y="1988840"/>
            <a:ext cx="7849567" cy="3744416"/>
          </a:xfrm>
          <a:prstGeom prst="rect">
            <a:avLst/>
          </a:prstGeom>
        </p:spPr>
        <p:txBody>
          <a:bodyPr/>
          <a:lstStyle>
            <a:lvl1pPr marL="214313" indent="-214313">
              <a:buClr>
                <a:schemeClr val="bg1"/>
              </a:buClr>
              <a:buFont typeface="Wingdings" panose="05000000000000000000" pitchFamily="2" charset="2"/>
              <a:buChar char="§"/>
              <a:defRPr sz="1050">
                <a:solidFill>
                  <a:schemeClr val="bg1"/>
                </a:solidFill>
              </a:defRPr>
            </a:lvl1pPr>
            <a:lvl2pPr marL="342900" indent="0">
              <a:buFontTx/>
              <a:buNone/>
              <a:defRPr sz="1200">
                <a:solidFill>
                  <a:schemeClr val="bg1"/>
                </a:solidFill>
              </a:defRPr>
            </a:lvl2pPr>
            <a:lvl3pPr marL="685800" indent="0">
              <a:buFontTx/>
              <a:buNone/>
              <a:defRPr sz="1200">
                <a:solidFill>
                  <a:schemeClr val="bg1"/>
                </a:solidFill>
              </a:defRPr>
            </a:lvl3pPr>
            <a:lvl4pPr marL="1028700" indent="0">
              <a:buFontTx/>
              <a:buNone/>
              <a:defRPr sz="1200">
                <a:solidFill>
                  <a:schemeClr val="bg1"/>
                </a:solidFill>
              </a:defRPr>
            </a:lvl4pPr>
            <a:lvl5pPr marL="1371600" indent="0">
              <a:buFontTx/>
              <a:buNone/>
              <a:defRPr sz="1200">
                <a:solidFill>
                  <a:schemeClr val="bg1"/>
                </a:solidFill>
              </a:defRPr>
            </a:lvl5pPr>
          </a:lstStyle>
          <a:p>
            <a:pPr lvl="0"/>
            <a:r>
              <a:rPr lang="de-DE"/>
              <a:t>Textmasterformat bearbeiten</a:t>
            </a:r>
          </a:p>
        </p:txBody>
      </p:sp>
    </p:spTree>
    <p:extLst>
      <p:ext uri="{BB962C8B-B14F-4D97-AF65-F5344CB8AC3E}">
        <p14:creationId xmlns:p14="http://schemas.microsoft.com/office/powerpoint/2010/main" val="3723811201"/>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6" y="549275"/>
            <a:ext cx="8137525" cy="719138"/>
          </a:xfrm>
          <a:prstGeom prst="rect">
            <a:avLst/>
          </a:prstGeom>
          <a:noFill/>
        </p:spPr>
        <p:txBody>
          <a:bodyPr anchor="ctr">
            <a:normAutofit/>
          </a:bodyPr>
          <a:lstStyle>
            <a:lvl1pPr marL="0" indent="0">
              <a:buNone/>
              <a:defRPr sz="1650">
                <a:solidFill>
                  <a:schemeClr val="accent3"/>
                </a:solidFill>
              </a:defRPr>
            </a:lvl1pPr>
          </a:lstStyle>
          <a:p>
            <a:pPr lvl="0"/>
            <a:r>
              <a:rPr lang="de-DE"/>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a:t>Klicken Sie auf das Symbol, um die SmartArt-Grafik hinzuzufügen</a:t>
            </a:r>
            <a:endParaRPr lang="de-DE" dirty="0"/>
          </a:p>
        </p:txBody>
      </p:sp>
      <p:sp>
        <p:nvSpPr>
          <p:cNvPr id="3" name="Textplatzhalter 2"/>
          <p:cNvSpPr>
            <a:spLocks noGrp="1"/>
          </p:cNvSpPr>
          <p:nvPr>
            <p:ph type="body" sz="quarter" idx="16"/>
          </p:nvPr>
        </p:nvSpPr>
        <p:spPr>
          <a:xfrm>
            <a:off x="4859339" y="1773238"/>
            <a:ext cx="3673475" cy="4176712"/>
          </a:xfrm>
          <a:prstGeom prst="rect">
            <a:avLst/>
          </a:prstGeom>
        </p:spPr>
        <p:txBody>
          <a:bodyPr/>
          <a:lstStyle>
            <a:lvl1pPr>
              <a:lnSpc>
                <a:spcPts val="1275"/>
              </a:lnSpc>
              <a:buClr>
                <a:schemeClr val="bg1"/>
              </a:buClr>
              <a:defRPr sz="975">
                <a:solidFill>
                  <a:schemeClr val="bg1"/>
                </a:solidFill>
              </a:defRPr>
            </a:lvl1pPr>
            <a:lvl2pPr>
              <a:lnSpc>
                <a:spcPts val="1275"/>
              </a:lnSpc>
              <a:buClr>
                <a:schemeClr val="bg1"/>
              </a:buClr>
              <a:defRPr sz="975">
                <a:solidFill>
                  <a:schemeClr val="bg1"/>
                </a:solidFill>
              </a:defRPr>
            </a:lvl2pPr>
            <a:lvl3pPr>
              <a:lnSpc>
                <a:spcPts val="1275"/>
              </a:lnSpc>
              <a:buClr>
                <a:schemeClr val="bg1"/>
              </a:buClr>
              <a:defRPr sz="975">
                <a:solidFill>
                  <a:schemeClr val="bg1"/>
                </a:solidFill>
              </a:defRPr>
            </a:lvl3pPr>
            <a:lvl4pPr>
              <a:lnSpc>
                <a:spcPts val="1275"/>
              </a:lnSpc>
              <a:buClr>
                <a:schemeClr val="bg1"/>
              </a:buClr>
              <a:defRPr sz="975">
                <a:solidFill>
                  <a:schemeClr val="bg1"/>
                </a:solidFill>
              </a:defRPr>
            </a:lvl4pPr>
            <a:lvl5pPr>
              <a:lnSpc>
                <a:spcPts val="1275"/>
              </a:lnSpc>
              <a:buClr>
                <a:schemeClr val="bg1"/>
              </a:buClr>
              <a:defRPr sz="975">
                <a:solidFill>
                  <a:schemeClr val="bg1"/>
                </a:solidFill>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938137505"/>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sitenkarte-Englisch">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grpSp>
        <p:nvGrpSpPr>
          <p:cNvPr id="35" name="Gruppieren 34"/>
          <p:cNvGrpSpPr/>
          <p:nvPr userDrawn="1"/>
        </p:nvGrpSpPr>
        <p:grpSpPr>
          <a:xfrm>
            <a:off x="1722086" y="2204864"/>
            <a:ext cx="5226179" cy="2808390"/>
            <a:chOff x="1805668" y="2276872"/>
            <a:chExt cx="5226179" cy="2808390"/>
          </a:xfrm>
        </p:grpSpPr>
        <p:sp>
          <p:nvSpPr>
            <p:cNvPr id="36" name="Rechteck 35"/>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7"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8"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9" name="Gruppieren 38"/>
            <p:cNvGrpSpPr>
              <a:grpSpLocks noChangeAspect="1"/>
            </p:cNvGrpSpPr>
            <p:nvPr/>
          </p:nvGrpSpPr>
          <p:grpSpPr bwMode="gray">
            <a:xfrm>
              <a:off x="4408304" y="4040741"/>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40" name="Grafik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41" name="Gruppieren 40"/>
            <p:cNvGrpSpPr>
              <a:grpSpLocks noChangeAspect="1"/>
            </p:cNvGrpSpPr>
            <p:nvPr/>
          </p:nvGrpSpPr>
          <p:grpSpPr bwMode="gray">
            <a:xfrm>
              <a:off x="5028044" y="4029060"/>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Tree>
    <p:extLst>
      <p:ext uri="{BB962C8B-B14F-4D97-AF65-F5344CB8AC3E}">
        <p14:creationId xmlns:p14="http://schemas.microsoft.com/office/powerpoint/2010/main" val="1622633110"/>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Visitenkarte">
    <p:spTree>
      <p:nvGrpSpPr>
        <p:cNvPr id="1" name=""/>
        <p:cNvGrpSpPr/>
        <p:nvPr/>
      </p:nvGrpSpPr>
      <p:grpSpPr>
        <a:xfrm>
          <a:off x="0" y="0"/>
          <a:ext cx="0" cy="0"/>
          <a:chOff x="0" y="0"/>
          <a:chExt cx="0" cy="0"/>
        </a:xfrm>
      </p:grpSpPr>
      <p:grpSp>
        <p:nvGrpSpPr>
          <p:cNvPr id="33" name="Gruppieren 32"/>
          <p:cNvGrpSpPr/>
          <p:nvPr userDrawn="1"/>
        </p:nvGrpSpPr>
        <p:grpSpPr>
          <a:xfrm>
            <a:off x="1722086" y="2204864"/>
            <a:ext cx="5226179" cy="2808390"/>
            <a:chOff x="1805668" y="2276872"/>
            <a:chExt cx="5226179" cy="2808390"/>
          </a:xfrm>
        </p:grpSpPr>
        <p:sp>
          <p:nvSpPr>
            <p:cNvPr id="34" name="Rechteck 33"/>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5"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6"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7" name="Gruppieren 36"/>
            <p:cNvGrpSpPr>
              <a:grpSpLocks noChangeAspect="1"/>
            </p:cNvGrpSpPr>
            <p:nvPr/>
          </p:nvGrpSpPr>
          <p:grpSpPr bwMode="gray">
            <a:xfrm>
              <a:off x="4408304" y="4040741"/>
              <a:ext cx="452477" cy="434942"/>
              <a:chOff x="9536113" y="5268913"/>
              <a:chExt cx="1500187" cy="1498600"/>
            </a:xfrm>
            <a:solidFill>
              <a:schemeClr val="tx1"/>
            </a:solidFill>
          </p:grpSpPr>
          <p:sp>
            <p:nvSpPr>
              <p:cNvPr id="44"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9"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8" name="Grafik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9" name="Gruppieren 38"/>
            <p:cNvGrpSpPr>
              <a:grpSpLocks noChangeAspect="1"/>
            </p:cNvGrpSpPr>
            <p:nvPr/>
          </p:nvGrpSpPr>
          <p:grpSpPr bwMode="gray">
            <a:xfrm>
              <a:off x="5028044" y="4029060"/>
              <a:ext cx="480060" cy="480060"/>
              <a:chOff x="5899150" y="5362575"/>
              <a:chExt cx="1500187" cy="1500187"/>
            </a:xfrm>
            <a:solidFill>
              <a:schemeClr val="tx1"/>
            </a:solidFill>
          </p:grpSpPr>
          <p:sp>
            <p:nvSpPr>
              <p:cNvPr id="4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3"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026703"/>
            <a:ext cx="1839172" cy="1015663"/>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DANKE</a:t>
            </a:r>
            <a:br>
              <a:rPr lang="de-DE" sz="3000" dirty="0">
                <a:solidFill>
                  <a:srgbClr val="FF6600"/>
                </a:solidFill>
                <a:latin typeface="Impact" panose="020B0806030902050204" pitchFamily="34" charset="0"/>
                <a:cs typeface="+mn-cs"/>
              </a:rPr>
            </a:br>
            <a:r>
              <a:rPr lang="de-DE" sz="3000" dirty="0">
                <a:solidFill>
                  <a:srgbClr val="FF6600"/>
                </a:solidFill>
                <a:latin typeface="Impact" panose="020B0806030902050204" pitchFamily="34" charset="0"/>
                <a:cs typeface="+mn-cs"/>
              </a:rPr>
              <a:t>!</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2597611527"/>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Visitenkarte">
    <p:spTree>
      <p:nvGrpSpPr>
        <p:cNvPr id="1" name=""/>
        <p:cNvGrpSpPr/>
        <p:nvPr/>
      </p:nvGrpSpPr>
      <p:grpSpPr>
        <a:xfrm>
          <a:off x="0" y="0"/>
          <a:ext cx="0" cy="0"/>
          <a:chOff x="0" y="0"/>
          <a:chExt cx="0" cy="0"/>
        </a:xfrm>
      </p:grpSpPr>
      <p:grpSp>
        <p:nvGrpSpPr>
          <p:cNvPr id="20" name="Gruppieren 19"/>
          <p:cNvGrpSpPr/>
          <p:nvPr userDrawn="1"/>
        </p:nvGrpSpPr>
        <p:grpSpPr>
          <a:xfrm>
            <a:off x="1722086" y="2204864"/>
            <a:ext cx="5226179" cy="2808390"/>
            <a:chOff x="1805668" y="2276872"/>
            <a:chExt cx="5226179" cy="2808390"/>
          </a:xfrm>
        </p:grpSpPr>
        <p:sp>
          <p:nvSpPr>
            <p:cNvPr id="33" name="Rechteck 32"/>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dirty="0">
                <a:solidFill>
                  <a:srgbClr val="FFFFFF"/>
                </a:solidFill>
              </a:endParaRPr>
            </a:p>
          </p:txBody>
        </p:sp>
        <p:sp>
          <p:nvSpPr>
            <p:cNvPr id="34"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35"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nvGrpSpPr>
            <p:cNvPr id="36" name="Gruppieren 35"/>
            <p:cNvGrpSpPr>
              <a:grpSpLocks noChangeAspect="1"/>
            </p:cNvGrpSpPr>
            <p:nvPr/>
          </p:nvGrpSpPr>
          <p:grpSpPr bwMode="gray">
            <a:xfrm>
              <a:off x="4408304" y="4040741"/>
              <a:ext cx="452477" cy="434942"/>
              <a:chOff x="9536113" y="5268913"/>
              <a:chExt cx="1500187" cy="1498600"/>
            </a:xfrm>
            <a:solidFill>
              <a:schemeClr val="tx1"/>
            </a:solidFill>
          </p:grpSpPr>
          <p:sp>
            <p:nvSpPr>
              <p:cNvPr id="43"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4"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5"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6"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7"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8"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8" name="Gruppieren 37"/>
            <p:cNvGrpSpPr>
              <a:grpSpLocks noChangeAspect="1"/>
            </p:cNvGrpSpPr>
            <p:nvPr/>
          </p:nvGrpSpPr>
          <p:grpSpPr bwMode="gray">
            <a:xfrm>
              <a:off x="5028044" y="4029060"/>
              <a:ext cx="480060" cy="480060"/>
              <a:chOff x="5899150" y="5362575"/>
              <a:chExt cx="1500187" cy="1500187"/>
            </a:xfrm>
            <a:solidFill>
              <a:schemeClr val="tx1"/>
            </a:solidFill>
          </p:grpSpPr>
          <p:sp>
            <p:nvSpPr>
              <p:cNvPr id="3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sp>
            <p:nvSpPr>
              <p:cNvPr id="42"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dirty="0">
                  <a:solidFill>
                    <a:srgbClr val="FFFFFF"/>
                  </a:solidFill>
                  <a:latin typeface="Arial"/>
                  <a:cs typeface="+mn-cs"/>
                </a:endParaRPr>
              </a:p>
            </p:txBody>
          </p:sp>
        </p:grpSp>
      </p:grpSp>
      <p:sp>
        <p:nvSpPr>
          <p:cNvPr id="32" name="Textplatzhalter 7"/>
          <p:cNvSpPr>
            <a:spLocks noGrp="1"/>
          </p:cNvSpPr>
          <p:nvPr>
            <p:ph type="body" sz="quarter" idx="14"/>
          </p:nvPr>
        </p:nvSpPr>
        <p:spPr>
          <a:xfrm>
            <a:off x="611560" y="5157194"/>
            <a:ext cx="7776864" cy="504057"/>
          </a:xfrm>
          <a:prstGeom prst="rect">
            <a:avLst/>
          </a:prstGeom>
        </p:spPr>
        <p:txBody>
          <a:bodyPr anchor="ctr" anchorCtr="0"/>
          <a:lstStyle>
            <a:lvl1pPr marL="0" indent="0" algn="ctr">
              <a:buNone/>
              <a:defRPr sz="1200" baseline="0">
                <a:solidFill>
                  <a:schemeClr val="bg1"/>
                </a:solidFill>
              </a:defRPr>
            </a:lvl1pPr>
          </a:lstStyle>
          <a:p>
            <a:pPr lvl="0"/>
            <a:r>
              <a:rPr lang="de-DE" dirty="0"/>
              <a:t>Textmasterformat bearbeiten</a:t>
            </a:r>
          </a:p>
        </p:txBody>
      </p:sp>
      <p:sp>
        <p:nvSpPr>
          <p:cNvPr id="3" name="Ellipse 2"/>
          <p:cNvSpPr>
            <a:spLocks noChangeAspect="1"/>
          </p:cNvSpPr>
          <p:nvPr userDrawn="1"/>
        </p:nvSpPr>
        <p:spPr>
          <a:xfrm>
            <a:off x="5652119" y="548682"/>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de-DE">
              <a:solidFill>
                <a:srgbClr val="FFFFFF"/>
              </a:solidFill>
            </a:endParaRPr>
          </a:p>
        </p:txBody>
      </p:sp>
      <p:sp>
        <p:nvSpPr>
          <p:cNvPr id="7" name="Textfeld 6"/>
          <p:cNvSpPr txBox="1"/>
          <p:nvPr userDrawn="1"/>
        </p:nvSpPr>
        <p:spPr>
          <a:xfrm rot="424014">
            <a:off x="5652120" y="1257534"/>
            <a:ext cx="1839172" cy="553998"/>
          </a:xfrm>
          <a:prstGeom prst="rect">
            <a:avLst/>
          </a:prstGeom>
          <a:noFill/>
        </p:spPr>
        <p:txBody>
          <a:bodyPr wrap="square" rtlCol="0">
            <a:spAutoFit/>
          </a:bodyPr>
          <a:lstStyle/>
          <a:p>
            <a:pPr algn="ctr" fontAlgn="auto">
              <a:spcBef>
                <a:spcPts val="0"/>
              </a:spcBef>
              <a:spcAft>
                <a:spcPts val="0"/>
              </a:spcAft>
            </a:pPr>
            <a:r>
              <a:rPr lang="de-DE" sz="3000" dirty="0">
                <a:solidFill>
                  <a:srgbClr val="FF6600"/>
                </a:solidFill>
                <a:latin typeface="Impact" panose="020B0806030902050204" pitchFamily="34" charset="0"/>
                <a:cs typeface="+mn-cs"/>
              </a:rPr>
              <a:t>THANKS !</a:t>
            </a:r>
            <a:endParaRPr lang="de-DE" sz="2400" dirty="0">
              <a:solidFill>
                <a:srgbClr val="FF6600"/>
              </a:solidFill>
              <a:latin typeface="Bauhaus 93" panose="04030905020B02020C02" pitchFamily="82" charset="0"/>
              <a:cs typeface="+mn-cs"/>
            </a:endParaRPr>
          </a:p>
        </p:txBody>
      </p:sp>
    </p:spTree>
    <p:extLst>
      <p:ext uri="{BB962C8B-B14F-4D97-AF65-F5344CB8AC3E}">
        <p14:creationId xmlns:p14="http://schemas.microsoft.com/office/powerpoint/2010/main" val="3450286720"/>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000">
                <a:solidFill>
                  <a:schemeClr val="bg1"/>
                </a:solidFill>
              </a:defRPr>
            </a:lvl1pPr>
          </a:lstStyle>
          <a:p>
            <a:pPr lvl="0"/>
            <a:r>
              <a:rPr lang="de-DE" smtClean="0"/>
              <a:t>Textmasterformat bearbeiten</a:t>
            </a:r>
          </a:p>
        </p:txBody>
      </p:sp>
      <p:sp>
        <p:nvSpPr>
          <p:cNvPr id="7" name="Inhaltsplatzhalter 6"/>
          <p:cNvSpPr>
            <a:spLocks noGrp="1"/>
          </p:cNvSpPr>
          <p:nvPr>
            <p:ph sz="quarter" idx="16"/>
          </p:nvPr>
        </p:nvSpPr>
        <p:spPr>
          <a:xfrm>
            <a:off x="250825" y="1699200"/>
            <a:ext cx="8137525" cy="4320000"/>
          </a:xfrm>
          <a:prstGeom prst="rect">
            <a:avLst/>
          </a:prstGeom>
        </p:spPr>
        <p:txBody>
          <a:bodyPr/>
          <a:lstStyle>
            <a:lvl1pPr marL="0" indent="0">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3353729667"/>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a:xfrm>
            <a:off x="628650" y="6356351"/>
            <a:ext cx="2057400" cy="365125"/>
          </a:xfrm>
          <a:prstGeom prst="rect">
            <a:avLst/>
          </a:prstGeom>
        </p:spPr>
        <p:txBody>
          <a:bodyPr/>
          <a:lstStyle/>
          <a:p>
            <a:pPr fontAlgn="auto">
              <a:spcBef>
                <a:spcPts val="0"/>
              </a:spcBef>
              <a:spcAft>
                <a:spcPts val="0"/>
              </a:spcAft>
            </a:pPr>
            <a:fld id="{9C8749B3-274B-43B3-BB55-4C66AC37D178}" type="datetimeFigureOut">
              <a:rPr lang="de-DE" smtClean="0">
                <a:solidFill>
                  <a:srgbClr val="FFFFFF"/>
                </a:solidFill>
                <a:latin typeface="Arial"/>
                <a:cs typeface="+mn-cs"/>
              </a:rPr>
              <a:pPr fontAlgn="auto">
                <a:spcBef>
                  <a:spcPts val="0"/>
                </a:spcBef>
                <a:spcAft>
                  <a:spcPts val="0"/>
                </a:spcAft>
              </a:pPr>
              <a:t>26.01.2021</a:t>
            </a:fld>
            <a:endParaRPr lang="de-DE">
              <a:solidFill>
                <a:srgbClr val="FFFFFF"/>
              </a:solidFill>
              <a:latin typeface="Arial"/>
              <a:cs typeface="+mn-cs"/>
            </a:endParaRPr>
          </a:p>
        </p:txBody>
      </p:sp>
      <p:sp>
        <p:nvSpPr>
          <p:cNvPr id="5" name="Fußzeilenplatzhalter 4"/>
          <p:cNvSpPr>
            <a:spLocks noGrp="1"/>
          </p:cNvSpPr>
          <p:nvPr>
            <p:ph type="ftr" sz="quarter" idx="11"/>
          </p:nvPr>
        </p:nvSpPr>
        <p:spPr>
          <a:xfrm>
            <a:off x="3028950" y="6356351"/>
            <a:ext cx="3086100" cy="365125"/>
          </a:xfrm>
          <a:prstGeom prst="rect">
            <a:avLst/>
          </a:prstGeom>
        </p:spPr>
        <p:txBody>
          <a:bodyPr/>
          <a:lstStyle/>
          <a:p>
            <a:pPr fontAlgn="auto">
              <a:spcBef>
                <a:spcPts val="0"/>
              </a:spcBef>
              <a:spcAft>
                <a:spcPts val="0"/>
              </a:spcAft>
            </a:pPr>
            <a:endParaRPr lang="de-DE">
              <a:solidFill>
                <a:srgbClr val="FFFFFF"/>
              </a:solidFill>
              <a:latin typeface="Arial"/>
              <a:cs typeface="+mn-cs"/>
            </a:endParaRPr>
          </a:p>
        </p:txBody>
      </p:sp>
      <p:sp>
        <p:nvSpPr>
          <p:cNvPr id="6" name="Foliennummernplatzhalter 5"/>
          <p:cNvSpPr>
            <a:spLocks noGrp="1"/>
          </p:cNvSpPr>
          <p:nvPr>
            <p:ph type="sldNum" sz="quarter" idx="12"/>
          </p:nvPr>
        </p:nvSpPr>
        <p:spPr>
          <a:xfrm>
            <a:off x="6457950" y="6356351"/>
            <a:ext cx="2057400" cy="365125"/>
          </a:xfrm>
          <a:prstGeom prst="rect">
            <a:avLst/>
          </a:prstGeom>
        </p:spPr>
        <p:txBody>
          <a:bodyPr/>
          <a:lstStyle/>
          <a:p>
            <a:pPr fontAlgn="auto">
              <a:spcBef>
                <a:spcPts val="0"/>
              </a:spcBef>
              <a:spcAft>
                <a:spcPts val="0"/>
              </a:spcAft>
            </a:pPr>
            <a:fld id="{F25758AB-8969-440E-899A-7316255FF8FE}" type="slidenum">
              <a:rPr lang="de-DE" smtClean="0">
                <a:solidFill>
                  <a:srgbClr val="FFFFFF"/>
                </a:solidFill>
                <a:latin typeface="Arial"/>
                <a:cs typeface="+mn-cs"/>
              </a:rPr>
              <a:pPr fontAlgn="auto">
                <a:spcBef>
                  <a:spcPts val="0"/>
                </a:spcBef>
                <a:spcAft>
                  <a:spcPts val="0"/>
                </a:spcAft>
              </a:pPr>
              <a:t>‹Nr.›</a:t>
            </a:fld>
            <a:endParaRPr lang="de-DE">
              <a:solidFill>
                <a:srgbClr val="FFFFFF"/>
              </a:solidFill>
              <a:latin typeface="Arial"/>
              <a:cs typeface="+mn-cs"/>
            </a:endParaRPr>
          </a:p>
        </p:txBody>
      </p:sp>
    </p:spTree>
    <p:extLst>
      <p:ext uri="{BB962C8B-B14F-4D97-AF65-F5344CB8AC3E}">
        <p14:creationId xmlns:p14="http://schemas.microsoft.com/office/powerpoint/2010/main" val="351117799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itelfolie mit Bild">
    <p:spTree>
      <p:nvGrpSpPr>
        <p:cNvPr id="1" name=""/>
        <p:cNvGrpSpPr/>
        <p:nvPr/>
      </p:nvGrpSpPr>
      <p:grpSpPr>
        <a:xfrm>
          <a:off x="0" y="0"/>
          <a:ext cx="0" cy="0"/>
          <a:chOff x="0" y="0"/>
          <a:chExt cx="0" cy="0"/>
        </a:xfrm>
      </p:grpSpPr>
      <p:sp>
        <p:nvSpPr>
          <p:cNvPr id="10" name="Picture Placeholder 6"/>
          <p:cNvSpPr>
            <a:spLocks noGrp="1"/>
          </p:cNvSpPr>
          <p:nvPr>
            <p:ph type="pic" sz="quarter" idx="13"/>
          </p:nvPr>
        </p:nvSpPr>
        <p:spPr>
          <a:xfrm>
            <a:off x="323528" y="1988840"/>
            <a:ext cx="8064896" cy="3600400"/>
          </a:xfrm>
          <a:prstGeom prst="rect">
            <a:avLst/>
          </a:prstGeom>
          <a:ln w="6350">
            <a:solidFill>
              <a:schemeClr val="bg1"/>
            </a:solidFill>
          </a:ln>
        </p:spPr>
        <p:txBody>
          <a:bodyPr rtlCol="0">
            <a:normAutofit/>
          </a:bodyPr>
          <a:lstStyle>
            <a:lvl1pPr algn="ctr" eaLnBrk="1" latinLnBrk="0" hangingPunct="1">
              <a:buNone/>
              <a:defRPr kumimoji="0" lang="de-DE" baseline="0">
                <a:solidFill>
                  <a:schemeClr val="tx1">
                    <a:lumMod val="85000"/>
                    <a:lumOff val="15000"/>
                  </a:schemeClr>
                </a:solidFill>
              </a:defRPr>
            </a:lvl1pPr>
          </a:lstStyle>
          <a:p>
            <a:pPr lvl="0"/>
            <a:r>
              <a:rPr lang="de-DE" noProof="0" smtClean="0"/>
              <a:t>Bild durch Klicken auf Symbol hinzufügen</a:t>
            </a:r>
            <a:endParaRPr lang="de-DE" noProof="0" dirty="0"/>
          </a:p>
        </p:txBody>
      </p:sp>
      <p:sp>
        <p:nvSpPr>
          <p:cNvPr id="3" name="Textplatzhalter 2"/>
          <p:cNvSpPr>
            <a:spLocks noGrp="1"/>
          </p:cNvSpPr>
          <p:nvPr>
            <p:ph type="body" sz="quarter" idx="14"/>
          </p:nvPr>
        </p:nvSpPr>
        <p:spPr>
          <a:xfrm>
            <a:off x="250825" y="549275"/>
            <a:ext cx="7201495" cy="719138"/>
          </a:xfrm>
          <a:prstGeom prst="rect">
            <a:avLst/>
          </a:prstGeom>
          <a:noFill/>
        </p:spPr>
        <p:txBody>
          <a:bodyPr anchor="ctr">
            <a:normAutofit/>
          </a:bodyPr>
          <a:lstStyle>
            <a:lvl1pPr marL="0" indent="0">
              <a:buNone/>
              <a:defRPr sz="2000">
                <a:solidFill>
                  <a:schemeClr val="bg1"/>
                </a:solidFill>
              </a:defRPr>
            </a:lvl1pPr>
          </a:lstStyle>
          <a:p>
            <a:pPr lvl="0"/>
            <a:r>
              <a:rPr lang="de-DE" smtClean="0"/>
              <a:t>Textmasterformat bearbeiten</a:t>
            </a:r>
          </a:p>
        </p:txBody>
      </p:sp>
      <p:sp>
        <p:nvSpPr>
          <p:cNvPr id="6" name="Textplatzhalter 5"/>
          <p:cNvSpPr>
            <a:spLocks noGrp="1"/>
          </p:cNvSpPr>
          <p:nvPr>
            <p:ph type="body" sz="quarter" idx="15"/>
          </p:nvPr>
        </p:nvSpPr>
        <p:spPr>
          <a:xfrm>
            <a:off x="323528" y="6380559"/>
            <a:ext cx="6121400" cy="504825"/>
          </a:xfrm>
          <a:prstGeom prst="rect">
            <a:avLst/>
          </a:prstGeom>
        </p:spPr>
        <p:txBody>
          <a:bodyPr/>
          <a:lstStyle>
            <a:lvl1pPr marL="0" indent="0">
              <a:buNone/>
              <a:defRPr sz="1600" baseline="0">
                <a:solidFill>
                  <a:schemeClr val="bg1"/>
                </a:solidFill>
              </a:defRPr>
            </a:lvl1pPr>
          </a:lstStyle>
          <a:p>
            <a:pPr lvl="0"/>
            <a:r>
              <a:rPr lang="de-DE" dirty="0" smtClean="0"/>
              <a:t>Textmasterformat bearbeiten</a:t>
            </a:r>
          </a:p>
        </p:txBody>
      </p:sp>
      <p:pic>
        <p:nvPicPr>
          <p:cNvPr id="9" name="Picture 24" descr="HWD_Logo_4c_50mm_rechts_rgb"/>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08730" y="764704"/>
            <a:ext cx="1301726" cy="31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1580719"/>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martArt-vollflächi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Tree>
    <p:extLst>
      <p:ext uri="{BB962C8B-B14F-4D97-AF65-F5344CB8AC3E}">
        <p14:creationId xmlns:p14="http://schemas.microsoft.com/office/powerpoint/2010/main" val="2663722232"/>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Multifolie ohne Rahmen">
    <p:spTree>
      <p:nvGrpSpPr>
        <p:cNvPr id="1" name=""/>
        <p:cNvGrpSpPr/>
        <p:nvPr/>
      </p:nvGrpSpPr>
      <p:grpSpPr>
        <a:xfrm>
          <a:off x="0" y="0"/>
          <a:ext cx="0" cy="0"/>
          <a:chOff x="0" y="0"/>
          <a:chExt cx="0" cy="0"/>
        </a:xfrm>
      </p:grpSpPr>
      <p:sp>
        <p:nvSpPr>
          <p:cNvPr id="11"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000">
                <a:solidFill>
                  <a:schemeClr val="bg1"/>
                </a:solidFill>
              </a:defRPr>
            </a:lvl1pPr>
          </a:lstStyle>
          <a:p>
            <a:pPr lvl="0"/>
            <a:r>
              <a:rPr lang="de-DE" smtClean="0"/>
              <a:t>Textmasterformat bearbeiten</a:t>
            </a:r>
          </a:p>
        </p:txBody>
      </p:sp>
      <p:sp>
        <p:nvSpPr>
          <p:cNvPr id="7" name="Inhaltsplatzhalter 6"/>
          <p:cNvSpPr>
            <a:spLocks noGrp="1"/>
          </p:cNvSpPr>
          <p:nvPr>
            <p:ph sz="quarter" idx="16"/>
          </p:nvPr>
        </p:nvSpPr>
        <p:spPr>
          <a:xfrm>
            <a:off x="250825" y="1699200"/>
            <a:ext cx="8137525" cy="4320000"/>
          </a:xfrm>
          <a:prstGeom prst="rect">
            <a:avLst/>
          </a:prstGeom>
        </p:spPr>
        <p:txBody>
          <a:bodyPr/>
          <a:lstStyle>
            <a:lvl1pPr marL="0" indent="0">
              <a:buFontTx/>
              <a:buNone/>
              <a:defRPr sz="160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2592538876"/>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0"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solidFill>
                <a:srgbClr val="FFFFFF"/>
              </a:solidFill>
            </a:endParaRPr>
          </a:p>
        </p:txBody>
      </p:sp>
      <p:sp>
        <p:nvSpPr>
          <p:cNvPr id="3" name="Textplatzhalter 2"/>
          <p:cNvSpPr>
            <a:spLocks noGrp="1"/>
          </p:cNvSpPr>
          <p:nvPr>
            <p:ph type="body" sz="quarter" idx="10"/>
          </p:nvPr>
        </p:nvSpPr>
        <p:spPr>
          <a:xfrm>
            <a:off x="2411413" y="2565401"/>
            <a:ext cx="4248150" cy="1295647"/>
          </a:xfrm>
          <a:prstGeom prst="rect">
            <a:avLst/>
          </a:prstGeom>
        </p:spPr>
        <p:txBody>
          <a:bodyPr anchor="ctr"/>
          <a:lstStyle>
            <a:lvl1pPr marL="0" indent="0" algn="ctr">
              <a:buFontTx/>
              <a:buNone/>
              <a:defRPr sz="1600" b="1">
                <a:solidFill>
                  <a:schemeClr val="accent1"/>
                </a:solidFill>
              </a:defRPr>
            </a:lvl1pPr>
            <a:lvl2pPr marL="457200" indent="0">
              <a:buFontTx/>
              <a:buNone/>
              <a:defRPr sz="1600" b="1">
                <a:solidFill>
                  <a:schemeClr val="accent1"/>
                </a:solidFill>
              </a:defRPr>
            </a:lvl2pPr>
            <a:lvl3pPr marL="914400" indent="0">
              <a:buFontTx/>
              <a:buNone/>
              <a:defRPr sz="1600" b="1">
                <a:solidFill>
                  <a:schemeClr val="accent1"/>
                </a:solidFill>
              </a:defRPr>
            </a:lvl3pPr>
            <a:lvl4pPr marL="1371600" indent="0">
              <a:buFontTx/>
              <a:buNone/>
              <a:defRPr sz="1600" b="1">
                <a:solidFill>
                  <a:schemeClr val="accent1"/>
                </a:solidFill>
              </a:defRPr>
            </a:lvl4pPr>
            <a:lvl5pPr marL="1828800" indent="0">
              <a:buFontTx/>
              <a:buNone/>
              <a:defRPr sz="1600" b="1">
                <a:solidFill>
                  <a:schemeClr val="accent1"/>
                </a:solidFill>
              </a:defRPr>
            </a:lvl5pPr>
          </a:lstStyle>
          <a:p>
            <a:pPr lvl="0"/>
            <a:r>
              <a:rPr lang="de-DE" dirty="0" smtClean="0"/>
              <a:t>Textmasterformat bearbeiten</a:t>
            </a:r>
          </a:p>
        </p:txBody>
      </p:sp>
    </p:spTree>
    <p:extLst>
      <p:ext uri="{BB962C8B-B14F-4D97-AF65-F5344CB8AC3E}">
        <p14:creationId xmlns:p14="http://schemas.microsoft.com/office/powerpoint/2010/main" val="2312863428"/>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Aufzählung-groß- mit-Bild ">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
        <p:nvSpPr>
          <p:cNvPr id="6" name="Textplatzhalter 5"/>
          <p:cNvSpPr>
            <a:spLocks noGrp="1"/>
          </p:cNvSpPr>
          <p:nvPr>
            <p:ph type="body" sz="quarter" idx="17"/>
          </p:nvPr>
        </p:nvSpPr>
        <p:spPr>
          <a:xfrm>
            <a:off x="394841" y="1988840"/>
            <a:ext cx="4033143" cy="3744416"/>
          </a:xfrm>
          <a:prstGeom prst="rect">
            <a:avLst/>
          </a:prstGeom>
        </p:spPr>
        <p:txBody>
          <a:bodyPr/>
          <a:lstStyle>
            <a:lvl1pPr marL="285750" indent="-285750">
              <a:buClr>
                <a:schemeClr val="bg1"/>
              </a:buClr>
              <a:buFont typeface="Wingdings" panose="05000000000000000000" pitchFamily="2" charset="2"/>
              <a:buChar char="§"/>
              <a:defRPr sz="16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dirty="0" smtClean="0"/>
              <a:t>Textmasterformat bearbeiten</a:t>
            </a:r>
          </a:p>
        </p:txBody>
      </p:sp>
      <p:sp>
        <p:nvSpPr>
          <p:cNvPr id="8" name="Bildplatzhalter 7"/>
          <p:cNvSpPr>
            <a:spLocks noGrp="1"/>
          </p:cNvSpPr>
          <p:nvPr>
            <p:ph type="pic" sz="quarter" idx="18"/>
          </p:nvPr>
        </p:nvSpPr>
        <p:spPr>
          <a:xfrm>
            <a:off x="4716016" y="1853617"/>
            <a:ext cx="3396614" cy="3951647"/>
          </a:xfrm>
          <a:prstGeom prst="rect">
            <a:avLst/>
          </a:prstGeom>
          <a:ln w="3175">
            <a:noFill/>
          </a:ln>
        </p:spPr>
        <p:txBody>
          <a:bodyPr/>
          <a:lstStyle>
            <a:lvl1pPr>
              <a:buClr>
                <a:schemeClr val="bg1"/>
              </a:buClr>
              <a:defRPr/>
            </a:lvl1pPr>
          </a:lstStyle>
          <a:p>
            <a:pPr lvl="0"/>
            <a:r>
              <a:rPr lang="de-DE" noProof="0" smtClean="0"/>
              <a:t>Bild durch Klicken auf Symbol hinzufügen</a:t>
            </a:r>
            <a:endParaRPr lang="de-DE" noProof="0" dirty="0"/>
          </a:p>
        </p:txBody>
      </p:sp>
    </p:spTree>
    <p:extLst>
      <p:ext uri="{BB962C8B-B14F-4D97-AF65-F5344CB8AC3E}">
        <p14:creationId xmlns:p14="http://schemas.microsoft.com/office/powerpoint/2010/main" val="1026661930"/>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Aufzaehlung-la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Autofit/>
          </a:bodyPr>
          <a:lstStyle>
            <a:lvl1pPr marL="0" indent="0">
              <a:buNone/>
              <a:defRPr sz="2200">
                <a:solidFill>
                  <a:schemeClr val="bg1"/>
                </a:solidFill>
              </a:defRPr>
            </a:lvl1pPr>
          </a:lstStyle>
          <a:p>
            <a:pPr lvl="0"/>
            <a:r>
              <a:rPr lang="de-DE" smtClean="0"/>
              <a:t>Textmasterformat bearbeiten</a:t>
            </a:r>
          </a:p>
        </p:txBody>
      </p:sp>
      <p:sp>
        <p:nvSpPr>
          <p:cNvPr id="6" name="Textplatzhalter 5"/>
          <p:cNvSpPr>
            <a:spLocks noGrp="1"/>
          </p:cNvSpPr>
          <p:nvPr>
            <p:ph type="body" sz="quarter" idx="17"/>
          </p:nvPr>
        </p:nvSpPr>
        <p:spPr>
          <a:xfrm>
            <a:off x="394841" y="1988840"/>
            <a:ext cx="7849567" cy="3744416"/>
          </a:xfrm>
          <a:prstGeom prst="rect">
            <a:avLst/>
          </a:prstGeom>
        </p:spPr>
        <p:txBody>
          <a:bodyPr/>
          <a:lstStyle>
            <a:lvl1pPr marL="285750" indent="-285750">
              <a:buClr>
                <a:schemeClr val="bg1"/>
              </a:buClr>
              <a:buFont typeface="Wingdings" panose="05000000000000000000" pitchFamily="2" charset="2"/>
              <a:buChar char="§"/>
              <a:defRPr sz="1400">
                <a:solidFill>
                  <a:schemeClr val="bg1"/>
                </a:solidFill>
              </a:defRPr>
            </a:lvl1pPr>
            <a:lvl2pPr marL="457200" indent="0">
              <a:buFontTx/>
              <a:buNone/>
              <a:defRPr sz="1600">
                <a:solidFill>
                  <a:schemeClr val="bg1"/>
                </a:solidFill>
              </a:defRPr>
            </a:lvl2pPr>
            <a:lvl3pPr marL="914400" indent="0">
              <a:buFontTx/>
              <a:buNone/>
              <a:defRPr sz="1600">
                <a:solidFill>
                  <a:schemeClr val="bg1"/>
                </a:solidFill>
              </a:defRPr>
            </a:lvl3pPr>
            <a:lvl4pPr marL="1371600" indent="0">
              <a:buFontTx/>
              <a:buNone/>
              <a:defRPr sz="1600">
                <a:solidFill>
                  <a:schemeClr val="bg1"/>
                </a:solidFill>
              </a:defRPr>
            </a:lvl4pPr>
            <a:lvl5pPr marL="1828800" indent="0">
              <a:buFontTx/>
              <a:buNone/>
              <a:defRPr sz="1600">
                <a:solidFill>
                  <a:schemeClr val="bg1"/>
                </a:solidFill>
              </a:defRPr>
            </a:lvl5pPr>
          </a:lstStyle>
          <a:p>
            <a:pPr lvl="0"/>
            <a:r>
              <a:rPr lang="de-DE" smtClean="0"/>
              <a:t>Textmasterformat bearbeiten</a:t>
            </a:r>
          </a:p>
        </p:txBody>
      </p:sp>
    </p:spTree>
    <p:extLst>
      <p:ext uri="{BB962C8B-B14F-4D97-AF65-F5344CB8AC3E}">
        <p14:creationId xmlns:p14="http://schemas.microsoft.com/office/powerpoint/2010/main" val="3611973914"/>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martArt-Aufzählung">
    <p:spTree>
      <p:nvGrpSpPr>
        <p:cNvPr id="1" name=""/>
        <p:cNvGrpSpPr/>
        <p:nvPr/>
      </p:nvGrpSpPr>
      <p:grpSpPr>
        <a:xfrm>
          <a:off x="0" y="0"/>
          <a:ext cx="0" cy="0"/>
          <a:chOff x="0" y="0"/>
          <a:chExt cx="0" cy="0"/>
        </a:xfrm>
      </p:grpSpPr>
      <p:sp>
        <p:nvSpPr>
          <p:cNvPr id="4" name="Textplatzhalter 2"/>
          <p:cNvSpPr>
            <a:spLocks noGrp="1"/>
          </p:cNvSpPr>
          <p:nvPr>
            <p:ph type="body" sz="quarter" idx="14"/>
          </p:nvPr>
        </p:nvSpPr>
        <p:spPr>
          <a:xfrm>
            <a:off x="250825" y="549275"/>
            <a:ext cx="8137525" cy="719138"/>
          </a:xfrm>
          <a:prstGeom prst="rect">
            <a:avLst/>
          </a:prstGeom>
          <a:noFill/>
        </p:spPr>
        <p:txBody>
          <a:bodyPr anchor="ctr">
            <a:normAutofit/>
          </a:bodyPr>
          <a:lstStyle>
            <a:lvl1pPr marL="0" indent="0">
              <a:buNone/>
              <a:defRPr sz="2200">
                <a:solidFill>
                  <a:schemeClr val="bg1"/>
                </a:solidFill>
              </a:defRPr>
            </a:lvl1pPr>
          </a:lstStyle>
          <a:p>
            <a:pPr lvl="0"/>
            <a:r>
              <a:rPr lang="de-DE" smtClean="0"/>
              <a:t>Textmasterformat bearbeiten</a:t>
            </a:r>
          </a:p>
        </p:txBody>
      </p:sp>
      <p:sp>
        <p:nvSpPr>
          <p:cNvPr id="6" name="SmartArt-Platzhalter 5"/>
          <p:cNvSpPr>
            <a:spLocks noGrp="1"/>
          </p:cNvSpPr>
          <p:nvPr>
            <p:ph type="dgm" sz="quarter" idx="15"/>
          </p:nvPr>
        </p:nvSpPr>
        <p:spPr>
          <a:xfrm>
            <a:off x="323850" y="1773238"/>
            <a:ext cx="4176142" cy="4176712"/>
          </a:xfrm>
          <a:prstGeom prst="rect">
            <a:avLst/>
          </a:prstGeom>
        </p:spPr>
        <p:txBody>
          <a:bodyPr/>
          <a:lstStyle>
            <a:lvl1pPr>
              <a:buClr>
                <a:schemeClr val="bg1"/>
              </a:buClr>
              <a:defRPr/>
            </a:lvl1pPr>
          </a:lstStyle>
          <a:p>
            <a:r>
              <a:rPr lang="de-DE" smtClean="0"/>
              <a:t>Klicken Sie auf das Symbol, um die SmartArt-Grafik hinzuzufügen</a:t>
            </a:r>
            <a:endParaRPr lang="de-DE" dirty="0"/>
          </a:p>
        </p:txBody>
      </p:sp>
      <p:sp>
        <p:nvSpPr>
          <p:cNvPr id="3" name="Textplatzhalter 2"/>
          <p:cNvSpPr>
            <a:spLocks noGrp="1"/>
          </p:cNvSpPr>
          <p:nvPr>
            <p:ph type="body" sz="quarter" idx="16"/>
          </p:nvPr>
        </p:nvSpPr>
        <p:spPr>
          <a:xfrm>
            <a:off x="4859338" y="1773238"/>
            <a:ext cx="3673475" cy="4176712"/>
          </a:xfrm>
          <a:prstGeom prst="rect">
            <a:avLst/>
          </a:prstGeom>
        </p:spPr>
        <p:txBody>
          <a:bodyPr/>
          <a:lstStyle>
            <a:lvl1pPr>
              <a:lnSpc>
                <a:spcPts val="1700"/>
              </a:lnSpc>
              <a:buClr>
                <a:schemeClr val="bg1"/>
              </a:buClr>
              <a:defRPr sz="1300">
                <a:solidFill>
                  <a:schemeClr val="bg1"/>
                </a:solidFill>
              </a:defRPr>
            </a:lvl1pPr>
            <a:lvl2pPr>
              <a:lnSpc>
                <a:spcPts val="1700"/>
              </a:lnSpc>
              <a:buClr>
                <a:schemeClr val="bg1"/>
              </a:buClr>
              <a:defRPr sz="1300">
                <a:solidFill>
                  <a:schemeClr val="bg1"/>
                </a:solidFill>
              </a:defRPr>
            </a:lvl2pPr>
            <a:lvl3pPr>
              <a:lnSpc>
                <a:spcPts val="1700"/>
              </a:lnSpc>
              <a:buClr>
                <a:schemeClr val="bg1"/>
              </a:buClr>
              <a:defRPr sz="1300">
                <a:solidFill>
                  <a:schemeClr val="bg1"/>
                </a:solidFill>
              </a:defRPr>
            </a:lvl3pPr>
            <a:lvl4pPr>
              <a:lnSpc>
                <a:spcPts val="1700"/>
              </a:lnSpc>
              <a:buClr>
                <a:schemeClr val="bg1"/>
              </a:buClr>
              <a:defRPr sz="1300">
                <a:solidFill>
                  <a:schemeClr val="bg1"/>
                </a:solidFill>
              </a:defRPr>
            </a:lvl4pPr>
            <a:lvl5pPr>
              <a:lnSpc>
                <a:spcPts val="1700"/>
              </a:lnSpc>
              <a:buClr>
                <a:schemeClr val="bg1"/>
              </a:buClr>
              <a:defRPr sz="1300">
                <a:solidFill>
                  <a:schemeClr val="bg1"/>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881544360"/>
      </p:ext>
    </p:extLst>
  </p:cSld>
  <p:clrMapOvr>
    <a:masterClrMapping/>
  </p:clrMapOvr>
  <p:transition spd="med">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sitenkarte-Englisch">
    <p:bg>
      <p:bgPr>
        <a:solidFill>
          <a:schemeClr val="bg1"/>
        </a:solidFill>
        <a:effectLst/>
      </p:bgPr>
    </p:bg>
    <p:spTree>
      <p:nvGrpSpPr>
        <p:cNvPr id="1" name=""/>
        <p:cNvGrpSpPr/>
        <p:nvPr/>
      </p:nvGrpSpPr>
      <p:grpSpPr>
        <a:xfrm>
          <a:off x="0" y="0"/>
          <a:ext cx="0" cy="0"/>
          <a:chOff x="0" y="0"/>
          <a:chExt cx="0" cy="0"/>
        </a:xfrm>
      </p:grpSpPr>
      <p:sp>
        <p:nvSpPr>
          <p:cNvPr id="34"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grpSp>
        <p:nvGrpSpPr>
          <p:cNvPr id="35" name="Gruppieren 34"/>
          <p:cNvGrpSpPr/>
          <p:nvPr userDrawn="1"/>
        </p:nvGrpSpPr>
        <p:grpSpPr>
          <a:xfrm>
            <a:off x="1722085" y="2204864"/>
            <a:ext cx="5226179" cy="2808390"/>
            <a:chOff x="1805668" y="2276872"/>
            <a:chExt cx="5226179" cy="2808390"/>
          </a:xfrm>
        </p:grpSpPr>
        <p:sp>
          <p:nvSpPr>
            <p:cNvPr id="36" name="Rechteck 35"/>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37"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8"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39" name="Gruppieren 38"/>
            <p:cNvGrpSpPr>
              <a:grpSpLocks noChangeAspect="1"/>
            </p:cNvGrpSpPr>
            <p:nvPr/>
          </p:nvGrpSpPr>
          <p:grpSpPr bwMode="gray">
            <a:xfrm>
              <a:off x="4408304" y="4040741"/>
              <a:ext cx="452477" cy="434942"/>
              <a:chOff x="9536113" y="5268913"/>
              <a:chExt cx="1500187" cy="1498600"/>
            </a:xfrm>
            <a:solidFill>
              <a:schemeClr val="tx1"/>
            </a:solidFill>
          </p:grpSpPr>
          <p:sp>
            <p:nvSpPr>
              <p:cNvPr id="46"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7"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0"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51"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pic>
          <p:nvPicPr>
            <p:cNvPr id="40" name="Grafik 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41" name="Gruppieren 40"/>
            <p:cNvGrpSpPr>
              <a:grpSpLocks noChangeAspect="1"/>
            </p:cNvGrpSpPr>
            <p:nvPr/>
          </p:nvGrpSpPr>
          <p:grpSpPr bwMode="gray">
            <a:xfrm>
              <a:off x="5028044" y="4029060"/>
              <a:ext cx="480060" cy="480060"/>
              <a:chOff x="5899150" y="5362575"/>
              <a:chExt cx="1500187" cy="1500187"/>
            </a:xfrm>
            <a:solidFill>
              <a:schemeClr val="tx1"/>
            </a:solidFill>
          </p:grpSpPr>
          <p:sp>
            <p:nvSpPr>
              <p:cNvPr id="42"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3"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4"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Tree>
    <p:extLst>
      <p:ext uri="{BB962C8B-B14F-4D97-AF65-F5344CB8AC3E}">
        <p14:creationId xmlns:p14="http://schemas.microsoft.com/office/powerpoint/2010/main" val="138363989"/>
      </p:ext>
    </p:extLst>
  </p:cSld>
  <p:clrMapOvr>
    <a:masterClrMapping/>
  </p:clrMapOvr>
  <p:transition spd="med">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Visitenkarte">
    <p:bg>
      <p:bgPr>
        <a:solidFill>
          <a:schemeClr val="bg1"/>
        </a:solidFill>
        <a:effectLst/>
      </p:bgPr>
    </p:bg>
    <p:spTree>
      <p:nvGrpSpPr>
        <p:cNvPr id="1" name=""/>
        <p:cNvGrpSpPr/>
        <p:nvPr/>
      </p:nvGrpSpPr>
      <p:grpSpPr>
        <a:xfrm>
          <a:off x="0" y="0"/>
          <a:ext cx="0" cy="0"/>
          <a:chOff x="0" y="0"/>
          <a:chExt cx="0" cy="0"/>
        </a:xfrm>
      </p:grpSpPr>
      <p:grpSp>
        <p:nvGrpSpPr>
          <p:cNvPr id="33" name="Gruppieren 32"/>
          <p:cNvGrpSpPr/>
          <p:nvPr userDrawn="1"/>
        </p:nvGrpSpPr>
        <p:grpSpPr>
          <a:xfrm>
            <a:off x="1722085" y="2204864"/>
            <a:ext cx="5226179" cy="2808390"/>
            <a:chOff x="1805668" y="2276872"/>
            <a:chExt cx="5226179" cy="2808390"/>
          </a:xfrm>
        </p:grpSpPr>
        <p:sp>
          <p:nvSpPr>
            <p:cNvPr id="34" name="Rechteck 33"/>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35"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6"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37" name="Gruppieren 36"/>
            <p:cNvGrpSpPr>
              <a:grpSpLocks noChangeAspect="1"/>
            </p:cNvGrpSpPr>
            <p:nvPr/>
          </p:nvGrpSpPr>
          <p:grpSpPr bwMode="gray">
            <a:xfrm>
              <a:off x="4408304" y="4040741"/>
              <a:ext cx="452477" cy="434942"/>
              <a:chOff x="9536113" y="5268913"/>
              <a:chExt cx="1500187" cy="1498600"/>
            </a:xfrm>
            <a:solidFill>
              <a:schemeClr val="tx1"/>
            </a:solidFill>
          </p:grpSpPr>
          <p:sp>
            <p:nvSpPr>
              <p:cNvPr id="44"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7"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9"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pic>
          <p:nvPicPr>
            <p:cNvPr id="38" name="Grafik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9" name="Gruppieren 38"/>
            <p:cNvGrpSpPr>
              <a:grpSpLocks noChangeAspect="1"/>
            </p:cNvGrpSpPr>
            <p:nvPr/>
          </p:nvGrpSpPr>
          <p:grpSpPr bwMode="gray">
            <a:xfrm>
              <a:off x="5028044" y="4029060"/>
              <a:ext cx="480060" cy="480060"/>
              <a:chOff x="5899150" y="5362575"/>
              <a:chExt cx="1500187" cy="1500187"/>
            </a:xfrm>
            <a:solidFill>
              <a:schemeClr val="tx1"/>
            </a:solidFill>
          </p:grpSpPr>
          <p:sp>
            <p:nvSpPr>
              <p:cNvPr id="40"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3"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dirty="0" smtClean="0">
                <a:solidFill>
                  <a:srgbClr val="FF6600"/>
                </a:solidFill>
                <a:latin typeface="Impact" panose="020B0806030902050204" pitchFamily="34" charset="0"/>
              </a:rPr>
              <a:t>DANKE</a:t>
            </a:r>
            <a:br>
              <a:rPr lang="de-DE" sz="4000" dirty="0" smtClean="0">
                <a:solidFill>
                  <a:srgbClr val="FF6600"/>
                </a:solidFill>
                <a:latin typeface="Impact" panose="020B0806030902050204" pitchFamily="34" charset="0"/>
              </a:rPr>
            </a:br>
            <a:r>
              <a:rPr lang="de-DE" sz="4000" dirty="0" smtClean="0">
                <a:solidFill>
                  <a:srgbClr val="FF6600"/>
                </a:solidFill>
                <a:latin typeface="Impact" panose="020B0806030902050204" pitchFamily="34" charset="0"/>
              </a:rPr>
              <a:t>!</a:t>
            </a:r>
            <a:endParaRPr lang="de-DE" sz="3200" dirty="0">
              <a:solidFill>
                <a:srgbClr val="FF6600"/>
              </a:solidFill>
              <a:latin typeface="Bauhaus 93" panose="04030905020B02020C02" pitchFamily="82" charset="0"/>
            </a:endParaRPr>
          </a:p>
        </p:txBody>
      </p:sp>
    </p:spTree>
    <p:extLst>
      <p:ext uri="{BB962C8B-B14F-4D97-AF65-F5344CB8AC3E}">
        <p14:creationId xmlns:p14="http://schemas.microsoft.com/office/powerpoint/2010/main" val="2951917418"/>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usenfolie">
    <p:spTree>
      <p:nvGrpSpPr>
        <p:cNvPr id="1" name=""/>
        <p:cNvGrpSpPr/>
        <p:nvPr/>
      </p:nvGrpSpPr>
      <p:grpSpPr>
        <a:xfrm>
          <a:off x="0" y="0"/>
          <a:ext cx="0" cy="0"/>
          <a:chOff x="0" y="0"/>
          <a:chExt cx="0" cy="0"/>
        </a:xfrm>
      </p:grpSpPr>
      <p:sp>
        <p:nvSpPr>
          <p:cNvPr id="6" name="Wolkenförmige Legende 5"/>
          <p:cNvSpPr/>
          <p:nvPr/>
        </p:nvSpPr>
        <p:spPr>
          <a:xfrm>
            <a:off x="1691680" y="2132856"/>
            <a:ext cx="5328592" cy="2304256"/>
          </a:xfrm>
          <a:prstGeom prst="cloudCallout">
            <a:avLst/>
          </a:prstGeom>
          <a:solidFill>
            <a:schemeClr val="bg1"/>
          </a:solidFill>
          <a:ln>
            <a:solidFill>
              <a:srgbClr val="FF6600"/>
            </a:solidFill>
          </a:ln>
          <a:effectLst>
            <a:outerShdw blurRad="50800" dist="38100" dir="2700000" algn="tl" rotWithShape="0">
              <a:prstClr val="black">
                <a:alpha val="40000"/>
              </a:prstClr>
            </a:outerShdw>
            <a:reflection blurRad="6350" stA="50000" endA="300" endPos="34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3" name="Textplatzhalter 2"/>
          <p:cNvSpPr>
            <a:spLocks noGrp="1"/>
          </p:cNvSpPr>
          <p:nvPr>
            <p:ph type="body" sz="quarter" idx="10"/>
          </p:nvPr>
        </p:nvSpPr>
        <p:spPr>
          <a:xfrm>
            <a:off x="2411413" y="2565401"/>
            <a:ext cx="4248150" cy="1295647"/>
          </a:xfrm>
          <a:prstGeom prst="rect">
            <a:avLst/>
          </a:prstGeom>
        </p:spPr>
        <p:txBody>
          <a:bodyPr anchor="ctr"/>
          <a:lstStyle>
            <a:lvl1pPr marL="0" indent="0" algn="ctr">
              <a:buFontTx/>
              <a:buNone/>
              <a:defRPr sz="1600" b="1">
                <a:solidFill>
                  <a:schemeClr val="accent1"/>
                </a:solidFill>
              </a:defRPr>
            </a:lvl1pPr>
            <a:lvl2pPr marL="457200" indent="0">
              <a:buFontTx/>
              <a:buNone/>
              <a:defRPr sz="1600" b="1">
                <a:solidFill>
                  <a:schemeClr val="accent1"/>
                </a:solidFill>
              </a:defRPr>
            </a:lvl2pPr>
            <a:lvl3pPr marL="914400" indent="0">
              <a:buFontTx/>
              <a:buNone/>
              <a:defRPr sz="1600" b="1">
                <a:solidFill>
                  <a:schemeClr val="accent1"/>
                </a:solidFill>
              </a:defRPr>
            </a:lvl3pPr>
            <a:lvl4pPr marL="1371600" indent="0">
              <a:buFontTx/>
              <a:buNone/>
              <a:defRPr sz="1600" b="1">
                <a:solidFill>
                  <a:schemeClr val="accent1"/>
                </a:solidFill>
              </a:defRPr>
            </a:lvl4pPr>
            <a:lvl5pPr marL="1828800" indent="0">
              <a:buFontTx/>
              <a:buNone/>
              <a:defRPr sz="1600" b="1">
                <a:solidFill>
                  <a:schemeClr val="accent1"/>
                </a:solidFill>
              </a:defRPr>
            </a:lvl5pPr>
          </a:lstStyle>
          <a:p>
            <a:pPr lvl="0"/>
            <a:r>
              <a:rPr lang="de-DE" dirty="0" smtClean="0"/>
              <a:t>Textmasterformat bearbeiten</a:t>
            </a:r>
          </a:p>
        </p:txBody>
      </p:sp>
    </p:spTree>
    <p:extLst>
      <p:ext uri="{BB962C8B-B14F-4D97-AF65-F5344CB8AC3E}">
        <p14:creationId xmlns:p14="http://schemas.microsoft.com/office/powerpoint/2010/main" val="1445421395"/>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Visitenkarte">
    <p:bg>
      <p:bgPr>
        <a:solidFill>
          <a:schemeClr val="bg1"/>
        </a:solidFill>
        <a:effectLst/>
      </p:bgPr>
    </p:bg>
    <p:spTree>
      <p:nvGrpSpPr>
        <p:cNvPr id="1" name=""/>
        <p:cNvGrpSpPr/>
        <p:nvPr/>
      </p:nvGrpSpPr>
      <p:grpSpPr>
        <a:xfrm>
          <a:off x="0" y="0"/>
          <a:ext cx="0" cy="0"/>
          <a:chOff x="0" y="0"/>
          <a:chExt cx="0" cy="0"/>
        </a:xfrm>
      </p:grpSpPr>
      <p:grpSp>
        <p:nvGrpSpPr>
          <p:cNvPr id="20" name="Gruppieren 19"/>
          <p:cNvGrpSpPr/>
          <p:nvPr userDrawn="1"/>
        </p:nvGrpSpPr>
        <p:grpSpPr>
          <a:xfrm>
            <a:off x="1722085" y="2204864"/>
            <a:ext cx="5226179" cy="2808390"/>
            <a:chOff x="1805668" y="2276872"/>
            <a:chExt cx="5226179" cy="2808390"/>
          </a:xfrm>
        </p:grpSpPr>
        <p:sp>
          <p:nvSpPr>
            <p:cNvPr id="33" name="Rechteck 32"/>
            <p:cNvSpPr>
              <a:spLocks noChangeAspect="1"/>
            </p:cNvSpPr>
            <p:nvPr/>
          </p:nvSpPr>
          <p:spPr>
            <a:xfrm>
              <a:off x="1805668" y="2276872"/>
              <a:ext cx="5226179" cy="2808390"/>
            </a:xfrm>
            <a:prstGeom prst="rect">
              <a:avLst/>
            </a:prstGeom>
            <a:solidFill>
              <a:schemeClr val="accent3"/>
            </a:solidFill>
            <a:ln w="317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FFFFFF"/>
                </a:solidFill>
              </a:endParaRPr>
            </a:p>
          </p:txBody>
        </p:sp>
        <p:sp>
          <p:nvSpPr>
            <p:cNvPr id="34" name="Freeform 1580"/>
            <p:cNvSpPr>
              <a:spLocks noChangeAspect="1" noEditPoints="1"/>
            </p:cNvSpPr>
            <p:nvPr/>
          </p:nvSpPr>
          <p:spPr bwMode="gray">
            <a:xfrm>
              <a:off x="3163969" y="4040280"/>
              <a:ext cx="409384" cy="393936"/>
            </a:xfrm>
            <a:custGeom>
              <a:avLst/>
              <a:gdLst>
                <a:gd name="T0" fmla="*/ 96 w 193"/>
                <a:gd name="T1" fmla="*/ 193 h 193"/>
                <a:gd name="T2" fmla="*/ 164 w 193"/>
                <a:gd name="T3" fmla="*/ 56 h 193"/>
                <a:gd name="T4" fmla="*/ 175 w 193"/>
                <a:gd name="T5" fmla="*/ 91 h 193"/>
                <a:gd name="T6" fmla="*/ 140 w 193"/>
                <a:gd name="T7" fmla="*/ 91 h 193"/>
                <a:gd name="T8" fmla="*/ 137 w 193"/>
                <a:gd name="T9" fmla="*/ 62 h 193"/>
                <a:gd name="T10" fmla="*/ 164 w 193"/>
                <a:gd name="T11" fmla="*/ 56 h 193"/>
                <a:gd name="T12" fmla="*/ 152 w 193"/>
                <a:gd name="T13" fmla="*/ 41 h 193"/>
                <a:gd name="T14" fmla="*/ 152 w 193"/>
                <a:gd name="T15" fmla="*/ 47 h 193"/>
                <a:gd name="T16" fmla="*/ 134 w 193"/>
                <a:gd name="T17" fmla="*/ 48 h 193"/>
                <a:gd name="T18" fmla="*/ 132 w 193"/>
                <a:gd name="T19" fmla="*/ 26 h 193"/>
                <a:gd name="T20" fmla="*/ 64 w 193"/>
                <a:gd name="T21" fmla="*/ 91 h 193"/>
                <a:gd name="T22" fmla="*/ 67 w 193"/>
                <a:gd name="T23" fmla="*/ 63 h 193"/>
                <a:gd name="T24" fmla="*/ 123 w 193"/>
                <a:gd name="T25" fmla="*/ 63 h 193"/>
                <a:gd name="T26" fmla="*/ 128 w 193"/>
                <a:gd name="T27" fmla="*/ 88 h 193"/>
                <a:gd name="T28" fmla="*/ 129 w 193"/>
                <a:gd name="T29" fmla="*/ 102 h 193"/>
                <a:gd name="T30" fmla="*/ 126 w 193"/>
                <a:gd name="T31" fmla="*/ 131 h 193"/>
                <a:gd name="T32" fmla="*/ 70 w 193"/>
                <a:gd name="T33" fmla="*/ 130 h 193"/>
                <a:gd name="T34" fmla="*/ 64 w 193"/>
                <a:gd name="T35" fmla="*/ 106 h 193"/>
                <a:gd name="T36" fmla="*/ 125 w 193"/>
                <a:gd name="T37" fmla="*/ 102 h 193"/>
                <a:gd name="T38" fmla="*/ 75 w 193"/>
                <a:gd name="T39" fmla="*/ 34 h 193"/>
                <a:gd name="T40" fmla="*/ 86 w 193"/>
                <a:gd name="T41" fmla="*/ 18 h 193"/>
                <a:gd name="T42" fmla="*/ 108 w 193"/>
                <a:gd name="T43" fmla="*/ 18 h 193"/>
                <a:gd name="T44" fmla="*/ 122 w 193"/>
                <a:gd name="T45" fmla="*/ 48 h 193"/>
                <a:gd name="T46" fmla="*/ 96 w 193"/>
                <a:gd name="T47" fmla="*/ 53 h 193"/>
                <a:gd name="T48" fmla="*/ 70 w 193"/>
                <a:gd name="T49" fmla="*/ 48 h 193"/>
                <a:gd name="T50" fmla="*/ 60 w 193"/>
                <a:gd name="T51" fmla="*/ 26 h 193"/>
                <a:gd name="T52" fmla="*/ 58 w 193"/>
                <a:gd name="T53" fmla="*/ 48 h 193"/>
                <a:gd name="T54" fmla="*/ 41 w 193"/>
                <a:gd name="T55" fmla="*/ 47 h 193"/>
                <a:gd name="T56" fmla="*/ 18 w 193"/>
                <a:gd name="T57" fmla="*/ 88 h 193"/>
                <a:gd name="T58" fmla="*/ 31 w 193"/>
                <a:gd name="T59" fmla="*/ 56 h 193"/>
                <a:gd name="T60" fmla="*/ 55 w 193"/>
                <a:gd name="T61" fmla="*/ 65 h 193"/>
                <a:gd name="T62" fmla="*/ 50 w 193"/>
                <a:gd name="T63" fmla="*/ 91 h 193"/>
                <a:gd name="T64" fmla="*/ 18 w 193"/>
                <a:gd name="T65" fmla="*/ 88 h 193"/>
                <a:gd name="T66" fmla="*/ 18 w 193"/>
                <a:gd name="T67" fmla="*/ 106 h 193"/>
                <a:gd name="T68" fmla="*/ 50 w 193"/>
                <a:gd name="T69" fmla="*/ 102 h 193"/>
                <a:gd name="T70" fmla="*/ 55 w 193"/>
                <a:gd name="T71" fmla="*/ 129 h 193"/>
                <a:gd name="T72" fmla="*/ 31 w 193"/>
                <a:gd name="T73" fmla="*/ 137 h 193"/>
                <a:gd name="T74" fmla="*/ 40 w 193"/>
                <a:gd name="T75" fmla="*/ 153 h 193"/>
                <a:gd name="T76" fmla="*/ 35 w 193"/>
                <a:gd name="T77" fmla="*/ 148 h 193"/>
                <a:gd name="T78" fmla="*/ 58 w 193"/>
                <a:gd name="T79" fmla="*/ 143 h 193"/>
                <a:gd name="T80" fmla="*/ 68 w 193"/>
                <a:gd name="T81" fmla="*/ 171 h 193"/>
                <a:gd name="T82" fmla="*/ 117 w 193"/>
                <a:gd name="T83" fmla="*/ 160 h 193"/>
                <a:gd name="T84" fmla="*/ 107 w 193"/>
                <a:gd name="T85" fmla="*/ 175 h 193"/>
                <a:gd name="T86" fmla="*/ 85 w 193"/>
                <a:gd name="T87" fmla="*/ 175 h 193"/>
                <a:gd name="T88" fmla="*/ 70 w 193"/>
                <a:gd name="T89" fmla="*/ 145 h 193"/>
                <a:gd name="T90" fmla="*/ 96 w 193"/>
                <a:gd name="T91" fmla="*/ 140 h 193"/>
                <a:gd name="T92" fmla="*/ 122 w 193"/>
                <a:gd name="T93" fmla="*/ 145 h 193"/>
                <a:gd name="T94" fmla="*/ 132 w 193"/>
                <a:gd name="T95" fmla="*/ 167 h 193"/>
                <a:gd name="T96" fmla="*/ 134 w 193"/>
                <a:gd name="T97" fmla="*/ 146 h 193"/>
                <a:gd name="T98" fmla="*/ 152 w 193"/>
                <a:gd name="T99" fmla="*/ 146 h 193"/>
                <a:gd name="T100" fmla="*/ 175 w 193"/>
                <a:gd name="T101" fmla="*/ 106 h 193"/>
                <a:gd name="T102" fmla="*/ 161 w 193"/>
                <a:gd name="T103" fmla="*/ 137 h 193"/>
                <a:gd name="T104" fmla="*/ 137 w 193"/>
                <a:gd name="T105" fmla="*/ 129 h 193"/>
                <a:gd name="T106" fmla="*/ 143 w 193"/>
                <a:gd name="T107" fmla="*/ 102 h 193"/>
                <a:gd name="T108" fmla="*/ 175 w 193"/>
                <a:gd name="T109" fmla="*/ 10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3" h="193">
                  <a:moveTo>
                    <a:pt x="96" y="0"/>
                  </a:moveTo>
                  <a:cubicBezTo>
                    <a:pt x="43" y="0"/>
                    <a:pt x="0" y="44"/>
                    <a:pt x="0" y="97"/>
                  </a:cubicBezTo>
                  <a:cubicBezTo>
                    <a:pt x="0" y="150"/>
                    <a:pt x="43" y="193"/>
                    <a:pt x="96" y="193"/>
                  </a:cubicBezTo>
                  <a:cubicBezTo>
                    <a:pt x="149" y="193"/>
                    <a:pt x="193" y="150"/>
                    <a:pt x="193" y="97"/>
                  </a:cubicBezTo>
                  <a:cubicBezTo>
                    <a:pt x="193" y="44"/>
                    <a:pt x="149" y="0"/>
                    <a:pt x="96" y="0"/>
                  </a:cubicBezTo>
                  <a:close/>
                  <a:moveTo>
                    <a:pt x="164" y="56"/>
                  </a:moveTo>
                  <a:cubicBezTo>
                    <a:pt x="165" y="58"/>
                    <a:pt x="165" y="58"/>
                    <a:pt x="165" y="58"/>
                  </a:cubicBezTo>
                  <a:cubicBezTo>
                    <a:pt x="170" y="67"/>
                    <a:pt x="174" y="77"/>
                    <a:pt x="175" y="88"/>
                  </a:cubicBezTo>
                  <a:cubicBezTo>
                    <a:pt x="175" y="91"/>
                    <a:pt x="175" y="91"/>
                    <a:pt x="175" y="91"/>
                  </a:cubicBezTo>
                  <a:cubicBezTo>
                    <a:pt x="172" y="91"/>
                    <a:pt x="172" y="91"/>
                    <a:pt x="172" y="91"/>
                  </a:cubicBezTo>
                  <a:cubicBezTo>
                    <a:pt x="143" y="91"/>
                    <a:pt x="143" y="91"/>
                    <a:pt x="143" y="91"/>
                  </a:cubicBezTo>
                  <a:cubicBezTo>
                    <a:pt x="140" y="91"/>
                    <a:pt x="140" y="91"/>
                    <a:pt x="140" y="91"/>
                  </a:cubicBezTo>
                  <a:cubicBezTo>
                    <a:pt x="140" y="88"/>
                    <a:pt x="140" y="88"/>
                    <a:pt x="140" y="88"/>
                  </a:cubicBezTo>
                  <a:cubicBezTo>
                    <a:pt x="139" y="80"/>
                    <a:pt x="139" y="72"/>
                    <a:pt x="137" y="65"/>
                  </a:cubicBezTo>
                  <a:cubicBezTo>
                    <a:pt x="137" y="62"/>
                    <a:pt x="137" y="62"/>
                    <a:pt x="137" y="62"/>
                  </a:cubicBezTo>
                  <a:cubicBezTo>
                    <a:pt x="140" y="61"/>
                    <a:pt x="140" y="61"/>
                    <a:pt x="140" y="61"/>
                  </a:cubicBezTo>
                  <a:cubicBezTo>
                    <a:pt x="148" y="60"/>
                    <a:pt x="155" y="58"/>
                    <a:pt x="161" y="56"/>
                  </a:cubicBezTo>
                  <a:lnTo>
                    <a:pt x="164" y="56"/>
                  </a:lnTo>
                  <a:close/>
                  <a:moveTo>
                    <a:pt x="132" y="26"/>
                  </a:moveTo>
                  <a:cubicBezTo>
                    <a:pt x="140" y="30"/>
                    <a:pt x="146" y="35"/>
                    <a:pt x="152" y="41"/>
                  </a:cubicBezTo>
                  <a:cubicBezTo>
                    <a:pt x="152" y="41"/>
                    <a:pt x="152" y="41"/>
                    <a:pt x="152" y="41"/>
                  </a:cubicBezTo>
                  <a:cubicBezTo>
                    <a:pt x="153" y="41"/>
                    <a:pt x="153" y="42"/>
                    <a:pt x="153" y="42"/>
                  </a:cubicBezTo>
                  <a:cubicBezTo>
                    <a:pt x="157" y="46"/>
                    <a:pt x="157" y="46"/>
                    <a:pt x="157" y="46"/>
                  </a:cubicBezTo>
                  <a:cubicBezTo>
                    <a:pt x="152" y="47"/>
                    <a:pt x="152" y="47"/>
                    <a:pt x="152" y="47"/>
                  </a:cubicBezTo>
                  <a:cubicBezTo>
                    <a:pt x="147" y="48"/>
                    <a:pt x="142" y="49"/>
                    <a:pt x="137" y="50"/>
                  </a:cubicBezTo>
                  <a:cubicBezTo>
                    <a:pt x="135" y="50"/>
                    <a:pt x="135" y="50"/>
                    <a:pt x="135" y="50"/>
                  </a:cubicBezTo>
                  <a:cubicBezTo>
                    <a:pt x="134" y="48"/>
                    <a:pt x="134" y="48"/>
                    <a:pt x="134" y="48"/>
                  </a:cubicBezTo>
                  <a:cubicBezTo>
                    <a:pt x="132" y="41"/>
                    <a:pt x="130" y="36"/>
                    <a:pt x="128" y="30"/>
                  </a:cubicBezTo>
                  <a:cubicBezTo>
                    <a:pt x="125" y="22"/>
                    <a:pt x="125" y="22"/>
                    <a:pt x="125" y="22"/>
                  </a:cubicBezTo>
                  <a:lnTo>
                    <a:pt x="132" y="26"/>
                  </a:lnTo>
                  <a:close/>
                  <a:moveTo>
                    <a:pt x="125" y="91"/>
                  </a:moveTo>
                  <a:cubicBezTo>
                    <a:pt x="67" y="91"/>
                    <a:pt x="67" y="91"/>
                    <a:pt x="67" y="91"/>
                  </a:cubicBezTo>
                  <a:cubicBezTo>
                    <a:pt x="64" y="91"/>
                    <a:pt x="64" y="91"/>
                    <a:pt x="64" y="91"/>
                  </a:cubicBezTo>
                  <a:cubicBezTo>
                    <a:pt x="64" y="88"/>
                    <a:pt x="64" y="88"/>
                    <a:pt x="64" y="88"/>
                  </a:cubicBezTo>
                  <a:cubicBezTo>
                    <a:pt x="64" y="80"/>
                    <a:pt x="65" y="73"/>
                    <a:pt x="66" y="66"/>
                  </a:cubicBezTo>
                  <a:cubicBezTo>
                    <a:pt x="67" y="63"/>
                    <a:pt x="67" y="63"/>
                    <a:pt x="67" y="63"/>
                  </a:cubicBezTo>
                  <a:cubicBezTo>
                    <a:pt x="70" y="63"/>
                    <a:pt x="70" y="63"/>
                    <a:pt x="70" y="63"/>
                  </a:cubicBezTo>
                  <a:cubicBezTo>
                    <a:pt x="78" y="64"/>
                    <a:pt x="87" y="64"/>
                    <a:pt x="96" y="64"/>
                  </a:cubicBezTo>
                  <a:cubicBezTo>
                    <a:pt x="105" y="64"/>
                    <a:pt x="114" y="64"/>
                    <a:pt x="123" y="63"/>
                  </a:cubicBezTo>
                  <a:cubicBezTo>
                    <a:pt x="126" y="63"/>
                    <a:pt x="126" y="63"/>
                    <a:pt x="126" y="63"/>
                  </a:cubicBezTo>
                  <a:cubicBezTo>
                    <a:pt x="126" y="66"/>
                    <a:pt x="126" y="66"/>
                    <a:pt x="126" y="66"/>
                  </a:cubicBezTo>
                  <a:cubicBezTo>
                    <a:pt x="127" y="73"/>
                    <a:pt x="128" y="80"/>
                    <a:pt x="128" y="88"/>
                  </a:cubicBezTo>
                  <a:cubicBezTo>
                    <a:pt x="129" y="91"/>
                    <a:pt x="129" y="91"/>
                    <a:pt x="129" y="91"/>
                  </a:cubicBezTo>
                  <a:lnTo>
                    <a:pt x="125" y="91"/>
                  </a:lnTo>
                  <a:close/>
                  <a:moveTo>
                    <a:pt x="129" y="102"/>
                  </a:moveTo>
                  <a:cubicBezTo>
                    <a:pt x="128" y="106"/>
                    <a:pt x="128" y="106"/>
                    <a:pt x="128" y="106"/>
                  </a:cubicBezTo>
                  <a:cubicBezTo>
                    <a:pt x="128" y="113"/>
                    <a:pt x="127" y="121"/>
                    <a:pt x="126" y="128"/>
                  </a:cubicBezTo>
                  <a:cubicBezTo>
                    <a:pt x="126" y="131"/>
                    <a:pt x="126" y="131"/>
                    <a:pt x="126" y="131"/>
                  </a:cubicBezTo>
                  <a:cubicBezTo>
                    <a:pt x="123" y="130"/>
                    <a:pt x="123" y="130"/>
                    <a:pt x="123" y="130"/>
                  </a:cubicBezTo>
                  <a:cubicBezTo>
                    <a:pt x="114" y="130"/>
                    <a:pt x="105" y="129"/>
                    <a:pt x="96" y="129"/>
                  </a:cubicBezTo>
                  <a:cubicBezTo>
                    <a:pt x="87" y="129"/>
                    <a:pt x="78" y="130"/>
                    <a:pt x="70" y="130"/>
                  </a:cubicBezTo>
                  <a:cubicBezTo>
                    <a:pt x="67" y="131"/>
                    <a:pt x="67" y="131"/>
                    <a:pt x="67" y="131"/>
                  </a:cubicBezTo>
                  <a:cubicBezTo>
                    <a:pt x="66" y="128"/>
                    <a:pt x="66" y="128"/>
                    <a:pt x="66" y="128"/>
                  </a:cubicBezTo>
                  <a:cubicBezTo>
                    <a:pt x="65" y="121"/>
                    <a:pt x="64" y="113"/>
                    <a:pt x="64" y="106"/>
                  </a:cubicBezTo>
                  <a:cubicBezTo>
                    <a:pt x="64" y="102"/>
                    <a:pt x="64" y="102"/>
                    <a:pt x="64" y="102"/>
                  </a:cubicBezTo>
                  <a:cubicBezTo>
                    <a:pt x="67" y="102"/>
                    <a:pt x="67" y="102"/>
                    <a:pt x="67" y="102"/>
                  </a:cubicBezTo>
                  <a:cubicBezTo>
                    <a:pt x="125" y="102"/>
                    <a:pt x="125" y="102"/>
                    <a:pt x="125" y="102"/>
                  </a:cubicBezTo>
                  <a:lnTo>
                    <a:pt x="129" y="102"/>
                  </a:lnTo>
                  <a:close/>
                  <a:moveTo>
                    <a:pt x="70" y="48"/>
                  </a:moveTo>
                  <a:cubicBezTo>
                    <a:pt x="72" y="43"/>
                    <a:pt x="73" y="38"/>
                    <a:pt x="75" y="34"/>
                  </a:cubicBezTo>
                  <a:cubicBezTo>
                    <a:pt x="78" y="28"/>
                    <a:pt x="81" y="23"/>
                    <a:pt x="84" y="19"/>
                  </a:cubicBezTo>
                  <a:cubicBezTo>
                    <a:pt x="85" y="18"/>
                    <a:pt x="85" y="18"/>
                    <a:pt x="85" y="18"/>
                  </a:cubicBezTo>
                  <a:cubicBezTo>
                    <a:pt x="86" y="18"/>
                    <a:pt x="86" y="18"/>
                    <a:pt x="86" y="18"/>
                  </a:cubicBezTo>
                  <a:cubicBezTo>
                    <a:pt x="89" y="18"/>
                    <a:pt x="93" y="18"/>
                    <a:pt x="96" y="18"/>
                  </a:cubicBezTo>
                  <a:cubicBezTo>
                    <a:pt x="100" y="18"/>
                    <a:pt x="103" y="18"/>
                    <a:pt x="107" y="18"/>
                  </a:cubicBezTo>
                  <a:cubicBezTo>
                    <a:pt x="108" y="18"/>
                    <a:pt x="108" y="18"/>
                    <a:pt x="108" y="18"/>
                  </a:cubicBezTo>
                  <a:cubicBezTo>
                    <a:pt x="109" y="19"/>
                    <a:pt x="109" y="19"/>
                    <a:pt x="109" y="19"/>
                  </a:cubicBezTo>
                  <a:cubicBezTo>
                    <a:pt x="112" y="23"/>
                    <a:pt x="115" y="28"/>
                    <a:pt x="117" y="34"/>
                  </a:cubicBezTo>
                  <a:cubicBezTo>
                    <a:pt x="119" y="38"/>
                    <a:pt x="121" y="43"/>
                    <a:pt x="122" y="48"/>
                  </a:cubicBezTo>
                  <a:cubicBezTo>
                    <a:pt x="123" y="52"/>
                    <a:pt x="123" y="52"/>
                    <a:pt x="123" y="52"/>
                  </a:cubicBezTo>
                  <a:cubicBezTo>
                    <a:pt x="120" y="52"/>
                    <a:pt x="120" y="52"/>
                    <a:pt x="120" y="52"/>
                  </a:cubicBezTo>
                  <a:cubicBezTo>
                    <a:pt x="112" y="53"/>
                    <a:pt x="104" y="53"/>
                    <a:pt x="96" y="53"/>
                  </a:cubicBezTo>
                  <a:cubicBezTo>
                    <a:pt x="88" y="53"/>
                    <a:pt x="80" y="53"/>
                    <a:pt x="73" y="52"/>
                  </a:cubicBezTo>
                  <a:cubicBezTo>
                    <a:pt x="69" y="52"/>
                    <a:pt x="69" y="52"/>
                    <a:pt x="69" y="52"/>
                  </a:cubicBezTo>
                  <a:lnTo>
                    <a:pt x="70" y="48"/>
                  </a:lnTo>
                  <a:close/>
                  <a:moveTo>
                    <a:pt x="39" y="42"/>
                  </a:moveTo>
                  <a:cubicBezTo>
                    <a:pt x="39" y="42"/>
                    <a:pt x="40" y="41"/>
                    <a:pt x="40" y="41"/>
                  </a:cubicBezTo>
                  <a:cubicBezTo>
                    <a:pt x="46" y="35"/>
                    <a:pt x="53" y="30"/>
                    <a:pt x="60" y="26"/>
                  </a:cubicBezTo>
                  <a:cubicBezTo>
                    <a:pt x="68" y="22"/>
                    <a:pt x="68" y="22"/>
                    <a:pt x="68" y="22"/>
                  </a:cubicBezTo>
                  <a:cubicBezTo>
                    <a:pt x="64" y="30"/>
                    <a:pt x="64" y="30"/>
                    <a:pt x="64" y="30"/>
                  </a:cubicBezTo>
                  <a:cubicBezTo>
                    <a:pt x="62" y="36"/>
                    <a:pt x="60" y="41"/>
                    <a:pt x="58" y="48"/>
                  </a:cubicBezTo>
                  <a:cubicBezTo>
                    <a:pt x="58" y="50"/>
                    <a:pt x="58" y="50"/>
                    <a:pt x="58" y="50"/>
                  </a:cubicBezTo>
                  <a:cubicBezTo>
                    <a:pt x="55" y="50"/>
                    <a:pt x="55" y="50"/>
                    <a:pt x="55" y="50"/>
                  </a:cubicBezTo>
                  <a:cubicBezTo>
                    <a:pt x="50" y="49"/>
                    <a:pt x="45" y="48"/>
                    <a:pt x="41" y="47"/>
                  </a:cubicBezTo>
                  <a:cubicBezTo>
                    <a:pt x="35" y="46"/>
                    <a:pt x="35" y="46"/>
                    <a:pt x="35" y="46"/>
                  </a:cubicBezTo>
                  <a:lnTo>
                    <a:pt x="39" y="42"/>
                  </a:lnTo>
                  <a:close/>
                  <a:moveTo>
                    <a:pt x="18" y="88"/>
                  </a:moveTo>
                  <a:cubicBezTo>
                    <a:pt x="19" y="77"/>
                    <a:pt x="22" y="67"/>
                    <a:pt x="27" y="58"/>
                  </a:cubicBezTo>
                  <a:cubicBezTo>
                    <a:pt x="29" y="56"/>
                    <a:pt x="29" y="56"/>
                    <a:pt x="29" y="56"/>
                  </a:cubicBezTo>
                  <a:cubicBezTo>
                    <a:pt x="31" y="56"/>
                    <a:pt x="31" y="56"/>
                    <a:pt x="31" y="56"/>
                  </a:cubicBezTo>
                  <a:cubicBezTo>
                    <a:pt x="37" y="58"/>
                    <a:pt x="45" y="60"/>
                    <a:pt x="52" y="61"/>
                  </a:cubicBezTo>
                  <a:cubicBezTo>
                    <a:pt x="55" y="62"/>
                    <a:pt x="55" y="62"/>
                    <a:pt x="55" y="62"/>
                  </a:cubicBezTo>
                  <a:cubicBezTo>
                    <a:pt x="55" y="65"/>
                    <a:pt x="55" y="65"/>
                    <a:pt x="55" y="65"/>
                  </a:cubicBezTo>
                  <a:cubicBezTo>
                    <a:pt x="54" y="72"/>
                    <a:pt x="53" y="80"/>
                    <a:pt x="53" y="88"/>
                  </a:cubicBezTo>
                  <a:cubicBezTo>
                    <a:pt x="53" y="91"/>
                    <a:pt x="53" y="91"/>
                    <a:pt x="53" y="91"/>
                  </a:cubicBezTo>
                  <a:cubicBezTo>
                    <a:pt x="50" y="91"/>
                    <a:pt x="50" y="91"/>
                    <a:pt x="50" y="91"/>
                  </a:cubicBezTo>
                  <a:cubicBezTo>
                    <a:pt x="21" y="91"/>
                    <a:pt x="21" y="91"/>
                    <a:pt x="21" y="91"/>
                  </a:cubicBezTo>
                  <a:cubicBezTo>
                    <a:pt x="17" y="91"/>
                    <a:pt x="17" y="91"/>
                    <a:pt x="17" y="91"/>
                  </a:cubicBezTo>
                  <a:lnTo>
                    <a:pt x="18" y="88"/>
                  </a:lnTo>
                  <a:close/>
                  <a:moveTo>
                    <a:pt x="29" y="138"/>
                  </a:moveTo>
                  <a:cubicBezTo>
                    <a:pt x="27" y="136"/>
                    <a:pt x="27" y="136"/>
                    <a:pt x="27" y="136"/>
                  </a:cubicBezTo>
                  <a:cubicBezTo>
                    <a:pt x="22" y="127"/>
                    <a:pt x="19" y="117"/>
                    <a:pt x="18" y="106"/>
                  </a:cubicBezTo>
                  <a:cubicBezTo>
                    <a:pt x="17" y="102"/>
                    <a:pt x="17" y="102"/>
                    <a:pt x="17" y="102"/>
                  </a:cubicBezTo>
                  <a:cubicBezTo>
                    <a:pt x="21" y="102"/>
                    <a:pt x="21" y="102"/>
                    <a:pt x="21" y="102"/>
                  </a:cubicBezTo>
                  <a:cubicBezTo>
                    <a:pt x="50" y="102"/>
                    <a:pt x="50" y="102"/>
                    <a:pt x="50" y="102"/>
                  </a:cubicBezTo>
                  <a:cubicBezTo>
                    <a:pt x="53" y="102"/>
                    <a:pt x="53" y="102"/>
                    <a:pt x="53" y="102"/>
                  </a:cubicBezTo>
                  <a:cubicBezTo>
                    <a:pt x="53" y="105"/>
                    <a:pt x="53" y="105"/>
                    <a:pt x="53" y="105"/>
                  </a:cubicBezTo>
                  <a:cubicBezTo>
                    <a:pt x="53" y="113"/>
                    <a:pt x="54" y="121"/>
                    <a:pt x="55" y="129"/>
                  </a:cubicBezTo>
                  <a:cubicBezTo>
                    <a:pt x="55" y="132"/>
                    <a:pt x="55" y="132"/>
                    <a:pt x="55" y="132"/>
                  </a:cubicBezTo>
                  <a:cubicBezTo>
                    <a:pt x="52" y="133"/>
                    <a:pt x="52" y="133"/>
                    <a:pt x="52" y="133"/>
                  </a:cubicBezTo>
                  <a:cubicBezTo>
                    <a:pt x="45" y="134"/>
                    <a:pt x="37" y="135"/>
                    <a:pt x="31" y="137"/>
                  </a:cubicBezTo>
                  <a:lnTo>
                    <a:pt x="29" y="138"/>
                  </a:lnTo>
                  <a:close/>
                  <a:moveTo>
                    <a:pt x="60" y="167"/>
                  </a:moveTo>
                  <a:cubicBezTo>
                    <a:pt x="53" y="164"/>
                    <a:pt x="46" y="159"/>
                    <a:pt x="40" y="153"/>
                  </a:cubicBezTo>
                  <a:cubicBezTo>
                    <a:pt x="40" y="152"/>
                    <a:pt x="40" y="152"/>
                    <a:pt x="39" y="152"/>
                  </a:cubicBezTo>
                  <a:cubicBezTo>
                    <a:pt x="39" y="152"/>
                    <a:pt x="39" y="152"/>
                    <a:pt x="39" y="152"/>
                  </a:cubicBezTo>
                  <a:cubicBezTo>
                    <a:pt x="35" y="148"/>
                    <a:pt x="35" y="148"/>
                    <a:pt x="35" y="148"/>
                  </a:cubicBezTo>
                  <a:cubicBezTo>
                    <a:pt x="41" y="146"/>
                    <a:pt x="41" y="146"/>
                    <a:pt x="41" y="146"/>
                  </a:cubicBezTo>
                  <a:cubicBezTo>
                    <a:pt x="45" y="145"/>
                    <a:pt x="50" y="144"/>
                    <a:pt x="55" y="144"/>
                  </a:cubicBezTo>
                  <a:cubicBezTo>
                    <a:pt x="58" y="143"/>
                    <a:pt x="58" y="143"/>
                    <a:pt x="58" y="143"/>
                  </a:cubicBezTo>
                  <a:cubicBezTo>
                    <a:pt x="58" y="146"/>
                    <a:pt x="58" y="146"/>
                    <a:pt x="58" y="146"/>
                  </a:cubicBezTo>
                  <a:cubicBezTo>
                    <a:pt x="60" y="152"/>
                    <a:pt x="62" y="158"/>
                    <a:pt x="64" y="163"/>
                  </a:cubicBezTo>
                  <a:cubicBezTo>
                    <a:pt x="68" y="171"/>
                    <a:pt x="68" y="171"/>
                    <a:pt x="68" y="171"/>
                  </a:cubicBezTo>
                  <a:lnTo>
                    <a:pt x="60" y="167"/>
                  </a:lnTo>
                  <a:close/>
                  <a:moveTo>
                    <a:pt x="122" y="145"/>
                  </a:moveTo>
                  <a:cubicBezTo>
                    <a:pt x="121" y="150"/>
                    <a:pt x="119" y="155"/>
                    <a:pt x="117" y="160"/>
                  </a:cubicBezTo>
                  <a:cubicBezTo>
                    <a:pt x="115" y="165"/>
                    <a:pt x="112" y="170"/>
                    <a:pt x="109" y="174"/>
                  </a:cubicBezTo>
                  <a:cubicBezTo>
                    <a:pt x="108" y="175"/>
                    <a:pt x="108" y="175"/>
                    <a:pt x="108" y="175"/>
                  </a:cubicBezTo>
                  <a:cubicBezTo>
                    <a:pt x="107" y="175"/>
                    <a:pt x="107" y="175"/>
                    <a:pt x="107" y="175"/>
                  </a:cubicBezTo>
                  <a:cubicBezTo>
                    <a:pt x="103" y="176"/>
                    <a:pt x="100" y="176"/>
                    <a:pt x="96" y="176"/>
                  </a:cubicBezTo>
                  <a:cubicBezTo>
                    <a:pt x="93" y="176"/>
                    <a:pt x="89" y="176"/>
                    <a:pt x="86" y="175"/>
                  </a:cubicBezTo>
                  <a:cubicBezTo>
                    <a:pt x="85" y="175"/>
                    <a:pt x="85" y="175"/>
                    <a:pt x="85" y="175"/>
                  </a:cubicBezTo>
                  <a:cubicBezTo>
                    <a:pt x="84" y="174"/>
                    <a:pt x="84" y="174"/>
                    <a:pt x="84" y="174"/>
                  </a:cubicBezTo>
                  <a:cubicBezTo>
                    <a:pt x="81" y="170"/>
                    <a:pt x="78" y="165"/>
                    <a:pt x="75" y="160"/>
                  </a:cubicBezTo>
                  <a:cubicBezTo>
                    <a:pt x="73" y="155"/>
                    <a:pt x="72" y="150"/>
                    <a:pt x="70" y="145"/>
                  </a:cubicBezTo>
                  <a:cubicBezTo>
                    <a:pt x="69" y="142"/>
                    <a:pt x="69" y="142"/>
                    <a:pt x="69" y="142"/>
                  </a:cubicBezTo>
                  <a:cubicBezTo>
                    <a:pt x="73" y="141"/>
                    <a:pt x="73" y="141"/>
                    <a:pt x="73" y="141"/>
                  </a:cubicBezTo>
                  <a:cubicBezTo>
                    <a:pt x="80" y="141"/>
                    <a:pt x="88" y="140"/>
                    <a:pt x="96" y="140"/>
                  </a:cubicBezTo>
                  <a:cubicBezTo>
                    <a:pt x="104" y="140"/>
                    <a:pt x="112" y="141"/>
                    <a:pt x="120" y="141"/>
                  </a:cubicBezTo>
                  <a:cubicBezTo>
                    <a:pt x="123" y="142"/>
                    <a:pt x="123" y="142"/>
                    <a:pt x="123" y="142"/>
                  </a:cubicBezTo>
                  <a:lnTo>
                    <a:pt x="122" y="145"/>
                  </a:lnTo>
                  <a:close/>
                  <a:moveTo>
                    <a:pt x="153" y="152"/>
                  </a:moveTo>
                  <a:cubicBezTo>
                    <a:pt x="153" y="152"/>
                    <a:pt x="153" y="152"/>
                    <a:pt x="152" y="153"/>
                  </a:cubicBezTo>
                  <a:cubicBezTo>
                    <a:pt x="146" y="159"/>
                    <a:pt x="140" y="164"/>
                    <a:pt x="132" y="167"/>
                  </a:cubicBezTo>
                  <a:cubicBezTo>
                    <a:pt x="125" y="171"/>
                    <a:pt x="125" y="171"/>
                    <a:pt x="125" y="171"/>
                  </a:cubicBezTo>
                  <a:cubicBezTo>
                    <a:pt x="128" y="163"/>
                    <a:pt x="128" y="163"/>
                    <a:pt x="128" y="163"/>
                  </a:cubicBezTo>
                  <a:cubicBezTo>
                    <a:pt x="130" y="158"/>
                    <a:pt x="132" y="152"/>
                    <a:pt x="134" y="146"/>
                  </a:cubicBezTo>
                  <a:cubicBezTo>
                    <a:pt x="135" y="143"/>
                    <a:pt x="135" y="143"/>
                    <a:pt x="135" y="143"/>
                  </a:cubicBezTo>
                  <a:cubicBezTo>
                    <a:pt x="137" y="144"/>
                    <a:pt x="137" y="144"/>
                    <a:pt x="137" y="144"/>
                  </a:cubicBezTo>
                  <a:cubicBezTo>
                    <a:pt x="142" y="144"/>
                    <a:pt x="147" y="145"/>
                    <a:pt x="152" y="146"/>
                  </a:cubicBezTo>
                  <a:cubicBezTo>
                    <a:pt x="157" y="148"/>
                    <a:pt x="157" y="148"/>
                    <a:pt x="157" y="148"/>
                  </a:cubicBezTo>
                  <a:lnTo>
                    <a:pt x="153" y="152"/>
                  </a:lnTo>
                  <a:close/>
                  <a:moveTo>
                    <a:pt x="175" y="106"/>
                  </a:moveTo>
                  <a:cubicBezTo>
                    <a:pt x="174" y="117"/>
                    <a:pt x="170" y="127"/>
                    <a:pt x="165" y="136"/>
                  </a:cubicBezTo>
                  <a:cubicBezTo>
                    <a:pt x="164" y="138"/>
                    <a:pt x="164" y="138"/>
                    <a:pt x="164" y="138"/>
                  </a:cubicBezTo>
                  <a:cubicBezTo>
                    <a:pt x="161" y="137"/>
                    <a:pt x="161" y="137"/>
                    <a:pt x="161" y="137"/>
                  </a:cubicBezTo>
                  <a:cubicBezTo>
                    <a:pt x="155" y="135"/>
                    <a:pt x="148" y="134"/>
                    <a:pt x="140" y="133"/>
                  </a:cubicBezTo>
                  <a:cubicBezTo>
                    <a:pt x="137" y="132"/>
                    <a:pt x="137" y="132"/>
                    <a:pt x="137" y="132"/>
                  </a:cubicBezTo>
                  <a:cubicBezTo>
                    <a:pt x="137" y="129"/>
                    <a:pt x="137" y="129"/>
                    <a:pt x="137" y="129"/>
                  </a:cubicBezTo>
                  <a:cubicBezTo>
                    <a:pt x="139" y="121"/>
                    <a:pt x="139" y="113"/>
                    <a:pt x="140" y="105"/>
                  </a:cubicBezTo>
                  <a:cubicBezTo>
                    <a:pt x="140" y="102"/>
                    <a:pt x="140" y="102"/>
                    <a:pt x="140" y="102"/>
                  </a:cubicBezTo>
                  <a:cubicBezTo>
                    <a:pt x="143" y="102"/>
                    <a:pt x="143" y="102"/>
                    <a:pt x="143" y="102"/>
                  </a:cubicBezTo>
                  <a:cubicBezTo>
                    <a:pt x="172" y="102"/>
                    <a:pt x="172" y="102"/>
                    <a:pt x="172" y="102"/>
                  </a:cubicBezTo>
                  <a:cubicBezTo>
                    <a:pt x="175" y="102"/>
                    <a:pt x="175" y="102"/>
                    <a:pt x="175" y="102"/>
                  </a:cubicBezTo>
                  <a:lnTo>
                    <a:pt x="175" y="1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35" name="Freeform 2173"/>
            <p:cNvSpPr>
              <a:spLocks noChangeAspect="1" noEditPoints="1"/>
            </p:cNvSpPr>
            <p:nvPr/>
          </p:nvSpPr>
          <p:spPr bwMode="gray">
            <a:xfrm>
              <a:off x="3774821" y="4040280"/>
              <a:ext cx="451998" cy="435403"/>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50 w 400"/>
                <a:gd name="T11" fmla="*/ 207 h 400"/>
                <a:gd name="T12" fmla="*/ 218 w 400"/>
                <a:gd name="T13" fmla="*/ 207 h 400"/>
                <a:gd name="T14" fmla="*/ 218 w 400"/>
                <a:gd name="T15" fmla="*/ 323 h 400"/>
                <a:gd name="T16" fmla="*/ 169 w 400"/>
                <a:gd name="T17" fmla="*/ 323 h 400"/>
                <a:gd name="T18" fmla="*/ 169 w 400"/>
                <a:gd name="T19" fmla="*/ 207 h 400"/>
                <a:gd name="T20" fmla="*/ 147 w 400"/>
                <a:gd name="T21" fmla="*/ 207 h 400"/>
                <a:gd name="T22" fmla="*/ 147 w 400"/>
                <a:gd name="T23" fmla="*/ 166 h 400"/>
                <a:gd name="T24" fmla="*/ 169 w 400"/>
                <a:gd name="T25" fmla="*/ 166 h 400"/>
                <a:gd name="T26" fmla="*/ 169 w 400"/>
                <a:gd name="T27" fmla="*/ 140 h 400"/>
                <a:gd name="T28" fmla="*/ 218 w 400"/>
                <a:gd name="T29" fmla="*/ 91 h 400"/>
                <a:gd name="T30" fmla="*/ 254 w 400"/>
                <a:gd name="T31" fmla="*/ 91 h 400"/>
                <a:gd name="T32" fmla="*/ 254 w 400"/>
                <a:gd name="T33" fmla="*/ 131 h 400"/>
                <a:gd name="T34" fmla="*/ 228 w 400"/>
                <a:gd name="T35" fmla="*/ 131 h 400"/>
                <a:gd name="T36" fmla="*/ 218 w 400"/>
                <a:gd name="T37" fmla="*/ 142 h 400"/>
                <a:gd name="T38" fmla="*/ 218 w 400"/>
                <a:gd name="T39" fmla="*/ 166 h 400"/>
                <a:gd name="T40" fmla="*/ 254 w 400"/>
                <a:gd name="T41" fmla="*/ 166 h 400"/>
                <a:gd name="T42" fmla="*/ 250 w 400"/>
                <a:gd name="T43" fmla="*/ 207 h 400"/>
                <a:gd name="T44" fmla="*/ 250 w 400"/>
                <a:gd name="T45" fmla="*/ 207 h 400"/>
                <a:gd name="T46" fmla="*/ 250 w 400"/>
                <a:gd name="T47" fmla="*/ 20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250" y="207"/>
                  </a:moveTo>
                  <a:cubicBezTo>
                    <a:pt x="218" y="207"/>
                    <a:pt x="218" y="207"/>
                    <a:pt x="218" y="207"/>
                  </a:cubicBezTo>
                  <a:cubicBezTo>
                    <a:pt x="218" y="323"/>
                    <a:pt x="218" y="323"/>
                    <a:pt x="218" y="323"/>
                  </a:cubicBezTo>
                  <a:cubicBezTo>
                    <a:pt x="169" y="323"/>
                    <a:pt x="169" y="323"/>
                    <a:pt x="169" y="323"/>
                  </a:cubicBezTo>
                  <a:cubicBezTo>
                    <a:pt x="169" y="207"/>
                    <a:pt x="169" y="207"/>
                    <a:pt x="169" y="207"/>
                  </a:cubicBezTo>
                  <a:cubicBezTo>
                    <a:pt x="147" y="207"/>
                    <a:pt x="147" y="207"/>
                    <a:pt x="147" y="207"/>
                  </a:cubicBezTo>
                  <a:cubicBezTo>
                    <a:pt x="147" y="166"/>
                    <a:pt x="147" y="166"/>
                    <a:pt x="147" y="166"/>
                  </a:cubicBezTo>
                  <a:cubicBezTo>
                    <a:pt x="169" y="166"/>
                    <a:pt x="169" y="166"/>
                    <a:pt x="169" y="166"/>
                  </a:cubicBezTo>
                  <a:cubicBezTo>
                    <a:pt x="169" y="140"/>
                    <a:pt x="169" y="140"/>
                    <a:pt x="169" y="140"/>
                  </a:cubicBezTo>
                  <a:cubicBezTo>
                    <a:pt x="169" y="121"/>
                    <a:pt x="178" y="91"/>
                    <a:pt x="218" y="91"/>
                  </a:cubicBezTo>
                  <a:cubicBezTo>
                    <a:pt x="254" y="91"/>
                    <a:pt x="254" y="91"/>
                    <a:pt x="254" y="91"/>
                  </a:cubicBezTo>
                  <a:cubicBezTo>
                    <a:pt x="254" y="131"/>
                    <a:pt x="254" y="131"/>
                    <a:pt x="254" y="131"/>
                  </a:cubicBezTo>
                  <a:cubicBezTo>
                    <a:pt x="228" y="131"/>
                    <a:pt x="228" y="131"/>
                    <a:pt x="228" y="131"/>
                  </a:cubicBezTo>
                  <a:cubicBezTo>
                    <a:pt x="224" y="131"/>
                    <a:pt x="218" y="133"/>
                    <a:pt x="218" y="142"/>
                  </a:cubicBezTo>
                  <a:cubicBezTo>
                    <a:pt x="218" y="166"/>
                    <a:pt x="218" y="166"/>
                    <a:pt x="218" y="166"/>
                  </a:cubicBezTo>
                  <a:cubicBezTo>
                    <a:pt x="254" y="166"/>
                    <a:pt x="254" y="166"/>
                    <a:pt x="254" y="166"/>
                  </a:cubicBezTo>
                  <a:lnTo>
                    <a:pt x="250" y="207"/>
                  </a:lnTo>
                  <a:close/>
                  <a:moveTo>
                    <a:pt x="250" y="207"/>
                  </a:moveTo>
                  <a:cubicBezTo>
                    <a:pt x="250" y="207"/>
                    <a:pt x="250" y="207"/>
                    <a:pt x="250" y="207"/>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nvGrpSpPr>
            <p:cNvPr id="36" name="Gruppieren 35"/>
            <p:cNvGrpSpPr>
              <a:grpSpLocks noChangeAspect="1"/>
            </p:cNvGrpSpPr>
            <p:nvPr/>
          </p:nvGrpSpPr>
          <p:grpSpPr bwMode="gray">
            <a:xfrm>
              <a:off x="4408304" y="4040741"/>
              <a:ext cx="452477" cy="434942"/>
              <a:chOff x="9536113" y="5268913"/>
              <a:chExt cx="1500187" cy="1498600"/>
            </a:xfrm>
            <a:solidFill>
              <a:schemeClr val="tx1"/>
            </a:solidFill>
          </p:grpSpPr>
          <p:sp>
            <p:nvSpPr>
              <p:cNvPr id="43" name="Freeform 2177"/>
              <p:cNvSpPr>
                <a:spLocks noEditPoints="1"/>
              </p:cNvSpPr>
              <p:nvPr/>
            </p:nvSpPr>
            <p:spPr bwMode="gray">
              <a:xfrm>
                <a:off x="10521950" y="5845175"/>
                <a:ext cx="134937" cy="330200"/>
              </a:xfrm>
              <a:custGeom>
                <a:avLst/>
                <a:gdLst>
                  <a:gd name="T0" fmla="*/ 27 w 36"/>
                  <a:gd name="T1" fmla="*/ 23 h 88"/>
                  <a:gd name="T2" fmla="*/ 15 w 36"/>
                  <a:gd name="T3" fmla="*/ 29 h 88"/>
                  <a:gd name="T4" fmla="*/ 15 w 36"/>
                  <a:gd name="T5" fmla="*/ 0 h 88"/>
                  <a:gd name="T6" fmla="*/ 0 w 36"/>
                  <a:gd name="T7" fmla="*/ 0 h 88"/>
                  <a:gd name="T8" fmla="*/ 0 w 36"/>
                  <a:gd name="T9" fmla="*/ 88 h 88"/>
                  <a:gd name="T10" fmla="*/ 15 w 36"/>
                  <a:gd name="T11" fmla="*/ 88 h 88"/>
                  <a:gd name="T12" fmla="*/ 15 w 36"/>
                  <a:gd name="T13" fmla="*/ 81 h 88"/>
                  <a:gd name="T14" fmla="*/ 27 w 36"/>
                  <a:gd name="T15" fmla="*/ 88 h 88"/>
                  <a:gd name="T16" fmla="*/ 36 w 36"/>
                  <a:gd name="T17" fmla="*/ 81 h 88"/>
                  <a:gd name="T18" fmla="*/ 36 w 36"/>
                  <a:gd name="T19" fmla="*/ 68 h 88"/>
                  <a:gd name="T20" fmla="*/ 36 w 36"/>
                  <a:gd name="T21" fmla="*/ 43 h 88"/>
                  <a:gd name="T22" fmla="*/ 35 w 36"/>
                  <a:gd name="T23" fmla="*/ 30 h 88"/>
                  <a:gd name="T24" fmla="*/ 27 w 36"/>
                  <a:gd name="T25" fmla="*/ 23 h 88"/>
                  <a:gd name="T26" fmla="*/ 24 w 36"/>
                  <a:gd name="T27" fmla="*/ 69 h 88"/>
                  <a:gd name="T28" fmla="*/ 20 w 36"/>
                  <a:gd name="T29" fmla="*/ 78 h 88"/>
                  <a:gd name="T30" fmla="*/ 14 w 36"/>
                  <a:gd name="T31" fmla="*/ 75 h 88"/>
                  <a:gd name="T32" fmla="*/ 15 w 36"/>
                  <a:gd name="T33" fmla="*/ 36 h 88"/>
                  <a:gd name="T34" fmla="*/ 20 w 36"/>
                  <a:gd name="T35" fmla="*/ 33 h 88"/>
                  <a:gd name="T36" fmla="*/ 24 w 36"/>
                  <a:gd name="T37" fmla="*/ 42 h 88"/>
                  <a:gd name="T38" fmla="*/ 24 w 36"/>
                  <a:gd name="T39" fmla="*/ 6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88">
                    <a:moveTo>
                      <a:pt x="27" y="23"/>
                    </a:moveTo>
                    <a:cubicBezTo>
                      <a:pt x="23" y="23"/>
                      <a:pt x="19" y="24"/>
                      <a:pt x="15" y="29"/>
                    </a:cubicBezTo>
                    <a:cubicBezTo>
                      <a:pt x="15" y="0"/>
                      <a:pt x="15" y="0"/>
                      <a:pt x="15" y="0"/>
                    </a:cubicBezTo>
                    <a:cubicBezTo>
                      <a:pt x="0" y="0"/>
                      <a:pt x="0" y="0"/>
                      <a:pt x="0" y="0"/>
                    </a:cubicBezTo>
                    <a:cubicBezTo>
                      <a:pt x="0" y="88"/>
                      <a:pt x="0" y="88"/>
                      <a:pt x="0" y="88"/>
                    </a:cubicBezTo>
                    <a:cubicBezTo>
                      <a:pt x="15" y="88"/>
                      <a:pt x="15" y="88"/>
                      <a:pt x="15" y="88"/>
                    </a:cubicBezTo>
                    <a:cubicBezTo>
                      <a:pt x="15" y="81"/>
                      <a:pt x="15" y="81"/>
                      <a:pt x="15" y="81"/>
                    </a:cubicBezTo>
                    <a:cubicBezTo>
                      <a:pt x="19" y="86"/>
                      <a:pt x="23" y="88"/>
                      <a:pt x="27" y="88"/>
                    </a:cubicBezTo>
                    <a:cubicBezTo>
                      <a:pt x="32" y="88"/>
                      <a:pt x="34" y="86"/>
                      <a:pt x="36" y="81"/>
                    </a:cubicBezTo>
                    <a:cubicBezTo>
                      <a:pt x="36" y="78"/>
                      <a:pt x="36" y="74"/>
                      <a:pt x="36" y="68"/>
                    </a:cubicBezTo>
                    <a:cubicBezTo>
                      <a:pt x="36" y="43"/>
                      <a:pt x="36" y="43"/>
                      <a:pt x="36" y="43"/>
                    </a:cubicBezTo>
                    <a:cubicBezTo>
                      <a:pt x="36" y="37"/>
                      <a:pt x="36" y="33"/>
                      <a:pt x="35" y="30"/>
                    </a:cubicBezTo>
                    <a:cubicBezTo>
                      <a:pt x="34" y="25"/>
                      <a:pt x="32" y="23"/>
                      <a:pt x="27" y="23"/>
                    </a:cubicBezTo>
                    <a:close/>
                    <a:moveTo>
                      <a:pt x="24" y="69"/>
                    </a:moveTo>
                    <a:cubicBezTo>
                      <a:pt x="24" y="75"/>
                      <a:pt x="23" y="78"/>
                      <a:pt x="20" y="78"/>
                    </a:cubicBezTo>
                    <a:cubicBezTo>
                      <a:pt x="18" y="78"/>
                      <a:pt x="16" y="77"/>
                      <a:pt x="14" y="75"/>
                    </a:cubicBezTo>
                    <a:cubicBezTo>
                      <a:pt x="15" y="36"/>
                      <a:pt x="15" y="36"/>
                      <a:pt x="15" y="36"/>
                    </a:cubicBezTo>
                    <a:cubicBezTo>
                      <a:pt x="17" y="34"/>
                      <a:pt x="18" y="33"/>
                      <a:pt x="20" y="33"/>
                    </a:cubicBezTo>
                    <a:cubicBezTo>
                      <a:pt x="23" y="33"/>
                      <a:pt x="24" y="35"/>
                      <a:pt x="24" y="42"/>
                    </a:cubicBezTo>
                    <a:lnTo>
                      <a:pt x="24" y="6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4" name="Freeform 2178"/>
              <p:cNvSpPr>
                <a:spLocks/>
              </p:cNvSpPr>
              <p:nvPr/>
            </p:nvSpPr>
            <p:spPr bwMode="gray">
              <a:xfrm>
                <a:off x="10221913" y="5853113"/>
                <a:ext cx="150812" cy="322262"/>
              </a:xfrm>
              <a:custGeom>
                <a:avLst/>
                <a:gdLst>
                  <a:gd name="T0" fmla="*/ 95 w 95"/>
                  <a:gd name="T1" fmla="*/ 0 h 203"/>
                  <a:gd name="T2" fmla="*/ 0 w 95"/>
                  <a:gd name="T3" fmla="*/ 0 h 203"/>
                  <a:gd name="T4" fmla="*/ 0 w 95"/>
                  <a:gd name="T5" fmla="*/ 33 h 203"/>
                  <a:gd name="T6" fmla="*/ 29 w 95"/>
                  <a:gd name="T7" fmla="*/ 33 h 203"/>
                  <a:gd name="T8" fmla="*/ 29 w 95"/>
                  <a:gd name="T9" fmla="*/ 203 h 203"/>
                  <a:gd name="T10" fmla="*/ 57 w 95"/>
                  <a:gd name="T11" fmla="*/ 203 h 203"/>
                  <a:gd name="T12" fmla="*/ 57 w 95"/>
                  <a:gd name="T13" fmla="*/ 33 h 203"/>
                  <a:gd name="T14" fmla="*/ 95 w 95"/>
                  <a:gd name="T15" fmla="*/ 33 h 203"/>
                  <a:gd name="T16" fmla="*/ 95 w 95"/>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03">
                    <a:moveTo>
                      <a:pt x="95" y="0"/>
                    </a:moveTo>
                    <a:lnTo>
                      <a:pt x="0" y="0"/>
                    </a:lnTo>
                    <a:lnTo>
                      <a:pt x="0" y="33"/>
                    </a:lnTo>
                    <a:lnTo>
                      <a:pt x="29" y="33"/>
                    </a:lnTo>
                    <a:lnTo>
                      <a:pt x="29" y="203"/>
                    </a:lnTo>
                    <a:lnTo>
                      <a:pt x="57" y="203"/>
                    </a:lnTo>
                    <a:lnTo>
                      <a:pt x="57" y="33"/>
                    </a:lnTo>
                    <a:lnTo>
                      <a:pt x="95" y="33"/>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5" name="Freeform 2179"/>
              <p:cNvSpPr>
                <a:spLocks/>
              </p:cNvSpPr>
              <p:nvPr/>
            </p:nvSpPr>
            <p:spPr bwMode="gray">
              <a:xfrm>
                <a:off x="9877425" y="5969000"/>
                <a:ext cx="49212" cy="169862"/>
              </a:xfrm>
              <a:custGeom>
                <a:avLst/>
                <a:gdLst>
                  <a:gd name="T0" fmla="*/ 7 w 13"/>
                  <a:gd name="T1" fmla="*/ 0 h 45"/>
                  <a:gd name="T2" fmla="*/ 0 w 13"/>
                  <a:gd name="T3" fmla="*/ 10 h 45"/>
                  <a:gd name="T4" fmla="*/ 0 w 13"/>
                  <a:gd name="T5" fmla="*/ 35 h 45"/>
                  <a:gd name="T6" fmla="*/ 7 w 13"/>
                  <a:gd name="T7" fmla="*/ 45 h 45"/>
                  <a:gd name="T8" fmla="*/ 12 w 13"/>
                  <a:gd name="T9" fmla="*/ 35 h 45"/>
                  <a:gd name="T10" fmla="*/ 12 w 13"/>
                  <a:gd name="T11" fmla="*/ 10 h 45"/>
                  <a:gd name="T12" fmla="*/ 7 w 13"/>
                  <a:gd name="T13" fmla="*/ 0 h 45"/>
                </a:gdLst>
                <a:ahLst/>
                <a:cxnLst>
                  <a:cxn ang="0">
                    <a:pos x="T0" y="T1"/>
                  </a:cxn>
                  <a:cxn ang="0">
                    <a:pos x="T2" y="T3"/>
                  </a:cxn>
                  <a:cxn ang="0">
                    <a:pos x="T4" y="T5"/>
                  </a:cxn>
                  <a:cxn ang="0">
                    <a:pos x="T6" y="T7"/>
                  </a:cxn>
                  <a:cxn ang="0">
                    <a:pos x="T8" y="T9"/>
                  </a:cxn>
                  <a:cxn ang="0">
                    <a:pos x="T10" y="T11"/>
                  </a:cxn>
                  <a:cxn ang="0">
                    <a:pos x="T12" y="T13"/>
                  </a:cxn>
                </a:cxnLst>
                <a:rect l="0" t="0" r="r" b="b"/>
                <a:pathLst>
                  <a:path w="13" h="45">
                    <a:moveTo>
                      <a:pt x="7" y="0"/>
                    </a:moveTo>
                    <a:cubicBezTo>
                      <a:pt x="3" y="0"/>
                      <a:pt x="0" y="3"/>
                      <a:pt x="0" y="10"/>
                    </a:cubicBezTo>
                    <a:cubicBezTo>
                      <a:pt x="0" y="35"/>
                      <a:pt x="0" y="35"/>
                      <a:pt x="0" y="35"/>
                    </a:cubicBezTo>
                    <a:cubicBezTo>
                      <a:pt x="0" y="42"/>
                      <a:pt x="3" y="45"/>
                      <a:pt x="7" y="45"/>
                    </a:cubicBezTo>
                    <a:cubicBezTo>
                      <a:pt x="10" y="45"/>
                      <a:pt x="13" y="42"/>
                      <a:pt x="12" y="35"/>
                    </a:cubicBezTo>
                    <a:cubicBezTo>
                      <a:pt x="12" y="10"/>
                      <a:pt x="12" y="10"/>
                      <a:pt x="12" y="10"/>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6" name="Freeform 2180"/>
              <p:cNvSpPr>
                <a:spLocks/>
              </p:cNvSpPr>
              <p:nvPr/>
            </p:nvSpPr>
            <p:spPr bwMode="gray">
              <a:xfrm>
                <a:off x="10356850" y="5935663"/>
                <a:ext cx="134937" cy="239712"/>
              </a:xfrm>
              <a:custGeom>
                <a:avLst/>
                <a:gdLst>
                  <a:gd name="T0" fmla="*/ 24 w 36"/>
                  <a:gd name="T1" fmla="*/ 48 h 64"/>
                  <a:gd name="T2" fmla="*/ 18 w 36"/>
                  <a:gd name="T3" fmla="*/ 54 h 64"/>
                  <a:gd name="T4" fmla="*/ 16 w 36"/>
                  <a:gd name="T5" fmla="*/ 51 h 64"/>
                  <a:gd name="T6" fmla="*/ 16 w 36"/>
                  <a:gd name="T7" fmla="*/ 47 h 64"/>
                  <a:gd name="T8" fmla="*/ 16 w 36"/>
                  <a:gd name="T9" fmla="*/ 0 h 64"/>
                  <a:gd name="T10" fmla="*/ 0 w 36"/>
                  <a:gd name="T11" fmla="*/ 0 h 64"/>
                  <a:gd name="T12" fmla="*/ 0 w 36"/>
                  <a:gd name="T13" fmla="*/ 50 h 64"/>
                  <a:gd name="T14" fmla="*/ 3 w 36"/>
                  <a:gd name="T15" fmla="*/ 59 h 64"/>
                  <a:gd name="T16" fmla="*/ 11 w 36"/>
                  <a:gd name="T17" fmla="*/ 64 h 64"/>
                  <a:gd name="T18" fmla="*/ 24 w 36"/>
                  <a:gd name="T19" fmla="*/ 56 h 64"/>
                  <a:gd name="T20" fmla="*/ 24 w 36"/>
                  <a:gd name="T21" fmla="*/ 64 h 64"/>
                  <a:gd name="T22" fmla="*/ 36 w 36"/>
                  <a:gd name="T23" fmla="*/ 64 h 64"/>
                  <a:gd name="T24" fmla="*/ 36 w 36"/>
                  <a:gd name="T25" fmla="*/ 0 h 64"/>
                  <a:gd name="T26" fmla="*/ 24 w 36"/>
                  <a:gd name="T27" fmla="*/ 0 h 64"/>
                  <a:gd name="T28" fmla="*/ 24 w 36"/>
                  <a:gd name="T29" fmla="*/ 48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4">
                    <a:moveTo>
                      <a:pt x="24" y="48"/>
                    </a:moveTo>
                    <a:cubicBezTo>
                      <a:pt x="20" y="52"/>
                      <a:pt x="20" y="54"/>
                      <a:pt x="18" y="54"/>
                    </a:cubicBezTo>
                    <a:cubicBezTo>
                      <a:pt x="16" y="54"/>
                      <a:pt x="16" y="53"/>
                      <a:pt x="16" y="51"/>
                    </a:cubicBezTo>
                    <a:cubicBezTo>
                      <a:pt x="16" y="51"/>
                      <a:pt x="16" y="50"/>
                      <a:pt x="16" y="47"/>
                    </a:cubicBezTo>
                    <a:cubicBezTo>
                      <a:pt x="16" y="0"/>
                      <a:pt x="16" y="0"/>
                      <a:pt x="16" y="0"/>
                    </a:cubicBezTo>
                    <a:cubicBezTo>
                      <a:pt x="0" y="0"/>
                      <a:pt x="0" y="0"/>
                      <a:pt x="0" y="0"/>
                    </a:cubicBezTo>
                    <a:cubicBezTo>
                      <a:pt x="0" y="50"/>
                      <a:pt x="0" y="50"/>
                      <a:pt x="0" y="50"/>
                    </a:cubicBezTo>
                    <a:cubicBezTo>
                      <a:pt x="0" y="55"/>
                      <a:pt x="3" y="58"/>
                      <a:pt x="3" y="59"/>
                    </a:cubicBezTo>
                    <a:cubicBezTo>
                      <a:pt x="5" y="63"/>
                      <a:pt x="7" y="64"/>
                      <a:pt x="11" y="64"/>
                    </a:cubicBezTo>
                    <a:cubicBezTo>
                      <a:pt x="15" y="64"/>
                      <a:pt x="20" y="62"/>
                      <a:pt x="24" y="56"/>
                    </a:cubicBezTo>
                    <a:cubicBezTo>
                      <a:pt x="24" y="64"/>
                      <a:pt x="24" y="64"/>
                      <a:pt x="24" y="64"/>
                    </a:cubicBezTo>
                    <a:cubicBezTo>
                      <a:pt x="36" y="64"/>
                      <a:pt x="36" y="64"/>
                      <a:pt x="36" y="64"/>
                    </a:cubicBezTo>
                    <a:cubicBezTo>
                      <a:pt x="36" y="0"/>
                      <a:pt x="36" y="0"/>
                      <a:pt x="36" y="0"/>
                    </a:cubicBezTo>
                    <a:cubicBezTo>
                      <a:pt x="24" y="0"/>
                      <a:pt x="24" y="0"/>
                      <a:pt x="24" y="0"/>
                    </a:cubicBezTo>
                    <a:lnTo>
                      <a:pt x="24" y="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7" name="Freeform 2181"/>
              <p:cNvSpPr>
                <a:spLocks noEditPoints="1"/>
              </p:cNvSpPr>
              <p:nvPr/>
            </p:nvSpPr>
            <p:spPr bwMode="gray">
              <a:xfrm>
                <a:off x="9536113" y="5268913"/>
                <a:ext cx="1500187" cy="1498600"/>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67 w 400"/>
                  <a:gd name="T11" fmla="*/ 242 h 400"/>
                  <a:gd name="T12" fmla="*/ 55 w 400"/>
                  <a:gd name="T13" fmla="*/ 242 h 400"/>
                  <a:gd name="T14" fmla="*/ 55 w 400"/>
                  <a:gd name="T15" fmla="*/ 206 h 400"/>
                  <a:gd name="T16" fmla="*/ 40 w 400"/>
                  <a:gd name="T17" fmla="*/ 154 h 400"/>
                  <a:gd name="T18" fmla="*/ 53 w 400"/>
                  <a:gd name="T19" fmla="*/ 154 h 400"/>
                  <a:gd name="T20" fmla="*/ 62 w 400"/>
                  <a:gd name="T21" fmla="*/ 188 h 400"/>
                  <a:gd name="T22" fmla="*/ 71 w 400"/>
                  <a:gd name="T23" fmla="*/ 154 h 400"/>
                  <a:gd name="T24" fmla="*/ 84 w 400"/>
                  <a:gd name="T25" fmla="*/ 154 h 400"/>
                  <a:gd name="T26" fmla="*/ 67 w 400"/>
                  <a:gd name="T27" fmla="*/ 206 h 400"/>
                  <a:gd name="T28" fmla="*/ 67 w 400"/>
                  <a:gd name="T29" fmla="*/ 242 h 400"/>
                  <a:gd name="T30" fmla="*/ 115 w 400"/>
                  <a:gd name="T31" fmla="*/ 221 h 400"/>
                  <a:gd name="T32" fmla="*/ 112 w 400"/>
                  <a:gd name="T33" fmla="*/ 236 h 400"/>
                  <a:gd name="T34" fmla="*/ 99 w 400"/>
                  <a:gd name="T35" fmla="*/ 243 h 400"/>
                  <a:gd name="T36" fmla="*/ 85 w 400"/>
                  <a:gd name="T37" fmla="*/ 236 h 400"/>
                  <a:gd name="T38" fmla="*/ 82 w 400"/>
                  <a:gd name="T39" fmla="*/ 221 h 400"/>
                  <a:gd name="T40" fmla="*/ 82 w 400"/>
                  <a:gd name="T41" fmla="*/ 198 h 400"/>
                  <a:gd name="T42" fmla="*/ 86 w 400"/>
                  <a:gd name="T43" fmla="*/ 183 h 400"/>
                  <a:gd name="T44" fmla="*/ 99 w 400"/>
                  <a:gd name="T45" fmla="*/ 177 h 400"/>
                  <a:gd name="T46" fmla="*/ 112 w 400"/>
                  <a:gd name="T47" fmla="*/ 183 h 400"/>
                  <a:gd name="T48" fmla="*/ 115 w 400"/>
                  <a:gd name="T49" fmla="*/ 198 h 400"/>
                  <a:gd name="T50" fmla="*/ 115 w 400"/>
                  <a:gd name="T51" fmla="*/ 221 h 400"/>
                  <a:gd name="T52" fmla="*/ 159 w 400"/>
                  <a:gd name="T53" fmla="*/ 242 h 400"/>
                  <a:gd name="T54" fmla="*/ 143 w 400"/>
                  <a:gd name="T55" fmla="*/ 242 h 400"/>
                  <a:gd name="T56" fmla="*/ 143 w 400"/>
                  <a:gd name="T57" fmla="*/ 234 h 400"/>
                  <a:gd name="T58" fmla="*/ 132 w 400"/>
                  <a:gd name="T59" fmla="*/ 242 h 400"/>
                  <a:gd name="T60" fmla="*/ 124 w 400"/>
                  <a:gd name="T61" fmla="*/ 237 h 400"/>
                  <a:gd name="T62" fmla="*/ 123 w 400"/>
                  <a:gd name="T63" fmla="*/ 228 h 400"/>
                  <a:gd name="T64" fmla="*/ 123 w 400"/>
                  <a:gd name="T65" fmla="*/ 178 h 400"/>
                  <a:gd name="T66" fmla="*/ 135 w 400"/>
                  <a:gd name="T67" fmla="*/ 178 h 400"/>
                  <a:gd name="T68" fmla="*/ 135 w 400"/>
                  <a:gd name="T69" fmla="*/ 225 h 400"/>
                  <a:gd name="T70" fmla="*/ 135 w 400"/>
                  <a:gd name="T71" fmla="*/ 229 h 400"/>
                  <a:gd name="T72" fmla="*/ 137 w 400"/>
                  <a:gd name="T73" fmla="*/ 232 h 400"/>
                  <a:gd name="T74" fmla="*/ 143 w 400"/>
                  <a:gd name="T75" fmla="*/ 226 h 400"/>
                  <a:gd name="T76" fmla="*/ 143 w 400"/>
                  <a:gd name="T77" fmla="*/ 178 h 400"/>
                  <a:gd name="T78" fmla="*/ 159 w 400"/>
                  <a:gd name="T79" fmla="*/ 178 h 400"/>
                  <a:gd name="T80" fmla="*/ 159 w 400"/>
                  <a:gd name="T81" fmla="*/ 242 h 400"/>
                  <a:gd name="T82" fmla="*/ 357 w 400"/>
                  <a:gd name="T83" fmla="*/ 238 h 400"/>
                  <a:gd name="T84" fmla="*/ 350 w 400"/>
                  <a:gd name="T85" fmla="*/ 257 h 400"/>
                  <a:gd name="T86" fmla="*/ 331 w 400"/>
                  <a:gd name="T87" fmla="*/ 265 h 400"/>
                  <a:gd name="T88" fmla="*/ 264 w 400"/>
                  <a:gd name="T89" fmla="*/ 267 h 400"/>
                  <a:gd name="T90" fmla="*/ 199 w 400"/>
                  <a:gd name="T91" fmla="*/ 265 h 400"/>
                  <a:gd name="T92" fmla="*/ 178 w 400"/>
                  <a:gd name="T93" fmla="*/ 257 h 400"/>
                  <a:gd name="T94" fmla="*/ 170 w 400"/>
                  <a:gd name="T95" fmla="*/ 238 h 400"/>
                  <a:gd name="T96" fmla="*/ 167 w 400"/>
                  <a:gd name="T97" fmla="*/ 207 h 400"/>
                  <a:gd name="T98" fmla="*/ 167 w 400"/>
                  <a:gd name="T99" fmla="*/ 193 h 400"/>
                  <a:gd name="T100" fmla="*/ 170 w 400"/>
                  <a:gd name="T101" fmla="*/ 162 h 400"/>
                  <a:gd name="T102" fmla="*/ 178 w 400"/>
                  <a:gd name="T103" fmla="*/ 143 h 400"/>
                  <a:gd name="T104" fmla="*/ 197 w 400"/>
                  <a:gd name="T105" fmla="*/ 136 h 400"/>
                  <a:gd name="T106" fmla="*/ 264 w 400"/>
                  <a:gd name="T107" fmla="*/ 134 h 400"/>
                  <a:gd name="T108" fmla="*/ 264 w 400"/>
                  <a:gd name="T109" fmla="*/ 134 h 400"/>
                  <a:gd name="T110" fmla="*/ 331 w 400"/>
                  <a:gd name="T111" fmla="*/ 136 h 400"/>
                  <a:gd name="T112" fmla="*/ 350 w 400"/>
                  <a:gd name="T113" fmla="*/ 144 h 400"/>
                  <a:gd name="T114" fmla="*/ 357 w 400"/>
                  <a:gd name="T115" fmla="*/ 162 h 400"/>
                  <a:gd name="T116" fmla="*/ 359 w 400"/>
                  <a:gd name="T117" fmla="*/ 193 h 400"/>
                  <a:gd name="T118" fmla="*/ 359 w 400"/>
                  <a:gd name="T119" fmla="*/ 207 h 400"/>
                  <a:gd name="T120" fmla="*/ 357 w 400"/>
                  <a:gd name="T121" fmla="*/ 238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00" h="400">
                    <a:moveTo>
                      <a:pt x="200" y="0"/>
                    </a:moveTo>
                    <a:cubicBezTo>
                      <a:pt x="89" y="0"/>
                      <a:pt x="0" y="90"/>
                      <a:pt x="0" y="200"/>
                    </a:cubicBezTo>
                    <a:cubicBezTo>
                      <a:pt x="0" y="311"/>
                      <a:pt x="89" y="400"/>
                      <a:pt x="200" y="400"/>
                    </a:cubicBezTo>
                    <a:cubicBezTo>
                      <a:pt x="310" y="400"/>
                      <a:pt x="400" y="311"/>
                      <a:pt x="400" y="200"/>
                    </a:cubicBezTo>
                    <a:cubicBezTo>
                      <a:pt x="400" y="90"/>
                      <a:pt x="310" y="0"/>
                      <a:pt x="200" y="0"/>
                    </a:cubicBezTo>
                    <a:close/>
                    <a:moveTo>
                      <a:pt x="67" y="242"/>
                    </a:moveTo>
                    <a:cubicBezTo>
                      <a:pt x="55" y="242"/>
                      <a:pt x="55" y="242"/>
                      <a:pt x="55" y="242"/>
                    </a:cubicBezTo>
                    <a:cubicBezTo>
                      <a:pt x="55" y="206"/>
                      <a:pt x="55" y="206"/>
                      <a:pt x="55" y="206"/>
                    </a:cubicBezTo>
                    <a:cubicBezTo>
                      <a:pt x="55" y="206"/>
                      <a:pt x="42" y="162"/>
                      <a:pt x="40" y="154"/>
                    </a:cubicBezTo>
                    <a:cubicBezTo>
                      <a:pt x="53" y="154"/>
                      <a:pt x="53" y="154"/>
                      <a:pt x="53" y="154"/>
                    </a:cubicBezTo>
                    <a:cubicBezTo>
                      <a:pt x="62" y="188"/>
                      <a:pt x="62" y="188"/>
                      <a:pt x="62" y="188"/>
                    </a:cubicBezTo>
                    <a:cubicBezTo>
                      <a:pt x="71" y="154"/>
                      <a:pt x="71" y="154"/>
                      <a:pt x="71" y="154"/>
                    </a:cubicBezTo>
                    <a:cubicBezTo>
                      <a:pt x="84" y="154"/>
                      <a:pt x="84" y="154"/>
                      <a:pt x="84" y="154"/>
                    </a:cubicBezTo>
                    <a:cubicBezTo>
                      <a:pt x="67" y="206"/>
                      <a:pt x="67" y="206"/>
                      <a:pt x="67" y="206"/>
                    </a:cubicBezTo>
                    <a:lnTo>
                      <a:pt x="67" y="242"/>
                    </a:lnTo>
                    <a:close/>
                    <a:moveTo>
                      <a:pt x="115" y="221"/>
                    </a:moveTo>
                    <a:cubicBezTo>
                      <a:pt x="115" y="228"/>
                      <a:pt x="115" y="233"/>
                      <a:pt x="112" y="236"/>
                    </a:cubicBezTo>
                    <a:cubicBezTo>
                      <a:pt x="109" y="240"/>
                      <a:pt x="104" y="243"/>
                      <a:pt x="99" y="243"/>
                    </a:cubicBezTo>
                    <a:cubicBezTo>
                      <a:pt x="94" y="243"/>
                      <a:pt x="89" y="240"/>
                      <a:pt x="85" y="236"/>
                    </a:cubicBezTo>
                    <a:cubicBezTo>
                      <a:pt x="83" y="233"/>
                      <a:pt x="82" y="228"/>
                      <a:pt x="82" y="221"/>
                    </a:cubicBezTo>
                    <a:cubicBezTo>
                      <a:pt x="82" y="198"/>
                      <a:pt x="82" y="198"/>
                      <a:pt x="82" y="198"/>
                    </a:cubicBezTo>
                    <a:cubicBezTo>
                      <a:pt x="82" y="191"/>
                      <a:pt x="83" y="186"/>
                      <a:pt x="86" y="183"/>
                    </a:cubicBezTo>
                    <a:cubicBezTo>
                      <a:pt x="89" y="178"/>
                      <a:pt x="93" y="177"/>
                      <a:pt x="99" y="177"/>
                    </a:cubicBezTo>
                    <a:cubicBezTo>
                      <a:pt x="104" y="177"/>
                      <a:pt x="109" y="178"/>
                      <a:pt x="112" y="183"/>
                    </a:cubicBezTo>
                    <a:cubicBezTo>
                      <a:pt x="114" y="186"/>
                      <a:pt x="115" y="191"/>
                      <a:pt x="115" y="198"/>
                    </a:cubicBezTo>
                    <a:lnTo>
                      <a:pt x="115" y="221"/>
                    </a:lnTo>
                    <a:close/>
                    <a:moveTo>
                      <a:pt x="159" y="242"/>
                    </a:moveTo>
                    <a:cubicBezTo>
                      <a:pt x="143" y="242"/>
                      <a:pt x="143" y="242"/>
                      <a:pt x="143" y="242"/>
                    </a:cubicBezTo>
                    <a:cubicBezTo>
                      <a:pt x="143" y="234"/>
                      <a:pt x="143" y="234"/>
                      <a:pt x="143" y="234"/>
                    </a:cubicBezTo>
                    <a:cubicBezTo>
                      <a:pt x="139" y="240"/>
                      <a:pt x="136" y="242"/>
                      <a:pt x="132" y="242"/>
                    </a:cubicBezTo>
                    <a:cubicBezTo>
                      <a:pt x="129" y="242"/>
                      <a:pt x="126" y="241"/>
                      <a:pt x="124" y="237"/>
                    </a:cubicBezTo>
                    <a:cubicBezTo>
                      <a:pt x="124" y="236"/>
                      <a:pt x="123" y="233"/>
                      <a:pt x="123" y="228"/>
                    </a:cubicBezTo>
                    <a:cubicBezTo>
                      <a:pt x="123" y="178"/>
                      <a:pt x="123" y="178"/>
                      <a:pt x="123" y="178"/>
                    </a:cubicBezTo>
                    <a:cubicBezTo>
                      <a:pt x="135" y="178"/>
                      <a:pt x="135" y="178"/>
                      <a:pt x="135" y="178"/>
                    </a:cubicBezTo>
                    <a:cubicBezTo>
                      <a:pt x="135" y="225"/>
                      <a:pt x="135" y="225"/>
                      <a:pt x="135" y="225"/>
                    </a:cubicBezTo>
                    <a:cubicBezTo>
                      <a:pt x="135" y="228"/>
                      <a:pt x="135" y="229"/>
                      <a:pt x="135" y="229"/>
                    </a:cubicBezTo>
                    <a:cubicBezTo>
                      <a:pt x="135" y="231"/>
                      <a:pt x="135" y="232"/>
                      <a:pt x="137" y="232"/>
                    </a:cubicBezTo>
                    <a:cubicBezTo>
                      <a:pt x="139" y="232"/>
                      <a:pt x="143" y="230"/>
                      <a:pt x="143" y="226"/>
                    </a:cubicBezTo>
                    <a:cubicBezTo>
                      <a:pt x="143" y="178"/>
                      <a:pt x="143" y="178"/>
                      <a:pt x="143" y="178"/>
                    </a:cubicBezTo>
                    <a:cubicBezTo>
                      <a:pt x="159" y="178"/>
                      <a:pt x="159" y="178"/>
                      <a:pt x="159" y="178"/>
                    </a:cubicBezTo>
                    <a:lnTo>
                      <a:pt x="159" y="242"/>
                    </a:lnTo>
                    <a:close/>
                    <a:moveTo>
                      <a:pt x="357" y="238"/>
                    </a:moveTo>
                    <a:cubicBezTo>
                      <a:pt x="357" y="238"/>
                      <a:pt x="356" y="251"/>
                      <a:pt x="350" y="257"/>
                    </a:cubicBezTo>
                    <a:cubicBezTo>
                      <a:pt x="343" y="265"/>
                      <a:pt x="335" y="265"/>
                      <a:pt x="331" y="265"/>
                    </a:cubicBezTo>
                    <a:cubicBezTo>
                      <a:pt x="304" y="267"/>
                      <a:pt x="264" y="267"/>
                      <a:pt x="264" y="267"/>
                    </a:cubicBezTo>
                    <a:cubicBezTo>
                      <a:pt x="264" y="267"/>
                      <a:pt x="215" y="267"/>
                      <a:pt x="199" y="265"/>
                    </a:cubicBezTo>
                    <a:cubicBezTo>
                      <a:pt x="195" y="264"/>
                      <a:pt x="186" y="265"/>
                      <a:pt x="178" y="257"/>
                    </a:cubicBezTo>
                    <a:cubicBezTo>
                      <a:pt x="173" y="251"/>
                      <a:pt x="170" y="238"/>
                      <a:pt x="170" y="238"/>
                    </a:cubicBezTo>
                    <a:cubicBezTo>
                      <a:pt x="170" y="238"/>
                      <a:pt x="167" y="223"/>
                      <a:pt x="167" y="207"/>
                    </a:cubicBezTo>
                    <a:cubicBezTo>
                      <a:pt x="167" y="193"/>
                      <a:pt x="167" y="193"/>
                      <a:pt x="167" y="193"/>
                    </a:cubicBezTo>
                    <a:cubicBezTo>
                      <a:pt x="167" y="178"/>
                      <a:pt x="170" y="162"/>
                      <a:pt x="170" y="162"/>
                    </a:cubicBezTo>
                    <a:cubicBezTo>
                      <a:pt x="170" y="162"/>
                      <a:pt x="172" y="149"/>
                      <a:pt x="178" y="143"/>
                    </a:cubicBezTo>
                    <a:cubicBezTo>
                      <a:pt x="185" y="136"/>
                      <a:pt x="194" y="136"/>
                      <a:pt x="197" y="136"/>
                    </a:cubicBezTo>
                    <a:cubicBezTo>
                      <a:pt x="224" y="134"/>
                      <a:pt x="264" y="134"/>
                      <a:pt x="264" y="134"/>
                    </a:cubicBezTo>
                    <a:cubicBezTo>
                      <a:pt x="264" y="134"/>
                      <a:pt x="264" y="134"/>
                      <a:pt x="264" y="134"/>
                    </a:cubicBezTo>
                    <a:cubicBezTo>
                      <a:pt x="264" y="134"/>
                      <a:pt x="304" y="134"/>
                      <a:pt x="331" y="136"/>
                    </a:cubicBezTo>
                    <a:cubicBezTo>
                      <a:pt x="335" y="136"/>
                      <a:pt x="343" y="136"/>
                      <a:pt x="350" y="144"/>
                    </a:cubicBezTo>
                    <a:cubicBezTo>
                      <a:pt x="356" y="149"/>
                      <a:pt x="357" y="162"/>
                      <a:pt x="357" y="162"/>
                    </a:cubicBezTo>
                    <a:cubicBezTo>
                      <a:pt x="357" y="162"/>
                      <a:pt x="359" y="178"/>
                      <a:pt x="359" y="193"/>
                    </a:cubicBezTo>
                    <a:cubicBezTo>
                      <a:pt x="359" y="207"/>
                      <a:pt x="359" y="207"/>
                      <a:pt x="359" y="207"/>
                    </a:cubicBezTo>
                    <a:cubicBezTo>
                      <a:pt x="359" y="223"/>
                      <a:pt x="357" y="238"/>
                      <a:pt x="357"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8" name="Freeform 2182"/>
              <p:cNvSpPr>
                <a:spLocks noEditPoints="1"/>
              </p:cNvSpPr>
              <p:nvPr/>
            </p:nvSpPr>
            <p:spPr bwMode="gray">
              <a:xfrm>
                <a:off x="10687050" y="5932488"/>
                <a:ext cx="134937" cy="242887"/>
              </a:xfrm>
              <a:custGeom>
                <a:avLst/>
                <a:gdLst>
                  <a:gd name="T0" fmla="*/ 36 w 36"/>
                  <a:gd name="T1" fmla="*/ 33 h 65"/>
                  <a:gd name="T2" fmla="*/ 36 w 36"/>
                  <a:gd name="T3" fmla="*/ 21 h 65"/>
                  <a:gd name="T4" fmla="*/ 33 w 36"/>
                  <a:gd name="T5" fmla="*/ 6 h 65"/>
                  <a:gd name="T6" fmla="*/ 19 w 36"/>
                  <a:gd name="T7" fmla="*/ 0 h 65"/>
                  <a:gd name="T8" fmla="*/ 5 w 36"/>
                  <a:gd name="T9" fmla="*/ 6 h 65"/>
                  <a:gd name="T10" fmla="*/ 0 w 36"/>
                  <a:gd name="T11" fmla="*/ 22 h 65"/>
                  <a:gd name="T12" fmla="*/ 0 w 36"/>
                  <a:gd name="T13" fmla="*/ 44 h 65"/>
                  <a:gd name="T14" fmla="*/ 5 w 36"/>
                  <a:gd name="T15" fmla="*/ 59 h 65"/>
                  <a:gd name="T16" fmla="*/ 19 w 36"/>
                  <a:gd name="T17" fmla="*/ 65 h 65"/>
                  <a:gd name="T18" fmla="*/ 33 w 36"/>
                  <a:gd name="T19" fmla="*/ 58 h 65"/>
                  <a:gd name="T20" fmla="*/ 36 w 36"/>
                  <a:gd name="T21" fmla="*/ 51 h 65"/>
                  <a:gd name="T22" fmla="*/ 36 w 36"/>
                  <a:gd name="T23" fmla="*/ 44 h 65"/>
                  <a:gd name="T24" fmla="*/ 36 w 36"/>
                  <a:gd name="T25" fmla="*/ 41 h 65"/>
                  <a:gd name="T26" fmla="*/ 25 w 36"/>
                  <a:gd name="T27" fmla="*/ 41 h 65"/>
                  <a:gd name="T28" fmla="*/ 24 w 36"/>
                  <a:gd name="T29" fmla="*/ 50 h 65"/>
                  <a:gd name="T30" fmla="*/ 18 w 36"/>
                  <a:gd name="T31" fmla="*/ 55 h 65"/>
                  <a:gd name="T32" fmla="*/ 12 w 36"/>
                  <a:gd name="T33" fmla="*/ 46 h 65"/>
                  <a:gd name="T34" fmla="*/ 12 w 36"/>
                  <a:gd name="T35" fmla="*/ 33 h 65"/>
                  <a:gd name="T36" fmla="*/ 36 w 36"/>
                  <a:gd name="T37" fmla="*/ 33 h 65"/>
                  <a:gd name="T38" fmla="*/ 12 w 36"/>
                  <a:gd name="T39" fmla="*/ 18 h 65"/>
                  <a:gd name="T40" fmla="*/ 18 w 36"/>
                  <a:gd name="T41" fmla="*/ 10 h 65"/>
                  <a:gd name="T42" fmla="*/ 24 w 36"/>
                  <a:gd name="T43" fmla="*/ 18 h 65"/>
                  <a:gd name="T44" fmla="*/ 24 w 36"/>
                  <a:gd name="T45" fmla="*/ 25 h 65"/>
                  <a:gd name="T46" fmla="*/ 12 w 36"/>
                  <a:gd name="T47" fmla="*/ 25 h 65"/>
                  <a:gd name="T48" fmla="*/ 12 w 36"/>
                  <a:gd name="T49" fmla="*/ 1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5">
                    <a:moveTo>
                      <a:pt x="36" y="33"/>
                    </a:moveTo>
                    <a:cubicBezTo>
                      <a:pt x="36" y="21"/>
                      <a:pt x="36" y="21"/>
                      <a:pt x="36" y="21"/>
                    </a:cubicBezTo>
                    <a:cubicBezTo>
                      <a:pt x="36" y="15"/>
                      <a:pt x="35" y="10"/>
                      <a:pt x="33" y="6"/>
                    </a:cubicBezTo>
                    <a:cubicBezTo>
                      <a:pt x="29" y="2"/>
                      <a:pt x="25" y="0"/>
                      <a:pt x="19" y="0"/>
                    </a:cubicBezTo>
                    <a:cubicBezTo>
                      <a:pt x="13" y="0"/>
                      <a:pt x="8" y="2"/>
                      <a:pt x="5" y="6"/>
                    </a:cubicBezTo>
                    <a:cubicBezTo>
                      <a:pt x="2" y="10"/>
                      <a:pt x="0" y="15"/>
                      <a:pt x="0" y="22"/>
                    </a:cubicBezTo>
                    <a:cubicBezTo>
                      <a:pt x="0" y="44"/>
                      <a:pt x="0" y="44"/>
                      <a:pt x="0" y="44"/>
                    </a:cubicBezTo>
                    <a:cubicBezTo>
                      <a:pt x="0" y="51"/>
                      <a:pt x="2" y="56"/>
                      <a:pt x="5" y="59"/>
                    </a:cubicBezTo>
                    <a:cubicBezTo>
                      <a:pt x="8" y="63"/>
                      <a:pt x="13" y="65"/>
                      <a:pt x="19" y="65"/>
                    </a:cubicBezTo>
                    <a:cubicBezTo>
                      <a:pt x="25" y="65"/>
                      <a:pt x="30" y="63"/>
                      <a:pt x="33" y="58"/>
                    </a:cubicBezTo>
                    <a:cubicBezTo>
                      <a:pt x="35" y="56"/>
                      <a:pt x="35" y="54"/>
                      <a:pt x="36" y="51"/>
                    </a:cubicBezTo>
                    <a:cubicBezTo>
                      <a:pt x="36" y="50"/>
                      <a:pt x="36" y="48"/>
                      <a:pt x="36" y="44"/>
                    </a:cubicBezTo>
                    <a:cubicBezTo>
                      <a:pt x="36" y="41"/>
                      <a:pt x="36" y="41"/>
                      <a:pt x="36" y="41"/>
                    </a:cubicBezTo>
                    <a:cubicBezTo>
                      <a:pt x="25" y="41"/>
                      <a:pt x="25" y="41"/>
                      <a:pt x="25" y="41"/>
                    </a:cubicBezTo>
                    <a:cubicBezTo>
                      <a:pt x="25" y="45"/>
                      <a:pt x="25" y="49"/>
                      <a:pt x="24" y="50"/>
                    </a:cubicBezTo>
                    <a:cubicBezTo>
                      <a:pt x="24" y="53"/>
                      <a:pt x="21" y="55"/>
                      <a:pt x="18" y="55"/>
                    </a:cubicBezTo>
                    <a:cubicBezTo>
                      <a:pt x="14" y="55"/>
                      <a:pt x="12" y="52"/>
                      <a:pt x="12" y="46"/>
                    </a:cubicBezTo>
                    <a:cubicBezTo>
                      <a:pt x="12" y="33"/>
                      <a:pt x="12" y="33"/>
                      <a:pt x="12" y="33"/>
                    </a:cubicBezTo>
                    <a:lnTo>
                      <a:pt x="36" y="33"/>
                    </a:lnTo>
                    <a:close/>
                    <a:moveTo>
                      <a:pt x="12" y="18"/>
                    </a:moveTo>
                    <a:cubicBezTo>
                      <a:pt x="12" y="12"/>
                      <a:pt x="14" y="10"/>
                      <a:pt x="18" y="10"/>
                    </a:cubicBezTo>
                    <a:cubicBezTo>
                      <a:pt x="22" y="10"/>
                      <a:pt x="24" y="12"/>
                      <a:pt x="24" y="18"/>
                    </a:cubicBezTo>
                    <a:cubicBezTo>
                      <a:pt x="24" y="25"/>
                      <a:pt x="24" y="25"/>
                      <a:pt x="24" y="25"/>
                    </a:cubicBezTo>
                    <a:cubicBezTo>
                      <a:pt x="12" y="25"/>
                      <a:pt x="12" y="25"/>
                      <a:pt x="12" y="25"/>
                    </a:cubicBezTo>
                    <a:lnTo>
                      <a:pt x="1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pic>
          <p:nvPicPr>
            <p:cNvPr id="37" name="Grafik 3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3416" y="3184873"/>
              <a:ext cx="3888000" cy="388143"/>
            </a:xfrm>
            <a:prstGeom prst="rect">
              <a:avLst/>
            </a:prstGeom>
          </p:spPr>
        </p:pic>
        <p:grpSp>
          <p:nvGrpSpPr>
            <p:cNvPr id="38" name="Gruppieren 37"/>
            <p:cNvGrpSpPr>
              <a:grpSpLocks noChangeAspect="1"/>
            </p:cNvGrpSpPr>
            <p:nvPr/>
          </p:nvGrpSpPr>
          <p:grpSpPr bwMode="gray">
            <a:xfrm>
              <a:off x="5028044" y="4029060"/>
              <a:ext cx="480060" cy="480060"/>
              <a:chOff x="5899150" y="5362575"/>
              <a:chExt cx="1500187" cy="1500187"/>
            </a:xfrm>
            <a:solidFill>
              <a:schemeClr val="tx1"/>
            </a:solidFill>
          </p:grpSpPr>
          <p:sp>
            <p:nvSpPr>
              <p:cNvPr id="39" name="Freeform 2183"/>
              <p:cNvSpPr>
                <a:spLocks noEditPoints="1"/>
              </p:cNvSpPr>
              <p:nvPr/>
            </p:nvSpPr>
            <p:spPr bwMode="gray">
              <a:xfrm>
                <a:off x="6499225" y="5962650"/>
                <a:ext cx="300037" cy="300037"/>
              </a:xfrm>
              <a:custGeom>
                <a:avLst/>
                <a:gdLst>
                  <a:gd name="T0" fmla="*/ 40 w 80"/>
                  <a:gd name="T1" fmla="*/ 80 h 80"/>
                  <a:gd name="T2" fmla="*/ 80 w 80"/>
                  <a:gd name="T3" fmla="*/ 40 h 80"/>
                  <a:gd name="T4" fmla="*/ 73 w 80"/>
                  <a:gd name="T5" fmla="*/ 17 h 80"/>
                  <a:gd name="T6" fmla="*/ 40 w 80"/>
                  <a:gd name="T7" fmla="*/ 0 h 80"/>
                  <a:gd name="T8" fmla="*/ 8 w 80"/>
                  <a:gd name="T9" fmla="*/ 17 h 80"/>
                  <a:gd name="T10" fmla="*/ 0 w 80"/>
                  <a:gd name="T11" fmla="*/ 40 h 80"/>
                  <a:gd name="T12" fmla="*/ 40 w 80"/>
                  <a:gd name="T13" fmla="*/ 80 h 80"/>
                  <a:gd name="T14" fmla="*/ 40 w 80"/>
                  <a:gd name="T15" fmla="*/ 80 h 80"/>
                  <a:gd name="T16" fmla="*/ 40 w 80"/>
                  <a:gd name="T17"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0">
                    <a:moveTo>
                      <a:pt x="40" y="80"/>
                    </a:moveTo>
                    <a:cubicBezTo>
                      <a:pt x="62" y="80"/>
                      <a:pt x="80" y="62"/>
                      <a:pt x="80" y="40"/>
                    </a:cubicBezTo>
                    <a:cubicBezTo>
                      <a:pt x="80" y="31"/>
                      <a:pt x="78" y="23"/>
                      <a:pt x="73" y="17"/>
                    </a:cubicBezTo>
                    <a:cubicBezTo>
                      <a:pt x="66" y="7"/>
                      <a:pt x="54" y="0"/>
                      <a:pt x="40" y="0"/>
                    </a:cubicBezTo>
                    <a:cubicBezTo>
                      <a:pt x="27" y="0"/>
                      <a:pt x="15" y="7"/>
                      <a:pt x="8" y="17"/>
                    </a:cubicBezTo>
                    <a:cubicBezTo>
                      <a:pt x="3" y="23"/>
                      <a:pt x="0" y="31"/>
                      <a:pt x="0" y="40"/>
                    </a:cubicBezTo>
                    <a:cubicBezTo>
                      <a:pt x="0" y="62"/>
                      <a:pt x="18" y="80"/>
                      <a:pt x="40" y="80"/>
                    </a:cubicBezTo>
                    <a:close/>
                    <a:moveTo>
                      <a:pt x="40" y="80"/>
                    </a:moveTo>
                    <a:cubicBezTo>
                      <a:pt x="40" y="80"/>
                      <a:pt x="40" y="80"/>
                      <a:pt x="40" y="8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0" name="Freeform 2184"/>
              <p:cNvSpPr>
                <a:spLocks noEditPoints="1"/>
              </p:cNvSpPr>
              <p:nvPr/>
            </p:nvSpPr>
            <p:spPr bwMode="gray">
              <a:xfrm>
                <a:off x="6832600" y="5786438"/>
                <a:ext cx="146050" cy="141287"/>
              </a:xfrm>
              <a:custGeom>
                <a:avLst/>
                <a:gdLst>
                  <a:gd name="T0" fmla="*/ 92 w 92"/>
                  <a:gd name="T1" fmla="*/ 89 h 89"/>
                  <a:gd name="T2" fmla="*/ 92 w 92"/>
                  <a:gd name="T3" fmla="*/ 0 h 89"/>
                  <a:gd name="T4" fmla="*/ 80 w 92"/>
                  <a:gd name="T5" fmla="*/ 0 h 89"/>
                  <a:gd name="T6" fmla="*/ 0 w 92"/>
                  <a:gd name="T7" fmla="*/ 0 h 89"/>
                  <a:gd name="T8" fmla="*/ 0 w 92"/>
                  <a:gd name="T9" fmla="*/ 89 h 89"/>
                  <a:gd name="T10" fmla="*/ 92 w 92"/>
                  <a:gd name="T11" fmla="*/ 89 h 89"/>
                  <a:gd name="T12" fmla="*/ 92 w 92"/>
                  <a:gd name="T13" fmla="*/ 89 h 89"/>
                  <a:gd name="T14" fmla="*/ 92 w 92"/>
                  <a:gd name="T15" fmla="*/ 89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89">
                    <a:moveTo>
                      <a:pt x="92" y="89"/>
                    </a:moveTo>
                    <a:lnTo>
                      <a:pt x="92" y="0"/>
                    </a:lnTo>
                    <a:lnTo>
                      <a:pt x="80" y="0"/>
                    </a:lnTo>
                    <a:lnTo>
                      <a:pt x="0" y="0"/>
                    </a:lnTo>
                    <a:lnTo>
                      <a:pt x="0" y="89"/>
                    </a:lnTo>
                    <a:lnTo>
                      <a:pt x="92" y="89"/>
                    </a:lnTo>
                    <a:close/>
                    <a:moveTo>
                      <a:pt x="92" y="89"/>
                    </a:moveTo>
                    <a:lnTo>
                      <a:pt x="92"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1" name="Freeform 2186"/>
              <p:cNvSpPr>
                <a:spLocks noEditPoints="1"/>
              </p:cNvSpPr>
              <p:nvPr/>
            </p:nvSpPr>
            <p:spPr bwMode="gray">
              <a:xfrm>
                <a:off x="5899150" y="5362575"/>
                <a:ext cx="1500187" cy="1500187"/>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314 w 400"/>
                  <a:gd name="T11" fmla="*/ 177 h 400"/>
                  <a:gd name="T12" fmla="*/ 314 w 400"/>
                  <a:gd name="T13" fmla="*/ 270 h 400"/>
                  <a:gd name="T14" fmla="*/ 270 w 400"/>
                  <a:gd name="T15" fmla="*/ 314 h 400"/>
                  <a:gd name="T16" fmla="*/ 131 w 400"/>
                  <a:gd name="T17" fmla="*/ 314 h 400"/>
                  <a:gd name="T18" fmla="*/ 87 w 400"/>
                  <a:gd name="T19" fmla="*/ 270 h 400"/>
                  <a:gd name="T20" fmla="*/ 87 w 400"/>
                  <a:gd name="T21" fmla="*/ 130 h 400"/>
                  <a:gd name="T22" fmla="*/ 131 w 400"/>
                  <a:gd name="T23" fmla="*/ 86 h 400"/>
                  <a:gd name="T24" fmla="*/ 270 w 400"/>
                  <a:gd name="T25" fmla="*/ 86 h 400"/>
                  <a:gd name="T26" fmla="*/ 314 w 400"/>
                  <a:gd name="T27" fmla="*/ 130 h 400"/>
                  <a:gd name="T28" fmla="*/ 314 w 400"/>
                  <a:gd name="T29" fmla="*/ 177 h 400"/>
                  <a:gd name="T30" fmla="*/ 314 w 400"/>
                  <a:gd name="T31" fmla="*/ 177 h 400"/>
                  <a:gd name="T32" fmla="*/ 314 w 400"/>
                  <a:gd name="T33" fmla="*/ 17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400">
                    <a:moveTo>
                      <a:pt x="200" y="0"/>
                    </a:moveTo>
                    <a:cubicBezTo>
                      <a:pt x="90" y="0"/>
                      <a:pt x="0" y="90"/>
                      <a:pt x="0" y="200"/>
                    </a:cubicBezTo>
                    <a:cubicBezTo>
                      <a:pt x="0" y="310"/>
                      <a:pt x="90" y="400"/>
                      <a:pt x="200" y="400"/>
                    </a:cubicBezTo>
                    <a:cubicBezTo>
                      <a:pt x="311" y="400"/>
                      <a:pt x="400" y="310"/>
                      <a:pt x="400" y="200"/>
                    </a:cubicBezTo>
                    <a:cubicBezTo>
                      <a:pt x="400" y="90"/>
                      <a:pt x="311" y="0"/>
                      <a:pt x="200" y="0"/>
                    </a:cubicBezTo>
                    <a:close/>
                    <a:moveTo>
                      <a:pt x="314" y="177"/>
                    </a:moveTo>
                    <a:cubicBezTo>
                      <a:pt x="314" y="270"/>
                      <a:pt x="314" y="270"/>
                      <a:pt x="314" y="270"/>
                    </a:cubicBezTo>
                    <a:cubicBezTo>
                      <a:pt x="314" y="294"/>
                      <a:pt x="294" y="314"/>
                      <a:pt x="270" y="314"/>
                    </a:cubicBezTo>
                    <a:cubicBezTo>
                      <a:pt x="131" y="314"/>
                      <a:pt x="131" y="314"/>
                      <a:pt x="131" y="314"/>
                    </a:cubicBezTo>
                    <a:cubicBezTo>
                      <a:pt x="106" y="314"/>
                      <a:pt x="87" y="294"/>
                      <a:pt x="87" y="270"/>
                    </a:cubicBezTo>
                    <a:cubicBezTo>
                      <a:pt x="87" y="130"/>
                      <a:pt x="87" y="130"/>
                      <a:pt x="87" y="130"/>
                    </a:cubicBezTo>
                    <a:cubicBezTo>
                      <a:pt x="87" y="106"/>
                      <a:pt x="106" y="86"/>
                      <a:pt x="131" y="86"/>
                    </a:cubicBezTo>
                    <a:cubicBezTo>
                      <a:pt x="270" y="86"/>
                      <a:pt x="270" y="86"/>
                      <a:pt x="270" y="86"/>
                    </a:cubicBezTo>
                    <a:cubicBezTo>
                      <a:pt x="294" y="86"/>
                      <a:pt x="314" y="106"/>
                      <a:pt x="314" y="130"/>
                    </a:cubicBezTo>
                    <a:lnTo>
                      <a:pt x="314" y="177"/>
                    </a:lnTo>
                    <a:close/>
                    <a:moveTo>
                      <a:pt x="314" y="177"/>
                    </a:moveTo>
                    <a:cubicBezTo>
                      <a:pt x="314" y="177"/>
                      <a:pt x="314" y="177"/>
                      <a:pt x="314" y="17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sp>
            <p:nvSpPr>
              <p:cNvPr id="42" name="Freeform 2187"/>
              <p:cNvSpPr>
                <a:spLocks noEditPoints="1"/>
              </p:cNvSpPr>
              <p:nvPr/>
            </p:nvSpPr>
            <p:spPr bwMode="gray">
              <a:xfrm>
                <a:off x="6307138" y="6026150"/>
                <a:ext cx="685800" cy="430212"/>
              </a:xfrm>
              <a:custGeom>
                <a:avLst/>
                <a:gdLst>
                  <a:gd name="T0" fmla="*/ 154 w 183"/>
                  <a:gd name="T1" fmla="*/ 23 h 115"/>
                  <a:gd name="T2" fmla="*/ 91 w 183"/>
                  <a:gd name="T3" fmla="*/ 85 h 115"/>
                  <a:gd name="T4" fmla="*/ 29 w 183"/>
                  <a:gd name="T5" fmla="*/ 23 h 115"/>
                  <a:gd name="T6" fmla="*/ 34 w 183"/>
                  <a:gd name="T7" fmla="*/ 0 h 115"/>
                  <a:gd name="T8" fmla="*/ 0 w 183"/>
                  <a:gd name="T9" fmla="*/ 0 h 115"/>
                  <a:gd name="T10" fmla="*/ 0 w 183"/>
                  <a:gd name="T11" fmla="*/ 93 h 115"/>
                  <a:gd name="T12" fmla="*/ 22 w 183"/>
                  <a:gd name="T13" fmla="*/ 115 h 115"/>
                  <a:gd name="T14" fmla="*/ 161 w 183"/>
                  <a:gd name="T15" fmla="*/ 115 h 115"/>
                  <a:gd name="T16" fmla="*/ 183 w 183"/>
                  <a:gd name="T17" fmla="*/ 93 h 115"/>
                  <a:gd name="T18" fmla="*/ 183 w 183"/>
                  <a:gd name="T19" fmla="*/ 0 h 115"/>
                  <a:gd name="T20" fmla="*/ 149 w 183"/>
                  <a:gd name="T21" fmla="*/ 0 h 115"/>
                  <a:gd name="T22" fmla="*/ 154 w 183"/>
                  <a:gd name="T23" fmla="*/ 23 h 115"/>
                  <a:gd name="T24" fmla="*/ 154 w 183"/>
                  <a:gd name="T25" fmla="*/ 23 h 115"/>
                  <a:gd name="T26" fmla="*/ 154 w 183"/>
                  <a:gd name="T27"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 h="115">
                    <a:moveTo>
                      <a:pt x="154" y="23"/>
                    </a:moveTo>
                    <a:cubicBezTo>
                      <a:pt x="154" y="57"/>
                      <a:pt x="126" y="85"/>
                      <a:pt x="91" y="85"/>
                    </a:cubicBezTo>
                    <a:cubicBezTo>
                      <a:pt x="57" y="85"/>
                      <a:pt x="29" y="57"/>
                      <a:pt x="29" y="23"/>
                    </a:cubicBezTo>
                    <a:cubicBezTo>
                      <a:pt x="29" y="15"/>
                      <a:pt x="31" y="7"/>
                      <a:pt x="34" y="0"/>
                    </a:cubicBezTo>
                    <a:cubicBezTo>
                      <a:pt x="0" y="0"/>
                      <a:pt x="0" y="0"/>
                      <a:pt x="0" y="0"/>
                    </a:cubicBezTo>
                    <a:cubicBezTo>
                      <a:pt x="0" y="93"/>
                      <a:pt x="0" y="93"/>
                      <a:pt x="0" y="93"/>
                    </a:cubicBezTo>
                    <a:cubicBezTo>
                      <a:pt x="0" y="105"/>
                      <a:pt x="10" y="115"/>
                      <a:pt x="22" y="115"/>
                    </a:cubicBezTo>
                    <a:cubicBezTo>
                      <a:pt x="161" y="115"/>
                      <a:pt x="161" y="115"/>
                      <a:pt x="161" y="115"/>
                    </a:cubicBezTo>
                    <a:cubicBezTo>
                      <a:pt x="173" y="115"/>
                      <a:pt x="183" y="105"/>
                      <a:pt x="183" y="93"/>
                    </a:cubicBezTo>
                    <a:cubicBezTo>
                      <a:pt x="183" y="0"/>
                      <a:pt x="183" y="0"/>
                      <a:pt x="183" y="0"/>
                    </a:cubicBezTo>
                    <a:cubicBezTo>
                      <a:pt x="149" y="0"/>
                      <a:pt x="149" y="0"/>
                      <a:pt x="149" y="0"/>
                    </a:cubicBezTo>
                    <a:cubicBezTo>
                      <a:pt x="152" y="7"/>
                      <a:pt x="154" y="15"/>
                      <a:pt x="154" y="23"/>
                    </a:cubicBezTo>
                    <a:close/>
                    <a:moveTo>
                      <a:pt x="154" y="23"/>
                    </a:moveTo>
                    <a:cubicBezTo>
                      <a:pt x="154" y="23"/>
                      <a:pt x="154" y="23"/>
                      <a:pt x="154" y="2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FFFFFF"/>
                  </a:solidFill>
                </a:endParaRPr>
              </a:p>
            </p:txBody>
          </p:sp>
        </p:grpSp>
      </p:grpSp>
      <p:sp>
        <p:nvSpPr>
          <p:cNvPr id="32" name="Textplatzhalter 7"/>
          <p:cNvSpPr>
            <a:spLocks noGrp="1"/>
          </p:cNvSpPr>
          <p:nvPr>
            <p:ph type="body" sz="quarter" idx="14"/>
          </p:nvPr>
        </p:nvSpPr>
        <p:spPr>
          <a:xfrm>
            <a:off x="611560" y="5157192"/>
            <a:ext cx="7776864" cy="504057"/>
          </a:xfrm>
          <a:prstGeom prst="rect">
            <a:avLst/>
          </a:prstGeom>
        </p:spPr>
        <p:txBody>
          <a:bodyPr anchor="ctr" anchorCtr="0"/>
          <a:lstStyle>
            <a:lvl1pPr marL="0" indent="0" algn="ctr">
              <a:buNone/>
              <a:defRPr sz="1600" baseline="0">
                <a:solidFill>
                  <a:schemeClr val="bg1"/>
                </a:solidFill>
              </a:defRPr>
            </a:lvl1pPr>
          </a:lstStyle>
          <a:p>
            <a:pPr lvl="0"/>
            <a:r>
              <a:rPr lang="de-DE" dirty="0" smtClean="0"/>
              <a:t>Textmasterformat bearbeiten</a:t>
            </a:r>
          </a:p>
        </p:txBody>
      </p:sp>
      <p:sp>
        <p:nvSpPr>
          <p:cNvPr id="3" name="Ellipse 2"/>
          <p:cNvSpPr>
            <a:spLocks noChangeAspect="1"/>
          </p:cNvSpPr>
          <p:nvPr userDrawn="1"/>
        </p:nvSpPr>
        <p:spPr>
          <a:xfrm>
            <a:off x="5652119" y="548680"/>
            <a:ext cx="1836000" cy="1656981"/>
          </a:xfrm>
          <a:prstGeom prst="ellipse">
            <a:avLst/>
          </a:prstGeom>
          <a:solidFill>
            <a:schemeClr val="bg1">
              <a:lumMod val="95000"/>
            </a:schemeClr>
          </a:solidFill>
          <a:ln w="12700">
            <a:noFill/>
          </a:ln>
          <a:effectLst>
            <a:glow rad="101600">
              <a:schemeClr val="accent1">
                <a:satMod val="175000"/>
                <a:alpha val="40000"/>
              </a:schemeClr>
            </a:glow>
          </a:effectLst>
          <a:scene3d>
            <a:camera prst="orthographicFront"/>
            <a:lightRig rig="threePt" dir="t"/>
          </a:scene3d>
          <a:sp3d contourW="12700" prstMaterial="plastic">
            <a:bevelT/>
            <a:contourClr>
              <a:schemeClr val="accent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rgbClr val="FFFFFF"/>
              </a:solidFill>
            </a:endParaRPr>
          </a:p>
        </p:txBody>
      </p:sp>
      <p:sp>
        <p:nvSpPr>
          <p:cNvPr id="7" name="Textfeld 6"/>
          <p:cNvSpPr txBox="1"/>
          <p:nvPr userDrawn="1"/>
        </p:nvSpPr>
        <p:spPr>
          <a:xfrm rot="424014">
            <a:off x="5652120" y="872813"/>
            <a:ext cx="1839172" cy="1323439"/>
          </a:xfrm>
          <a:prstGeom prst="rect">
            <a:avLst/>
          </a:prstGeom>
          <a:noFill/>
        </p:spPr>
        <p:txBody>
          <a:bodyPr wrap="square" rtlCol="0">
            <a:spAutoFit/>
          </a:bodyPr>
          <a:lstStyle/>
          <a:p>
            <a:pPr algn="ctr"/>
            <a:r>
              <a:rPr lang="de-DE" sz="4000" dirty="0" smtClean="0">
                <a:solidFill>
                  <a:srgbClr val="FF6600"/>
                </a:solidFill>
                <a:latin typeface="Impact" panose="020B0806030902050204" pitchFamily="34" charset="0"/>
              </a:rPr>
              <a:t>THANKS !</a:t>
            </a:r>
            <a:endParaRPr lang="de-DE" sz="3200" dirty="0">
              <a:solidFill>
                <a:srgbClr val="FF6600"/>
              </a:solidFill>
              <a:latin typeface="Bauhaus 93" panose="04030905020B02020C02" pitchFamily="82" charset="0"/>
            </a:endParaRPr>
          </a:p>
        </p:txBody>
      </p:sp>
    </p:spTree>
    <p:extLst>
      <p:ext uri="{BB962C8B-B14F-4D97-AF65-F5344CB8AC3E}">
        <p14:creationId xmlns:p14="http://schemas.microsoft.com/office/powerpoint/2010/main" val="3030483181"/>
      </p:ext>
    </p:extLst>
  </p:cSld>
  <p:clrMapOvr>
    <a:masterClrMapping/>
  </p:clrMapOvr>
  <p:transition spd="med">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Formatvorlage des Untertitelmasters durch Klicken bearbeiten</a:t>
            </a:r>
          </a:p>
        </p:txBody>
      </p:sp>
      <p:sp>
        <p:nvSpPr>
          <p:cNvPr id="4" name="Datumsplatzhalter 3"/>
          <p:cNvSpPr>
            <a:spLocks noGrp="1"/>
          </p:cNvSpPr>
          <p:nvPr>
            <p:ph type="dt" sz="half" idx="10"/>
          </p:nvPr>
        </p:nvSpPr>
        <p:spPr>
          <a:xfrm>
            <a:off x="628650" y="6356351"/>
            <a:ext cx="2057400" cy="365125"/>
          </a:xfrm>
          <a:prstGeom prst="rect">
            <a:avLst/>
          </a:prstGeom>
        </p:spPr>
        <p:txBody>
          <a:bodyPr/>
          <a:lstStyle/>
          <a:p>
            <a:fld id="{9C8749B3-274B-43B3-BB55-4C66AC37D178}" type="datetimeFigureOut">
              <a:rPr lang="de-DE" smtClean="0">
                <a:solidFill>
                  <a:srgbClr val="FFFFFF"/>
                </a:solidFill>
              </a:rPr>
              <a:pPr/>
              <a:t>26.01.2021</a:t>
            </a:fld>
            <a:endParaRPr lang="de-DE">
              <a:solidFill>
                <a:srgbClr val="FFFFFF"/>
              </a:solidFill>
            </a:endParaRPr>
          </a:p>
        </p:txBody>
      </p:sp>
      <p:sp>
        <p:nvSpPr>
          <p:cNvPr id="5" name="Fußzeilenplatzhalter 4"/>
          <p:cNvSpPr>
            <a:spLocks noGrp="1"/>
          </p:cNvSpPr>
          <p:nvPr>
            <p:ph type="ftr" sz="quarter" idx="11"/>
          </p:nvPr>
        </p:nvSpPr>
        <p:spPr>
          <a:xfrm>
            <a:off x="3028950" y="6356351"/>
            <a:ext cx="3086100" cy="365125"/>
          </a:xfrm>
          <a:prstGeom prst="rect">
            <a:avLst/>
          </a:prstGeom>
        </p:spPr>
        <p:txBody>
          <a:bodyPr/>
          <a:lstStyle/>
          <a:p>
            <a:endParaRPr lang="de-DE">
              <a:solidFill>
                <a:srgbClr val="FFFFFF"/>
              </a:solidFill>
            </a:endParaRPr>
          </a:p>
        </p:txBody>
      </p:sp>
      <p:sp>
        <p:nvSpPr>
          <p:cNvPr id="6" name="Foliennummernplatzhalter 5"/>
          <p:cNvSpPr>
            <a:spLocks noGrp="1"/>
          </p:cNvSpPr>
          <p:nvPr>
            <p:ph type="sldNum" sz="quarter" idx="12"/>
          </p:nvPr>
        </p:nvSpPr>
        <p:spPr>
          <a:xfrm>
            <a:off x="6457950" y="6356351"/>
            <a:ext cx="2057400" cy="365125"/>
          </a:xfrm>
          <a:prstGeom prst="rect">
            <a:avLst/>
          </a:prstGeom>
        </p:spPr>
        <p:txBody>
          <a:bodyPr/>
          <a:lstStyle/>
          <a:p>
            <a:fld id="{F25758AB-8969-440E-899A-7316255FF8FE}" type="slidenum">
              <a:rPr lang="de-DE" smtClean="0">
                <a:solidFill>
                  <a:srgbClr val="FFFFFF"/>
                </a:solidFill>
              </a:rPr>
              <a:pPr/>
              <a:t>‹Nr.›</a:t>
            </a:fld>
            <a:endParaRPr lang="de-DE">
              <a:solidFill>
                <a:srgbClr val="FFFFFF"/>
              </a:solidFill>
            </a:endParaRPr>
          </a:p>
        </p:txBody>
      </p:sp>
    </p:spTree>
    <p:extLst>
      <p:ext uri="{BB962C8B-B14F-4D97-AF65-F5344CB8AC3E}">
        <p14:creationId xmlns:p14="http://schemas.microsoft.com/office/powerpoint/2010/main" val="3764300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4.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252413" y="1412875"/>
            <a:ext cx="9001126" cy="4752975"/>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Rechteck 4"/>
          <p:cNvSpPr/>
          <p:nvPr userDrawn="1"/>
        </p:nvSpPr>
        <p:spPr>
          <a:xfrm>
            <a:off x="8682038"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p>
        </p:txBody>
      </p:sp>
      <p:pic>
        <p:nvPicPr>
          <p:cNvPr id="7" name="Grafik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676456" y="3636419"/>
            <a:ext cx="468000" cy="3221581"/>
          </a:xfrm>
          <a:prstGeom prst="rect">
            <a:avLst/>
          </a:prstGeom>
        </p:spPr>
      </p:pic>
    </p:spTree>
  </p:cSld>
  <p:clrMap bg1="lt1" tx1="dk1" bg2="lt2" tx2="dk2" accent1="accent1" accent2="accent2" accent3="accent3" accent4="accent4" accent5="accent5" accent6="accent6" hlink="hlink" folHlink="folHlink"/>
  <p:sldLayoutIdLst>
    <p:sldLayoutId id="2147484681" r:id="rId1"/>
    <p:sldLayoutId id="2147484686" r:id="rId2"/>
    <p:sldLayoutId id="2147484697" r:id="rId3"/>
    <p:sldLayoutId id="2147484702" r:id="rId4"/>
    <p:sldLayoutId id="2147484709" r:id="rId5"/>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bg1"/>
          </a:solidFill>
          <a:latin typeface="Arial" pitchFamily="34" charset="0"/>
          <a:cs typeface="Arial" pitchFamily="34" charset="0"/>
        </a:defRPr>
      </a:lvl2pPr>
      <a:lvl3pPr algn="l" rtl="0" eaLnBrk="1" fontAlgn="base" hangingPunct="1">
        <a:spcBef>
          <a:spcPct val="0"/>
        </a:spcBef>
        <a:spcAft>
          <a:spcPct val="0"/>
        </a:spcAft>
        <a:defRPr sz="2400">
          <a:solidFill>
            <a:schemeClr val="bg1"/>
          </a:solidFill>
          <a:latin typeface="Arial" pitchFamily="34" charset="0"/>
          <a:cs typeface="Arial" pitchFamily="34" charset="0"/>
        </a:defRPr>
      </a:lvl3pPr>
      <a:lvl4pPr algn="l" rtl="0" eaLnBrk="1" fontAlgn="base" hangingPunct="1">
        <a:spcBef>
          <a:spcPct val="0"/>
        </a:spcBef>
        <a:spcAft>
          <a:spcPct val="0"/>
        </a:spcAft>
        <a:defRPr sz="2400">
          <a:solidFill>
            <a:schemeClr val="bg1"/>
          </a:solidFill>
          <a:latin typeface="Arial" pitchFamily="34" charset="0"/>
          <a:cs typeface="Arial" pitchFamily="34" charset="0"/>
        </a:defRPr>
      </a:lvl4pPr>
      <a:lvl5pPr algn="l" rtl="0" eaLnBrk="1" fontAlgn="base" hangingPunct="1">
        <a:spcBef>
          <a:spcPct val="0"/>
        </a:spcBef>
        <a:spcAft>
          <a:spcPct val="0"/>
        </a:spcAft>
        <a:defRPr sz="24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24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24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2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rgbClr val="FF6600"/>
        </a:buClr>
        <a:buFont typeface="Wingdings" pitchFamily="2" charset="2"/>
        <a:buChar char="§"/>
        <a:defRPr sz="2400" kern="1200">
          <a:solidFill>
            <a:srgbClr val="848484"/>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6600"/>
        </a:buClr>
        <a:buFont typeface="Arial" charset="0"/>
        <a:buChar char="–"/>
        <a:defRPr sz="2000" kern="1200">
          <a:solidFill>
            <a:srgbClr val="848484"/>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F6600"/>
        </a:buClr>
        <a:buFont typeface="Arial" charset="0"/>
        <a:buChar char="»"/>
        <a:defRPr sz="1600" kern="1200">
          <a:solidFill>
            <a:srgbClr val="84848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0" y="-99392"/>
            <a:ext cx="8748712" cy="7056784"/>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Rechteck 4"/>
          <p:cNvSpPr/>
          <p:nvPr userDrawn="1"/>
        </p:nvSpPr>
        <p:spPr>
          <a:xfrm>
            <a:off x="8682038"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76456" y="3636419"/>
            <a:ext cx="468000" cy="3221581"/>
          </a:xfrm>
          <a:prstGeom prst="rect">
            <a:avLst/>
          </a:prstGeom>
        </p:spPr>
      </p:pic>
    </p:spTree>
    <p:extLst>
      <p:ext uri="{BB962C8B-B14F-4D97-AF65-F5344CB8AC3E}">
        <p14:creationId xmlns:p14="http://schemas.microsoft.com/office/powerpoint/2010/main" val="462541992"/>
      </p:ext>
    </p:extLst>
  </p:cSld>
  <p:clrMap bg1="lt1" tx1="dk1" bg2="lt2" tx2="dk2" accent1="accent1" accent2="accent2" accent3="accent3" accent4="accent4" accent5="accent5" accent6="accent6" hlink="hlink" folHlink="folHlink"/>
  <p:sldLayoutIdLst>
    <p:sldLayoutId id="2147484722" r:id="rId1"/>
    <p:sldLayoutId id="2147484723" r:id="rId2"/>
    <p:sldLayoutId id="2147484724" r:id="rId3"/>
    <p:sldLayoutId id="2147484725" r:id="rId4"/>
    <p:sldLayoutId id="2147484726" r:id="rId5"/>
    <p:sldLayoutId id="2147484727" r:id="rId6"/>
    <p:sldLayoutId id="2147484728" r:id="rId7"/>
    <p:sldLayoutId id="2147484729" r:id="rId8"/>
    <p:sldLayoutId id="2147484730" r:id="rId9"/>
    <p:sldLayoutId id="2147484731" r:id="rId10"/>
    <p:sldLayoutId id="2147484743"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bg1"/>
          </a:solidFill>
          <a:latin typeface="Arial" pitchFamily="34" charset="0"/>
          <a:cs typeface="Arial" pitchFamily="34" charset="0"/>
        </a:defRPr>
      </a:lvl2pPr>
      <a:lvl3pPr algn="l" rtl="0" eaLnBrk="1" fontAlgn="base" hangingPunct="1">
        <a:spcBef>
          <a:spcPct val="0"/>
        </a:spcBef>
        <a:spcAft>
          <a:spcPct val="0"/>
        </a:spcAft>
        <a:defRPr sz="2400">
          <a:solidFill>
            <a:schemeClr val="bg1"/>
          </a:solidFill>
          <a:latin typeface="Arial" pitchFamily="34" charset="0"/>
          <a:cs typeface="Arial" pitchFamily="34" charset="0"/>
        </a:defRPr>
      </a:lvl3pPr>
      <a:lvl4pPr algn="l" rtl="0" eaLnBrk="1" fontAlgn="base" hangingPunct="1">
        <a:spcBef>
          <a:spcPct val="0"/>
        </a:spcBef>
        <a:spcAft>
          <a:spcPct val="0"/>
        </a:spcAft>
        <a:defRPr sz="2400">
          <a:solidFill>
            <a:schemeClr val="bg1"/>
          </a:solidFill>
          <a:latin typeface="Arial" pitchFamily="34" charset="0"/>
          <a:cs typeface="Arial" pitchFamily="34" charset="0"/>
        </a:defRPr>
      </a:lvl4pPr>
      <a:lvl5pPr algn="l" rtl="0" eaLnBrk="1" fontAlgn="base" hangingPunct="1">
        <a:spcBef>
          <a:spcPct val="0"/>
        </a:spcBef>
        <a:spcAft>
          <a:spcPct val="0"/>
        </a:spcAft>
        <a:defRPr sz="24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24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24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2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rgbClr val="FF6600"/>
        </a:buClr>
        <a:buFont typeface="Wingdings" pitchFamily="2" charset="2"/>
        <a:buChar char="§"/>
        <a:defRPr sz="2400" kern="1200">
          <a:solidFill>
            <a:srgbClr val="848484"/>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6600"/>
        </a:buClr>
        <a:buFont typeface="Arial" charset="0"/>
        <a:buChar char="–"/>
        <a:defRPr sz="2000" kern="1200">
          <a:solidFill>
            <a:srgbClr val="848484"/>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F6600"/>
        </a:buClr>
        <a:buFont typeface="Arial" charset="0"/>
        <a:buChar char="»"/>
        <a:defRPr sz="1600" kern="1200">
          <a:solidFill>
            <a:srgbClr val="84848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252413" y="1412875"/>
            <a:ext cx="9001126" cy="4752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Rechteck 4"/>
          <p:cNvSpPr/>
          <p:nvPr userDrawn="1"/>
        </p:nvSpPr>
        <p:spPr>
          <a:xfrm>
            <a:off x="8682038"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p>
        </p:txBody>
      </p:sp>
      <p:pic>
        <p:nvPicPr>
          <p:cNvPr id="7" name="Grafik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676456" y="3636419"/>
            <a:ext cx="468000" cy="3221581"/>
          </a:xfrm>
          <a:prstGeom prst="rect">
            <a:avLst/>
          </a:prstGeom>
        </p:spPr>
      </p:pic>
    </p:spTree>
    <p:extLst>
      <p:ext uri="{BB962C8B-B14F-4D97-AF65-F5344CB8AC3E}">
        <p14:creationId xmlns:p14="http://schemas.microsoft.com/office/powerpoint/2010/main" val="2422015873"/>
      </p:ext>
    </p:extLst>
  </p:cSld>
  <p:clrMap bg1="lt1" tx1="dk1" bg2="lt2" tx2="dk2" accent1="accent1" accent2="accent2" accent3="accent3" accent4="accent4" accent5="accent5" accent6="accent6" hlink="hlink" folHlink="folHlink"/>
  <p:sldLayoutIdLst>
    <p:sldLayoutId id="2147484711" r:id="rId1"/>
    <p:sldLayoutId id="2147484712" r:id="rId2"/>
    <p:sldLayoutId id="2147484713" r:id="rId3"/>
    <p:sldLayoutId id="2147484714" r:id="rId4"/>
    <p:sldLayoutId id="2147484715" r:id="rId5"/>
    <p:sldLayoutId id="2147484716" r:id="rId6"/>
    <p:sldLayoutId id="2147484717" r:id="rId7"/>
    <p:sldLayoutId id="2147484718" r:id="rId8"/>
    <p:sldLayoutId id="2147484719" r:id="rId9"/>
    <p:sldLayoutId id="2147484720" r:id="rId10"/>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bg1"/>
          </a:solidFill>
          <a:latin typeface="Arial" pitchFamily="34" charset="0"/>
          <a:cs typeface="Arial" pitchFamily="34" charset="0"/>
        </a:defRPr>
      </a:lvl2pPr>
      <a:lvl3pPr algn="l" rtl="0" eaLnBrk="1" fontAlgn="base" hangingPunct="1">
        <a:spcBef>
          <a:spcPct val="0"/>
        </a:spcBef>
        <a:spcAft>
          <a:spcPct val="0"/>
        </a:spcAft>
        <a:defRPr sz="2400">
          <a:solidFill>
            <a:schemeClr val="bg1"/>
          </a:solidFill>
          <a:latin typeface="Arial" pitchFamily="34" charset="0"/>
          <a:cs typeface="Arial" pitchFamily="34" charset="0"/>
        </a:defRPr>
      </a:lvl3pPr>
      <a:lvl4pPr algn="l" rtl="0" eaLnBrk="1" fontAlgn="base" hangingPunct="1">
        <a:spcBef>
          <a:spcPct val="0"/>
        </a:spcBef>
        <a:spcAft>
          <a:spcPct val="0"/>
        </a:spcAft>
        <a:defRPr sz="2400">
          <a:solidFill>
            <a:schemeClr val="bg1"/>
          </a:solidFill>
          <a:latin typeface="Arial" pitchFamily="34" charset="0"/>
          <a:cs typeface="Arial" pitchFamily="34" charset="0"/>
        </a:defRPr>
      </a:lvl4pPr>
      <a:lvl5pPr algn="l" rtl="0" eaLnBrk="1" fontAlgn="base" hangingPunct="1">
        <a:spcBef>
          <a:spcPct val="0"/>
        </a:spcBef>
        <a:spcAft>
          <a:spcPct val="0"/>
        </a:spcAft>
        <a:defRPr sz="24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24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24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2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rgbClr val="FF6600"/>
        </a:buClr>
        <a:buFont typeface="Wingdings" pitchFamily="2" charset="2"/>
        <a:buChar char="§"/>
        <a:defRPr sz="2400" kern="1200">
          <a:solidFill>
            <a:srgbClr val="848484"/>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6600"/>
        </a:buClr>
        <a:buFont typeface="Arial" charset="0"/>
        <a:buChar char="–"/>
        <a:defRPr sz="2000" kern="1200">
          <a:solidFill>
            <a:srgbClr val="848484"/>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F6600"/>
        </a:buClr>
        <a:buFont typeface="Arial" charset="0"/>
        <a:buChar char="»"/>
        <a:defRPr sz="1600" kern="1200">
          <a:solidFill>
            <a:srgbClr val="84848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1" y="-171400"/>
            <a:ext cx="8748712" cy="70567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 name="Rechteck 4"/>
          <p:cNvSpPr/>
          <p:nvPr userDrawn="1"/>
        </p:nvSpPr>
        <p:spPr>
          <a:xfrm>
            <a:off x="8682038"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p>
        </p:txBody>
      </p:sp>
      <p:pic>
        <p:nvPicPr>
          <p:cNvPr id="7" name="Grafik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676456" y="3636419"/>
            <a:ext cx="468000" cy="3221581"/>
          </a:xfrm>
          <a:prstGeom prst="rect">
            <a:avLst/>
          </a:prstGeom>
        </p:spPr>
      </p:pic>
    </p:spTree>
    <p:extLst>
      <p:ext uri="{BB962C8B-B14F-4D97-AF65-F5344CB8AC3E}">
        <p14:creationId xmlns:p14="http://schemas.microsoft.com/office/powerpoint/2010/main" val="723147472"/>
      </p:ext>
    </p:extLst>
  </p:cSld>
  <p:clrMap bg1="lt1" tx1="dk1" bg2="lt2" tx2="dk2" accent1="accent1" accent2="accent2" accent3="accent3" accent4="accent4" accent5="accent5" accent6="accent6" hlink="hlink" folHlink="folHlink"/>
  <p:sldLayoutIdLst>
    <p:sldLayoutId id="2147484733" r:id="rId1"/>
    <p:sldLayoutId id="2147484734" r:id="rId2"/>
    <p:sldLayoutId id="2147484735" r:id="rId3"/>
    <p:sldLayoutId id="2147484736" r:id="rId4"/>
    <p:sldLayoutId id="2147484737" r:id="rId5"/>
    <p:sldLayoutId id="2147484738" r:id="rId6"/>
    <p:sldLayoutId id="2147484739" r:id="rId7"/>
    <p:sldLayoutId id="2147484740" r:id="rId8"/>
    <p:sldLayoutId id="2147484741" r:id="rId9"/>
    <p:sldLayoutId id="2147484742" r:id="rId10"/>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bg1"/>
          </a:solidFill>
          <a:latin typeface="Arial" pitchFamily="34" charset="0"/>
          <a:cs typeface="Arial" pitchFamily="34" charset="0"/>
        </a:defRPr>
      </a:lvl2pPr>
      <a:lvl3pPr algn="l" rtl="0" eaLnBrk="1" fontAlgn="base" hangingPunct="1">
        <a:spcBef>
          <a:spcPct val="0"/>
        </a:spcBef>
        <a:spcAft>
          <a:spcPct val="0"/>
        </a:spcAft>
        <a:defRPr sz="2400">
          <a:solidFill>
            <a:schemeClr val="bg1"/>
          </a:solidFill>
          <a:latin typeface="Arial" pitchFamily="34" charset="0"/>
          <a:cs typeface="Arial" pitchFamily="34" charset="0"/>
        </a:defRPr>
      </a:lvl3pPr>
      <a:lvl4pPr algn="l" rtl="0" eaLnBrk="1" fontAlgn="base" hangingPunct="1">
        <a:spcBef>
          <a:spcPct val="0"/>
        </a:spcBef>
        <a:spcAft>
          <a:spcPct val="0"/>
        </a:spcAft>
        <a:defRPr sz="2400">
          <a:solidFill>
            <a:schemeClr val="bg1"/>
          </a:solidFill>
          <a:latin typeface="Arial" pitchFamily="34" charset="0"/>
          <a:cs typeface="Arial" pitchFamily="34" charset="0"/>
        </a:defRPr>
      </a:lvl4pPr>
      <a:lvl5pPr algn="l" rtl="0" eaLnBrk="1" fontAlgn="base" hangingPunct="1">
        <a:spcBef>
          <a:spcPct val="0"/>
        </a:spcBef>
        <a:spcAft>
          <a:spcPct val="0"/>
        </a:spcAft>
        <a:defRPr sz="24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24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24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2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rgbClr val="FF6600"/>
        </a:buClr>
        <a:buFont typeface="Wingdings" pitchFamily="2" charset="2"/>
        <a:buChar char="§"/>
        <a:defRPr sz="2400" kern="1200">
          <a:solidFill>
            <a:srgbClr val="848484"/>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6600"/>
        </a:buClr>
        <a:buFont typeface="Arial" charset="0"/>
        <a:buChar char="–"/>
        <a:defRPr sz="2000" kern="1200">
          <a:solidFill>
            <a:srgbClr val="848484"/>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F6600"/>
        </a:buClr>
        <a:buFont typeface="Arial" charset="0"/>
        <a:buChar char="»"/>
        <a:defRPr sz="1600" kern="1200">
          <a:solidFill>
            <a:srgbClr val="84848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252413" y="1412875"/>
            <a:ext cx="9001126" cy="4752975"/>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5" name="Rechteck 4"/>
          <p:cNvSpPr/>
          <p:nvPr userDrawn="1"/>
        </p:nvSpPr>
        <p:spPr>
          <a:xfrm>
            <a:off x="8682039"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76456" y="3636421"/>
            <a:ext cx="468000" cy="3221581"/>
          </a:xfrm>
          <a:prstGeom prst="rect">
            <a:avLst/>
          </a:prstGeom>
        </p:spPr>
      </p:pic>
    </p:spTree>
    <p:extLst>
      <p:ext uri="{BB962C8B-B14F-4D97-AF65-F5344CB8AC3E}">
        <p14:creationId xmlns:p14="http://schemas.microsoft.com/office/powerpoint/2010/main" val="3650821639"/>
      </p:ext>
    </p:extLst>
  </p:cSld>
  <p:clrMap bg1="lt1" tx1="dk1" bg2="lt2" tx2="dk2" accent1="accent1" accent2="accent2" accent3="accent3" accent4="accent4" accent5="accent5" accent6="accent6" hlink="hlink" folHlink="folHlink"/>
  <p:sldLayoutIdLst>
    <p:sldLayoutId id="2147484745" r:id="rId1"/>
    <p:sldLayoutId id="2147484746" r:id="rId2"/>
    <p:sldLayoutId id="2147484747" r:id="rId3"/>
    <p:sldLayoutId id="2147484748" r:id="rId4"/>
    <p:sldLayoutId id="2147484749" r:id="rId5"/>
    <p:sldLayoutId id="2147484750" r:id="rId6"/>
    <p:sldLayoutId id="2147484751" r:id="rId7"/>
    <p:sldLayoutId id="2147484752" r:id="rId8"/>
    <p:sldLayoutId id="2147484753" r:id="rId9"/>
    <p:sldLayoutId id="2147484754" r:id="rId10"/>
    <p:sldLayoutId id="2147484755" r:id="rId11"/>
  </p:sldLayoutIdLst>
  <p:transition spd="med">
    <p:fade/>
  </p:transition>
  <p:txStyles>
    <p:titleStyle>
      <a:lvl1pPr algn="l" rtl="0" eaLnBrk="1" fontAlgn="base" hangingPunct="1">
        <a:spcBef>
          <a:spcPct val="0"/>
        </a:spcBef>
        <a:spcAft>
          <a:spcPct val="0"/>
        </a:spcAft>
        <a:defRPr sz="18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1800">
          <a:solidFill>
            <a:schemeClr val="bg1"/>
          </a:solidFill>
          <a:latin typeface="Arial" pitchFamily="34" charset="0"/>
          <a:cs typeface="Arial" pitchFamily="34" charset="0"/>
        </a:defRPr>
      </a:lvl2pPr>
      <a:lvl3pPr algn="l" rtl="0" eaLnBrk="1" fontAlgn="base" hangingPunct="1">
        <a:spcBef>
          <a:spcPct val="0"/>
        </a:spcBef>
        <a:spcAft>
          <a:spcPct val="0"/>
        </a:spcAft>
        <a:defRPr sz="1800">
          <a:solidFill>
            <a:schemeClr val="bg1"/>
          </a:solidFill>
          <a:latin typeface="Arial" pitchFamily="34" charset="0"/>
          <a:cs typeface="Arial" pitchFamily="34" charset="0"/>
        </a:defRPr>
      </a:lvl3pPr>
      <a:lvl4pPr algn="l" rtl="0" eaLnBrk="1" fontAlgn="base" hangingPunct="1">
        <a:spcBef>
          <a:spcPct val="0"/>
        </a:spcBef>
        <a:spcAft>
          <a:spcPct val="0"/>
        </a:spcAft>
        <a:defRPr sz="1800">
          <a:solidFill>
            <a:schemeClr val="bg1"/>
          </a:solidFill>
          <a:latin typeface="Arial" pitchFamily="34" charset="0"/>
          <a:cs typeface="Arial" pitchFamily="34" charset="0"/>
        </a:defRPr>
      </a:lvl4pPr>
      <a:lvl5pPr algn="l" rtl="0" eaLnBrk="1" fontAlgn="base" hangingPunct="1">
        <a:spcBef>
          <a:spcPct val="0"/>
        </a:spcBef>
        <a:spcAft>
          <a:spcPct val="0"/>
        </a:spcAft>
        <a:defRPr sz="1800">
          <a:solidFill>
            <a:schemeClr val="bg1"/>
          </a:solidFill>
          <a:latin typeface="Arial" pitchFamily="34" charset="0"/>
          <a:cs typeface="Arial" pitchFamily="34" charset="0"/>
        </a:defRPr>
      </a:lvl5pPr>
      <a:lvl6pPr marL="342900" algn="l" rtl="0" eaLnBrk="1" fontAlgn="base" hangingPunct="1">
        <a:spcBef>
          <a:spcPct val="0"/>
        </a:spcBef>
        <a:spcAft>
          <a:spcPct val="0"/>
        </a:spcAft>
        <a:defRPr sz="1800">
          <a:solidFill>
            <a:schemeClr val="bg1"/>
          </a:solidFill>
          <a:latin typeface="Arial" pitchFamily="34" charset="0"/>
          <a:cs typeface="Arial" pitchFamily="34" charset="0"/>
        </a:defRPr>
      </a:lvl6pPr>
      <a:lvl7pPr marL="685800" algn="l" rtl="0" eaLnBrk="1" fontAlgn="base" hangingPunct="1">
        <a:spcBef>
          <a:spcPct val="0"/>
        </a:spcBef>
        <a:spcAft>
          <a:spcPct val="0"/>
        </a:spcAft>
        <a:defRPr sz="1800">
          <a:solidFill>
            <a:schemeClr val="bg1"/>
          </a:solidFill>
          <a:latin typeface="Arial" pitchFamily="34" charset="0"/>
          <a:cs typeface="Arial" pitchFamily="34" charset="0"/>
        </a:defRPr>
      </a:lvl7pPr>
      <a:lvl8pPr marL="1028700" algn="l" rtl="0" eaLnBrk="1" fontAlgn="base" hangingPunct="1">
        <a:spcBef>
          <a:spcPct val="0"/>
        </a:spcBef>
        <a:spcAft>
          <a:spcPct val="0"/>
        </a:spcAft>
        <a:defRPr sz="1800">
          <a:solidFill>
            <a:schemeClr val="bg1"/>
          </a:solidFill>
          <a:latin typeface="Arial" pitchFamily="34" charset="0"/>
          <a:cs typeface="Arial" pitchFamily="34" charset="0"/>
        </a:defRPr>
      </a:lvl8pPr>
      <a:lvl9pPr marL="1371600" algn="l" rtl="0" eaLnBrk="1" fontAlgn="base" hangingPunct="1">
        <a:spcBef>
          <a:spcPct val="0"/>
        </a:spcBef>
        <a:spcAft>
          <a:spcPct val="0"/>
        </a:spcAft>
        <a:defRPr sz="1800">
          <a:solidFill>
            <a:schemeClr val="bg1"/>
          </a:solidFill>
          <a:latin typeface="Arial" pitchFamily="34" charset="0"/>
          <a:cs typeface="Arial" pitchFamily="34" charset="0"/>
        </a:defRPr>
      </a:lvl9pPr>
    </p:titleStyle>
    <p:bodyStyle>
      <a:lvl1pPr marL="257175" indent="-257175" algn="l" rtl="0" eaLnBrk="1" fontAlgn="base" hangingPunct="1">
        <a:spcBef>
          <a:spcPct val="20000"/>
        </a:spcBef>
        <a:spcAft>
          <a:spcPct val="0"/>
        </a:spcAft>
        <a:buClr>
          <a:srgbClr val="FF6600"/>
        </a:buClr>
        <a:buFont typeface="Wingdings" pitchFamily="2" charset="2"/>
        <a:buChar char="§"/>
        <a:defRPr sz="1800" kern="1200">
          <a:solidFill>
            <a:srgbClr val="848484"/>
          </a:solidFill>
          <a:latin typeface="Arial" pitchFamily="34" charset="0"/>
          <a:ea typeface="+mn-ea"/>
          <a:cs typeface="Arial" pitchFamily="34" charset="0"/>
        </a:defRPr>
      </a:lvl1pPr>
      <a:lvl2pPr marL="557213" indent="-214313" algn="l" rtl="0" eaLnBrk="1" fontAlgn="base" hangingPunct="1">
        <a:spcBef>
          <a:spcPct val="20000"/>
        </a:spcBef>
        <a:spcAft>
          <a:spcPct val="0"/>
        </a:spcAft>
        <a:buClr>
          <a:srgbClr val="FF6600"/>
        </a:buClr>
        <a:buFont typeface="Arial" charset="0"/>
        <a:buChar char="–"/>
        <a:defRPr sz="1500" kern="1200">
          <a:solidFill>
            <a:srgbClr val="848484"/>
          </a:solidFill>
          <a:latin typeface="Arial" pitchFamily="34" charset="0"/>
          <a:ea typeface="+mn-ea"/>
          <a:cs typeface="Arial" pitchFamily="34" charset="0"/>
        </a:defRPr>
      </a:lvl2pPr>
      <a:lvl3pPr marL="8572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2001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1543050" indent="-171450" algn="l" rtl="0" eaLnBrk="1" fontAlgn="base" hangingPunct="1">
        <a:spcBef>
          <a:spcPct val="20000"/>
        </a:spcBef>
        <a:spcAft>
          <a:spcPct val="0"/>
        </a:spcAft>
        <a:buClr>
          <a:srgbClr val="FF6600"/>
        </a:buClr>
        <a:buFont typeface="Arial" charset="0"/>
        <a:buChar char="»"/>
        <a:defRPr sz="1200" kern="1200">
          <a:solidFill>
            <a:srgbClr val="848484"/>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252413" y="1412875"/>
            <a:ext cx="9001126" cy="4752975"/>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5" name="Rechteck 4"/>
          <p:cNvSpPr/>
          <p:nvPr userDrawn="1"/>
        </p:nvSpPr>
        <p:spPr>
          <a:xfrm>
            <a:off x="8682039"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76456" y="3636421"/>
            <a:ext cx="468000" cy="3221581"/>
          </a:xfrm>
          <a:prstGeom prst="rect">
            <a:avLst/>
          </a:prstGeom>
        </p:spPr>
      </p:pic>
    </p:spTree>
    <p:extLst>
      <p:ext uri="{BB962C8B-B14F-4D97-AF65-F5344CB8AC3E}">
        <p14:creationId xmlns:p14="http://schemas.microsoft.com/office/powerpoint/2010/main" val="2376094867"/>
      </p:ext>
    </p:extLst>
  </p:cSld>
  <p:clrMap bg1="lt1" tx1="dk1" bg2="lt2" tx2="dk2" accent1="accent1" accent2="accent2" accent3="accent3" accent4="accent4" accent5="accent5" accent6="accent6" hlink="hlink" folHlink="folHlink"/>
  <p:sldLayoutIdLst>
    <p:sldLayoutId id="2147484757" r:id="rId1"/>
    <p:sldLayoutId id="2147484758" r:id="rId2"/>
    <p:sldLayoutId id="2147484759" r:id="rId3"/>
    <p:sldLayoutId id="2147484760" r:id="rId4"/>
    <p:sldLayoutId id="2147484761" r:id="rId5"/>
    <p:sldLayoutId id="2147484762" r:id="rId6"/>
    <p:sldLayoutId id="2147484763" r:id="rId7"/>
    <p:sldLayoutId id="2147484764" r:id="rId8"/>
    <p:sldLayoutId id="2147484765" r:id="rId9"/>
    <p:sldLayoutId id="2147484766" r:id="rId10"/>
    <p:sldLayoutId id="2147484767" r:id="rId11"/>
  </p:sldLayoutIdLst>
  <p:transition spd="med">
    <p:fade/>
  </p:transition>
  <p:txStyles>
    <p:titleStyle>
      <a:lvl1pPr algn="l" rtl="0" eaLnBrk="1" fontAlgn="base" hangingPunct="1">
        <a:spcBef>
          <a:spcPct val="0"/>
        </a:spcBef>
        <a:spcAft>
          <a:spcPct val="0"/>
        </a:spcAft>
        <a:defRPr sz="18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1800">
          <a:solidFill>
            <a:schemeClr val="bg1"/>
          </a:solidFill>
          <a:latin typeface="Arial" pitchFamily="34" charset="0"/>
          <a:cs typeface="Arial" pitchFamily="34" charset="0"/>
        </a:defRPr>
      </a:lvl2pPr>
      <a:lvl3pPr algn="l" rtl="0" eaLnBrk="1" fontAlgn="base" hangingPunct="1">
        <a:spcBef>
          <a:spcPct val="0"/>
        </a:spcBef>
        <a:spcAft>
          <a:spcPct val="0"/>
        </a:spcAft>
        <a:defRPr sz="1800">
          <a:solidFill>
            <a:schemeClr val="bg1"/>
          </a:solidFill>
          <a:latin typeface="Arial" pitchFamily="34" charset="0"/>
          <a:cs typeface="Arial" pitchFamily="34" charset="0"/>
        </a:defRPr>
      </a:lvl3pPr>
      <a:lvl4pPr algn="l" rtl="0" eaLnBrk="1" fontAlgn="base" hangingPunct="1">
        <a:spcBef>
          <a:spcPct val="0"/>
        </a:spcBef>
        <a:spcAft>
          <a:spcPct val="0"/>
        </a:spcAft>
        <a:defRPr sz="1800">
          <a:solidFill>
            <a:schemeClr val="bg1"/>
          </a:solidFill>
          <a:latin typeface="Arial" pitchFamily="34" charset="0"/>
          <a:cs typeface="Arial" pitchFamily="34" charset="0"/>
        </a:defRPr>
      </a:lvl4pPr>
      <a:lvl5pPr algn="l" rtl="0" eaLnBrk="1" fontAlgn="base" hangingPunct="1">
        <a:spcBef>
          <a:spcPct val="0"/>
        </a:spcBef>
        <a:spcAft>
          <a:spcPct val="0"/>
        </a:spcAft>
        <a:defRPr sz="1800">
          <a:solidFill>
            <a:schemeClr val="bg1"/>
          </a:solidFill>
          <a:latin typeface="Arial" pitchFamily="34" charset="0"/>
          <a:cs typeface="Arial" pitchFamily="34" charset="0"/>
        </a:defRPr>
      </a:lvl5pPr>
      <a:lvl6pPr marL="342900" algn="l" rtl="0" eaLnBrk="1" fontAlgn="base" hangingPunct="1">
        <a:spcBef>
          <a:spcPct val="0"/>
        </a:spcBef>
        <a:spcAft>
          <a:spcPct val="0"/>
        </a:spcAft>
        <a:defRPr sz="1800">
          <a:solidFill>
            <a:schemeClr val="bg1"/>
          </a:solidFill>
          <a:latin typeface="Arial" pitchFamily="34" charset="0"/>
          <a:cs typeface="Arial" pitchFamily="34" charset="0"/>
        </a:defRPr>
      </a:lvl6pPr>
      <a:lvl7pPr marL="685800" algn="l" rtl="0" eaLnBrk="1" fontAlgn="base" hangingPunct="1">
        <a:spcBef>
          <a:spcPct val="0"/>
        </a:spcBef>
        <a:spcAft>
          <a:spcPct val="0"/>
        </a:spcAft>
        <a:defRPr sz="1800">
          <a:solidFill>
            <a:schemeClr val="bg1"/>
          </a:solidFill>
          <a:latin typeface="Arial" pitchFamily="34" charset="0"/>
          <a:cs typeface="Arial" pitchFamily="34" charset="0"/>
        </a:defRPr>
      </a:lvl7pPr>
      <a:lvl8pPr marL="1028700" algn="l" rtl="0" eaLnBrk="1" fontAlgn="base" hangingPunct="1">
        <a:spcBef>
          <a:spcPct val="0"/>
        </a:spcBef>
        <a:spcAft>
          <a:spcPct val="0"/>
        </a:spcAft>
        <a:defRPr sz="1800">
          <a:solidFill>
            <a:schemeClr val="bg1"/>
          </a:solidFill>
          <a:latin typeface="Arial" pitchFamily="34" charset="0"/>
          <a:cs typeface="Arial" pitchFamily="34" charset="0"/>
        </a:defRPr>
      </a:lvl8pPr>
      <a:lvl9pPr marL="1371600" algn="l" rtl="0" eaLnBrk="1" fontAlgn="base" hangingPunct="1">
        <a:spcBef>
          <a:spcPct val="0"/>
        </a:spcBef>
        <a:spcAft>
          <a:spcPct val="0"/>
        </a:spcAft>
        <a:defRPr sz="1800">
          <a:solidFill>
            <a:schemeClr val="bg1"/>
          </a:solidFill>
          <a:latin typeface="Arial" pitchFamily="34" charset="0"/>
          <a:cs typeface="Arial" pitchFamily="34" charset="0"/>
        </a:defRPr>
      </a:lvl9pPr>
    </p:titleStyle>
    <p:bodyStyle>
      <a:lvl1pPr marL="257175" indent="-257175" algn="l" rtl="0" eaLnBrk="1" fontAlgn="base" hangingPunct="1">
        <a:spcBef>
          <a:spcPct val="20000"/>
        </a:spcBef>
        <a:spcAft>
          <a:spcPct val="0"/>
        </a:spcAft>
        <a:buClr>
          <a:srgbClr val="FF6600"/>
        </a:buClr>
        <a:buFont typeface="Wingdings" pitchFamily="2" charset="2"/>
        <a:buChar char="§"/>
        <a:defRPr sz="1800" kern="1200">
          <a:solidFill>
            <a:srgbClr val="848484"/>
          </a:solidFill>
          <a:latin typeface="Arial" pitchFamily="34" charset="0"/>
          <a:ea typeface="+mn-ea"/>
          <a:cs typeface="Arial" pitchFamily="34" charset="0"/>
        </a:defRPr>
      </a:lvl1pPr>
      <a:lvl2pPr marL="557213" indent="-214313" algn="l" rtl="0" eaLnBrk="1" fontAlgn="base" hangingPunct="1">
        <a:spcBef>
          <a:spcPct val="20000"/>
        </a:spcBef>
        <a:spcAft>
          <a:spcPct val="0"/>
        </a:spcAft>
        <a:buClr>
          <a:srgbClr val="FF6600"/>
        </a:buClr>
        <a:buFont typeface="Arial" charset="0"/>
        <a:buChar char="–"/>
        <a:defRPr sz="1500" kern="1200">
          <a:solidFill>
            <a:srgbClr val="848484"/>
          </a:solidFill>
          <a:latin typeface="Arial" pitchFamily="34" charset="0"/>
          <a:ea typeface="+mn-ea"/>
          <a:cs typeface="Arial" pitchFamily="34" charset="0"/>
        </a:defRPr>
      </a:lvl2pPr>
      <a:lvl3pPr marL="8572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2001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1543050" indent="-171450" algn="l" rtl="0" eaLnBrk="1" fontAlgn="base" hangingPunct="1">
        <a:spcBef>
          <a:spcPct val="20000"/>
        </a:spcBef>
        <a:spcAft>
          <a:spcPct val="0"/>
        </a:spcAft>
        <a:buClr>
          <a:srgbClr val="FF6600"/>
        </a:buClr>
        <a:buFont typeface="Arial" charset="0"/>
        <a:buChar char="»"/>
        <a:defRPr sz="1200" kern="1200">
          <a:solidFill>
            <a:srgbClr val="848484"/>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252413" y="1412875"/>
            <a:ext cx="9001126" cy="4752975"/>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5" name="Rechteck 4"/>
          <p:cNvSpPr/>
          <p:nvPr userDrawn="1"/>
        </p:nvSpPr>
        <p:spPr>
          <a:xfrm>
            <a:off x="8682039"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76456" y="3636421"/>
            <a:ext cx="468000" cy="3221581"/>
          </a:xfrm>
          <a:prstGeom prst="rect">
            <a:avLst/>
          </a:prstGeom>
        </p:spPr>
      </p:pic>
    </p:spTree>
    <p:extLst>
      <p:ext uri="{BB962C8B-B14F-4D97-AF65-F5344CB8AC3E}">
        <p14:creationId xmlns:p14="http://schemas.microsoft.com/office/powerpoint/2010/main" val="810854604"/>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spd="med">
    <p:fade/>
  </p:transition>
  <p:txStyles>
    <p:titleStyle>
      <a:lvl1pPr algn="l" rtl="0" eaLnBrk="1" fontAlgn="base" hangingPunct="1">
        <a:spcBef>
          <a:spcPct val="0"/>
        </a:spcBef>
        <a:spcAft>
          <a:spcPct val="0"/>
        </a:spcAft>
        <a:defRPr sz="18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1800">
          <a:solidFill>
            <a:schemeClr val="bg1"/>
          </a:solidFill>
          <a:latin typeface="Arial" pitchFamily="34" charset="0"/>
          <a:cs typeface="Arial" pitchFamily="34" charset="0"/>
        </a:defRPr>
      </a:lvl2pPr>
      <a:lvl3pPr algn="l" rtl="0" eaLnBrk="1" fontAlgn="base" hangingPunct="1">
        <a:spcBef>
          <a:spcPct val="0"/>
        </a:spcBef>
        <a:spcAft>
          <a:spcPct val="0"/>
        </a:spcAft>
        <a:defRPr sz="1800">
          <a:solidFill>
            <a:schemeClr val="bg1"/>
          </a:solidFill>
          <a:latin typeface="Arial" pitchFamily="34" charset="0"/>
          <a:cs typeface="Arial" pitchFamily="34" charset="0"/>
        </a:defRPr>
      </a:lvl3pPr>
      <a:lvl4pPr algn="l" rtl="0" eaLnBrk="1" fontAlgn="base" hangingPunct="1">
        <a:spcBef>
          <a:spcPct val="0"/>
        </a:spcBef>
        <a:spcAft>
          <a:spcPct val="0"/>
        </a:spcAft>
        <a:defRPr sz="1800">
          <a:solidFill>
            <a:schemeClr val="bg1"/>
          </a:solidFill>
          <a:latin typeface="Arial" pitchFamily="34" charset="0"/>
          <a:cs typeface="Arial" pitchFamily="34" charset="0"/>
        </a:defRPr>
      </a:lvl4pPr>
      <a:lvl5pPr algn="l" rtl="0" eaLnBrk="1" fontAlgn="base" hangingPunct="1">
        <a:spcBef>
          <a:spcPct val="0"/>
        </a:spcBef>
        <a:spcAft>
          <a:spcPct val="0"/>
        </a:spcAft>
        <a:defRPr sz="1800">
          <a:solidFill>
            <a:schemeClr val="bg1"/>
          </a:solidFill>
          <a:latin typeface="Arial" pitchFamily="34" charset="0"/>
          <a:cs typeface="Arial" pitchFamily="34" charset="0"/>
        </a:defRPr>
      </a:lvl5pPr>
      <a:lvl6pPr marL="342900" algn="l" rtl="0" eaLnBrk="1" fontAlgn="base" hangingPunct="1">
        <a:spcBef>
          <a:spcPct val="0"/>
        </a:spcBef>
        <a:spcAft>
          <a:spcPct val="0"/>
        </a:spcAft>
        <a:defRPr sz="1800">
          <a:solidFill>
            <a:schemeClr val="bg1"/>
          </a:solidFill>
          <a:latin typeface="Arial" pitchFamily="34" charset="0"/>
          <a:cs typeface="Arial" pitchFamily="34" charset="0"/>
        </a:defRPr>
      </a:lvl6pPr>
      <a:lvl7pPr marL="685800" algn="l" rtl="0" eaLnBrk="1" fontAlgn="base" hangingPunct="1">
        <a:spcBef>
          <a:spcPct val="0"/>
        </a:spcBef>
        <a:spcAft>
          <a:spcPct val="0"/>
        </a:spcAft>
        <a:defRPr sz="1800">
          <a:solidFill>
            <a:schemeClr val="bg1"/>
          </a:solidFill>
          <a:latin typeface="Arial" pitchFamily="34" charset="0"/>
          <a:cs typeface="Arial" pitchFamily="34" charset="0"/>
        </a:defRPr>
      </a:lvl7pPr>
      <a:lvl8pPr marL="1028700" algn="l" rtl="0" eaLnBrk="1" fontAlgn="base" hangingPunct="1">
        <a:spcBef>
          <a:spcPct val="0"/>
        </a:spcBef>
        <a:spcAft>
          <a:spcPct val="0"/>
        </a:spcAft>
        <a:defRPr sz="1800">
          <a:solidFill>
            <a:schemeClr val="bg1"/>
          </a:solidFill>
          <a:latin typeface="Arial" pitchFamily="34" charset="0"/>
          <a:cs typeface="Arial" pitchFamily="34" charset="0"/>
        </a:defRPr>
      </a:lvl8pPr>
      <a:lvl9pPr marL="1371600" algn="l" rtl="0" eaLnBrk="1" fontAlgn="base" hangingPunct="1">
        <a:spcBef>
          <a:spcPct val="0"/>
        </a:spcBef>
        <a:spcAft>
          <a:spcPct val="0"/>
        </a:spcAft>
        <a:defRPr sz="1800">
          <a:solidFill>
            <a:schemeClr val="bg1"/>
          </a:solidFill>
          <a:latin typeface="Arial" pitchFamily="34" charset="0"/>
          <a:cs typeface="Arial" pitchFamily="34" charset="0"/>
        </a:defRPr>
      </a:lvl9pPr>
    </p:titleStyle>
    <p:bodyStyle>
      <a:lvl1pPr marL="257175" indent="-257175" algn="l" rtl="0" eaLnBrk="1" fontAlgn="base" hangingPunct="1">
        <a:spcBef>
          <a:spcPct val="20000"/>
        </a:spcBef>
        <a:spcAft>
          <a:spcPct val="0"/>
        </a:spcAft>
        <a:buClr>
          <a:srgbClr val="FF6600"/>
        </a:buClr>
        <a:buFont typeface="Wingdings" pitchFamily="2" charset="2"/>
        <a:buChar char="§"/>
        <a:defRPr sz="1800" kern="1200">
          <a:solidFill>
            <a:srgbClr val="848484"/>
          </a:solidFill>
          <a:latin typeface="Arial" pitchFamily="34" charset="0"/>
          <a:ea typeface="+mn-ea"/>
          <a:cs typeface="Arial" pitchFamily="34" charset="0"/>
        </a:defRPr>
      </a:lvl1pPr>
      <a:lvl2pPr marL="557213" indent="-214313" algn="l" rtl="0" eaLnBrk="1" fontAlgn="base" hangingPunct="1">
        <a:spcBef>
          <a:spcPct val="20000"/>
        </a:spcBef>
        <a:spcAft>
          <a:spcPct val="0"/>
        </a:spcAft>
        <a:buClr>
          <a:srgbClr val="FF6600"/>
        </a:buClr>
        <a:buFont typeface="Arial" charset="0"/>
        <a:buChar char="–"/>
        <a:defRPr sz="1500" kern="1200">
          <a:solidFill>
            <a:srgbClr val="848484"/>
          </a:solidFill>
          <a:latin typeface="Arial" pitchFamily="34" charset="0"/>
          <a:ea typeface="+mn-ea"/>
          <a:cs typeface="Arial" pitchFamily="34" charset="0"/>
        </a:defRPr>
      </a:lvl2pPr>
      <a:lvl3pPr marL="8572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2001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1543050" indent="-171450" algn="l" rtl="0" eaLnBrk="1" fontAlgn="base" hangingPunct="1">
        <a:spcBef>
          <a:spcPct val="20000"/>
        </a:spcBef>
        <a:spcAft>
          <a:spcPct val="0"/>
        </a:spcAft>
        <a:buClr>
          <a:srgbClr val="FF6600"/>
        </a:buClr>
        <a:buFont typeface="Arial" charset="0"/>
        <a:buChar char="»"/>
        <a:defRPr sz="1200" kern="1200">
          <a:solidFill>
            <a:srgbClr val="848484"/>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252413" y="1412875"/>
            <a:ext cx="9001126" cy="4752975"/>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5" name="Rechteck 4"/>
          <p:cNvSpPr/>
          <p:nvPr userDrawn="1"/>
        </p:nvSpPr>
        <p:spPr>
          <a:xfrm>
            <a:off x="8682039"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76456" y="3636421"/>
            <a:ext cx="468000" cy="3221581"/>
          </a:xfrm>
          <a:prstGeom prst="rect">
            <a:avLst/>
          </a:prstGeom>
        </p:spPr>
      </p:pic>
    </p:spTree>
    <p:extLst>
      <p:ext uri="{BB962C8B-B14F-4D97-AF65-F5344CB8AC3E}">
        <p14:creationId xmlns:p14="http://schemas.microsoft.com/office/powerpoint/2010/main" val="2046387946"/>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spd="med">
    <p:fade/>
  </p:transition>
  <p:txStyles>
    <p:titleStyle>
      <a:lvl1pPr algn="l" rtl="0" eaLnBrk="1" fontAlgn="base" hangingPunct="1">
        <a:spcBef>
          <a:spcPct val="0"/>
        </a:spcBef>
        <a:spcAft>
          <a:spcPct val="0"/>
        </a:spcAft>
        <a:defRPr sz="18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1800">
          <a:solidFill>
            <a:schemeClr val="bg1"/>
          </a:solidFill>
          <a:latin typeface="Arial" pitchFamily="34" charset="0"/>
          <a:cs typeface="Arial" pitchFamily="34" charset="0"/>
        </a:defRPr>
      </a:lvl2pPr>
      <a:lvl3pPr algn="l" rtl="0" eaLnBrk="1" fontAlgn="base" hangingPunct="1">
        <a:spcBef>
          <a:spcPct val="0"/>
        </a:spcBef>
        <a:spcAft>
          <a:spcPct val="0"/>
        </a:spcAft>
        <a:defRPr sz="1800">
          <a:solidFill>
            <a:schemeClr val="bg1"/>
          </a:solidFill>
          <a:latin typeface="Arial" pitchFamily="34" charset="0"/>
          <a:cs typeface="Arial" pitchFamily="34" charset="0"/>
        </a:defRPr>
      </a:lvl3pPr>
      <a:lvl4pPr algn="l" rtl="0" eaLnBrk="1" fontAlgn="base" hangingPunct="1">
        <a:spcBef>
          <a:spcPct val="0"/>
        </a:spcBef>
        <a:spcAft>
          <a:spcPct val="0"/>
        </a:spcAft>
        <a:defRPr sz="1800">
          <a:solidFill>
            <a:schemeClr val="bg1"/>
          </a:solidFill>
          <a:latin typeface="Arial" pitchFamily="34" charset="0"/>
          <a:cs typeface="Arial" pitchFamily="34" charset="0"/>
        </a:defRPr>
      </a:lvl4pPr>
      <a:lvl5pPr algn="l" rtl="0" eaLnBrk="1" fontAlgn="base" hangingPunct="1">
        <a:spcBef>
          <a:spcPct val="0"/>
        </a:spcBef>
        <a:spcAft>
          <a:spcPct val="0"/>
        </a:spcAft>
        <a:defRPr sz="1800">
          <a:solidFill>
            <a:schemeClr val="bg1"/>
          </a:solidFill>
          <a:latin typeface="Arial" pitchFamily="34" charset="0"/>
          <a:cs typeface="Arial" pitchFamily="34" charset="0"/>
        </a:defRPr>
      </a:lvl5pPr>
      <a:lvl6pPr marL="342900" algn="l" rtl="0" eaLnBrk="1" fontAlgn="base" hangingPunct="1">
        <a:spcBef>
          <a:spcPct val="0"/>
        </a:spcBef>
        <a:spcAft>
          <a:spcPct val="0"/>
        </a:spcAft>
        <a:defRPr sz="1800">
          <a:solidFill>
            <a:schemeClr val="bg1"/>
          </a:solidFill>
          <a:latin typeface="Arial" pitchFamily="34" charset="0"/>
          <a:cs typeface="Arial" pitchFamily="34" charset="0"/>
        </a:defRPr>
      </a:lvl6pPr>
      <a:lvl7pPr marL="685800" algn="l" rtl="0" eaLnBrk="1" fontAlgn="base" hangingPunct="1">
        <a:spcBef>
          <a:spcPct val="0"/>
        </a:spcBef>
        <a:spcAft>
          <a:spcPct val="0"/>
        </a:spcAft>
        <a:defRPr sz="1800">
          <a:solidFill>
            <a:schemeClr val="bg1"/>
          </a:solidFill>
          <a:latin typeface="Arial" pitchFamily="34" charset="0"/>
          <a:cs typeface="Arial" pitchFamily="34" charset="0"/>
        </a:defRPr>
      </a:lvl7pPr>
      <a:lvl8pPr marL="1028700" algn="l" rtl="0" eaLnBrk="1" fontAlgn="base" hangingPunct="1">
        <a:spcBef>
          <a:spcPct val="0"/>
        </a:spcBef>
        <a:spcAft>
          <a:spcPct val="0"/>
        </a:spcAft>
        <a:defRPr sz="1800">
          <a:solidFill>
            <a:schemeClr val="bg1"/>
          </a:solidFill>
          <a:latin typeface="Arial" pitchFamily="34" charset="0"/>
          <a:cs typeface="Arial" pitchFamily="34" charset="0"/>
        </a:defRPr>
      </a:lvl8pPr>
      <a:lvl9pPr marL="1371600" algn="l" rtl="0" eaLnBrk="1" fontAlgn="base" hangingPunct="1">
        <a:spcBef>
          <a:spcPct val="0"/>
        </a:spcBef>
        <a:spcAft>
          <a:spcPct val="0"/>
        </a:spcAft>
        <a:defRPr sz="1800">
          <a:solidFill>
            <a:schemeClr val="bg1"/>
          </a:solidFill>
          <a:latin typeface="Arial" pitchFamily="34" charset="0"/>
          <a:cs typeface="Arial" pitchFamily="34" charset="0"/>
        </a:defRPr>
      </a:lvl9pPr>
    </p:titleStyle>
    <p:bodyStyle>
      <a:lvl1pPr marL="257175" indent="-257175" algn="l" rtl="0" eaLnBrk="1" fontAlgn="base" hangingPunct="1">
        <a:spcBef>
          <a:spcPct val="20000"/>
        </a:spcBef>
        <a:spcAft>
          <a:spcPct val="0"/>
        </a:spcAft>
        <a:buClr>
          <a:srgbClr val="FF6600"/>
        </a:buClr>
        <a:buFont typeface="Wingdings" pitchFamily="2" charset="2"/>
        <a:buChar char="§"/>
        <a:defRPr sz="1800" kern="1200">
          <a:solidFill>
            <a:srgbClr val="848484"/>
          </a:solidFill>
          <a:latin typeface="Arial" pitchFamily="34" charset="0"/>
          <a:ea typeface="+mn-ea"/>
          <a:cs typeface="Arial" pitchFamily="34" charset="0"/>
        </a:defRPr>
      </a:lvl1pPr>
      <a:lvl2pPr marL="557213" indent="-214313" algn="l" rtl="0" eaLnBrk="1" fontAlgn="base" hangingPunct="1">
        <a:spcBef>
          <a:spcPct val="20000"/>
        </a:spcBef>
        <a:spcAft>
          <a:spcPct val="0"/>
        </a:spcAft>
        <a:buClr>
          <a:srgbClr val="FF6600"/>
        </a:buClr>
        <a:buFont typeface="Arial" charset="0"/>
        <a:buChar char="–"/>
        <a:defRPr sz="1500" kern="1200">
          <a:solidFill>
            <a:srgbClr val="848484"/>
          </a:solidFill>
          <a:latin typeface="Arial" pitchFamily="34" charset="0"/>
          <a:ea typeface="+mn-ea"/>
          <a:cs typeface="Arial" pitchFamily="34" charset="0"/>
        </a:defRPr>
      </a:lvl2pPr>
      <a:lvl3pPr marL="8572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200150" indent="-17145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1543050" indent="-171450" algn="l" rtl="0" eaLnBrk="1" fontAlgn="base" hangingPunct="1">
        <a:spcBef>
          <a:spcPct val="20000"/>
        </a:spcBef>
        <a:spcAft>
          <a:spcPct val="0"/>
        </a:spcAft>
        <a:buClr>
          <a:srgbClr val="FF6600"/>
        </a:buClr>
        <a:buFont typeface="Arial" charset="0"/>
        <a:buChar char="»"/>
        <a:defRPr sz="1200" kern="1200">
          <a:solidFill>
            <a:srgbClr val="848484"/>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17000"/>
          </a:schemeClr>
        </a:solidFill>
        <a:effectLst/>
      </p:bgPr>
    </p:bg>
    <p:spTree>
      <p:nvGrpSpPr>
        <p:cNvPr id="1" name=""/>
        <p:cNvGrpSpPr/>
        <p:nvPr/>
      </p:nvGrpSpPr>
      <p:grpSpPr>
        <a:xfrm>
          <a:off x="0" y="0"/>
          <a:ext cx="0" cy="0"/>
          <a:chOff x="0" y="0"/>
          <a:chExt cx="0" cy="0"/>
        </a:xfrm>
      </p:grpSpPr>
      <p:sp>
        <p:nvSpPr>
          <p:cNvPr id="6" name="Rechteck 5"/>
          <p:cNvSpPr/>
          <p:nvPr/>
        </p:nvSpPr>
        <p:spPr>
          <a:xfrm>
            <a:off x="0" y="-99392"/>
            <a:ext cx="8748712" cy="7056784"/>
          </a:xfrm>
          <a:prstGeom prst="rect">
            <a:avLst/>
          </a:prstGeom>
          <a:solidFill>
            <a:schemeClr val="accent6">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sp>
        <p:nvSpPr>
          <p:cNvPr id="5" name="Rechteck 4"/>
          <p:cNvSpPr/>
          <p:nvPr userDrawn="1"/>
        </p:nvSpPr>
        <p:spPr>
          <a:xfrm>
            <a:off x="8682038" y="-171450"/>
            <a:ext cx="569912" cy="7200900"/>
          </a:xfrm>
          <a:prstGeom prst="rect">
            <a:avLst/>
          </a:prstGeom>
          <a:solidFill>
            <a:schemeClr val="bg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de-DE">
              <a:solidFill>
                <a:srgbClr val="FFFFFF"/>
              </a:solidFill>
            </a:endParaRPr>
          </a:p>
        </p:txBody>
      </p:sp>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76456" y="3636419"/>
            <a:ext cx="468000" cy="3221581"/>
          </a:xfrm>
          <a:prstGeom prst="rect">
            <a:avLst/>
          </a:prstGeom>
        </p:spPr>
      </p:pic>
    </p:spTree>
    <p:extLst>
      <p:ext uri="{BB962C8B-B14F-4D97-AF65-F5344CB8AC3E}">
        <p14:creationId xmlns:p14="http://schemas.microsoft.com/office/powerpoint/2010/main" val="252180302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spd="med">
    <p:fade/>
  </p:transition>
  <p:timing>
    <p:tnLst>
      <p:par>
        <p:cTn id="1" dur="indefinite" restart="never" nodeType="tmRoot"/>
      </p:par>
    </p:tnLst>
  </p:timing>
  <p:txStyles>
    <p:titleStyle>
      <a:lvl1pPr algn="l" rtl="0" eaLnBrk="1" fontAlgn="base" hangingPunct="1">
        <a:spcBef>
          <a:spcPct val="0"/>
        </a:spcBef>
        <a:spcAft>
          <a:spcPct val="0"/>
        </a:spcAft>
        <a:defRPr sz="2400" kern="1200">
          <a:solidFill>
            <a:schemeClr val="bg1"/>
          </a:solidFill>
          <a:latin typeface="Arial" pitchFamily="34" charset="0"/>
          <a:ea typeface="+mj-ea"/>
          <a:cs typeface="Arial" pitchFamily="34" charset="0"/>
        </a:defRPr>
      </a:lvl1pPr>
      <a:lvl2pPr algn="l" rtl="0" eaLnBrk="1" fontAlgn="base" hangingPunct="1">
        <a:spcBef>
          <a:spcPct val="0"/>
        </a:spcBef>
        <a:spcAft>
          <a:spcPct val="0"/>
        </a:spcAft>
        <a:defRPr sz="2400">
          <a:solidFill>
            <a:schemeClr val="bg1"/>
          </a:solidFill>
          <a:latin typeface="Arial" pitchFamily="34" charset="0"/>
          <a:cs typeface="Arial" pitchFamily="34" charset="0"/>
        </a:defRPr>
      </a:lvl2pPr>
      <a:lvl3pPr algn="l" rtl="0" eaLnBrk="1" fontAlgn="base" hangingPunct="1">
        <a:spcBef>
          <a:spcPct val="0"/>
        </a:spcBef>
        <a:spcAft>
          <a:spcPct val="0"/>
        </a:spcAft>
        <a:defRPr sz="2400">
          <a:solidFill>
            <a:schemeClr val="bg1"/>
          </a:solidFill>
          <a:latin typeface="Arial" pitchFamily="34" charset="0"/>
          <a:cs typeface="Arial" pitchFamily="34" charset="0"/>
        </a:defRPr>
      </a:lvl3pPr>
      <a:lvl4pPr algn="l" rtl="0" eaLnBrk="1" fontAlgn="base" hangingPunct="1">
        <a:spcBef>
          <a:spcPct val="0"/>
        </a:spcBef>
        <a:spcAft>
          <a:spcPct val="0"/>
        </a:spcAft>
        <a:defRPr sz="2400">
          <a:solidFill>
            <a:schemeClr val="bg1"/>
          </a:solidFill>
          <a:latin typeface="Arial" pitchFamily="34" charset="0"/>
          <a:cs typeface="Arial" pitchFamily="34" charset="0"/>
        </a:defRPr>
      </a:lvl4pPr>
      <a:lvl5pPr algn="l" rtl="0" eaLnBrk="1" fontAlgn="base" hangingPunct="1">
        <a:spcBef>
          <a:spcPct val="0"/>
        </a:spcBef>
        <a:spcAft>
          <a:spcPct val="0"/>
        </a:spcAft>
        <a:defRPr sz="2400">
          <a:solidFill>
            <a:schemeClr val="bg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bg1"/>
          </a:solidFill>
          <a:latin typeface="Arial" pitchFamily="34" charset="0"/>
          <a:cs typeface="Arial" pitchFamily="34" charset="0"/>
        </a:defRPr>
      </a:lvl6pPr>
      <a:lvl7pPr marL="914400" algn="l" rtl="0" eaLnBrk="1" fontAlgn="base" hangingPunct="1">
        <a:spcBef>
          <a:spcPct val="0"/>
        </a:spcBef>
        <a:spcAft>
          <a:spcPct val="0"/>
        </a:spcAft>
        <a:defRPr sz="2400">
          <a:solidFill>
            <a:schemeClr val="bg1"/>
          </a:solidFill>
          <a:latin typeface="Arial" pitchFamily="34" charset="0"/>
          <a:cs typeface="Arial" pitchFamily="34" charset="0"/>
        </a:defRPr>
      </a:lvl7pPr>
      <a:lvl8pPr marL="1371600" algn="l" rtl="0" eaLnBrk="1" fontAlgn="base" hangingPunct="1">
        <a:spcBef>
          <a:spcPct val="0"/>
        </a:spcBef>
        <a:spcAft>
          <a:spcPct val="0"/>
        </a:spcAft>
        <a:defRPr sz="2400">
          <a:solidFill>
            <a:schemeClr val="bg1"/>
          </a:solidFill>
          <a:latin typeface="Arial" pitchFamily="34" charset="0"/>
          <a:cs typeface="Arial" pitchFamily="34" charset="0"/>
        </a:defRPr>
      </a:lvl8pPr>
      <a:lvl9pPr marL="1828800" algn="l" rtl="0" eaLnBrk="1" fontAlgn="base" hangingPunct="1">
        <a:spcBef>
          <a:spcPct val="0"/>
        </a:spcBef>
        <a:spcAft>
          <a:spcPct val="0"/>
        </a:spcAft>
        <a:defRPr sz="2400">
          <a:solidFill>
            <a:schemeClr val="bg1"/>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lr>
          <a:srgbClr val="FF6600"/>
        </a:buClr>
        <a:buFont typeface="Wingdings" pitchFamily="2" charset="2"/>
        <a:buChar char="§"/>
        <a:defRPr sz="2400" kern="1200">
          <a:solidFill>
            <a:srgbClr val="848484"/>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FF6600"/>
        </a:buClr>
        <a:buFont typeface="Arial" charset="0"/>
        <a:buChar char="–"/>
        <a:defRPr sz="2000" kern="1200">
          <a:solidFill>
            <a:srgbClr val="848484"/>
          </a:solidFill>
          <a:latin typeface="Arial" pitchFamily="34" charset="0"/>
          <a:ea typeface="+mn-ea"/>
          <a:cs typeface="Arial" pitchFamily="34" charset="0"/>
        </a:defRPr>
      </a:lvl2pPr>
      <a:lvl3pPr marL="11430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3pPr>
      <a:lvl4pPr marL="1600200" indent="-228600" algn="l" rtl="0" eaLnBrk="1" fontAlgn="base" hangingPunct="1">
        <a:spcBef>
          <a:spcPct val="20000"/>
        </a:spcBef>
        <a:spcAft>
          <a:spcPct val="0"/>
        </a:spcAft>
        <a:buClr>
          <a:srgbClr val="FF6600"/>
        </a:buClr>
        <a:buFont typeface="Arial" charset="0"/>
        <a:buChar char="–"/>
        <a:defRPr kern="1200">
          <a:solidFill>
            <a:srgbClr val="848484"/>
          </a:solidFill>
          <a:latin typeface="Arial" pitchFamily="34" charset="0"/>
          <a:ea typeface="+mn-ea"/>
          <a:cs typeface="Arial" pitchFamily="34" charset="0"/>
        </a:defRPr>
      </a:lvl4pPr>
      <a:lvl5pPr marL="2057400" indent="-228600" algn="l" rtl="0" eaLnBrk="1" fontAlgn="base" hangingPunct="1">
        <a:spcBef>
          <a:spcPct val="20000"/>
        </a:spcBef>
        <a:spcAft>
          <a:spcPct val="0"/>
        </a:spcAft>
        <a:buClr>
          <a:srgbClr val="FF6600"/>
        </a:buClr>
        <a:buFont typeface="Arial" charset="0"/>
        <a:buChar char="»"/>
        <a:defRPr sz="1600" kern="1200">
          <a:solidFill>
            <a:srgbClr val="84848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9.xml"/></Relationships>
</file>

<file path=ppt/slides/_rels/slide1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9.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9.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ildplatzhalter 3"/>
          <p:cNvSpPr>
            <a:spLocks noGrp="1"/>
          </p:cNvSpPr>
          <p:nvPr>
            <p:ph type="pic" sz="quarter" idx="13"/>
          </p:nvPr>
        </p:nvSpPr>
        <p:spPr>
          <a:xfrm>
            <a:off x="323529" y="2402050"/>
            <a:ext cx="8064896" cy="2647130"/>
          </a:xfrm>
          <a:ln>
            <a:solidFill>
              <a:schemeClr val="accent6"/>
            </a:solidFill>
          </a:ln>
        </p:spPr>
      </p:sp>
      <p:sp>
        <p:nvSpPr>
          <p:cNvPr id="3" name="Untertitel 2"/>
          <p:cNvSpPr>
            <a:spLocks noGrp="1"/>
          </p:cNvSpPr>
          <p:nvPr>
            <p:ph type="body" sz="quarter" idx="14"/>
          </p:nvPr>
        </p:nvSpPr>
        <p:spPr>
          <a:xfrm>
            <a:off x="323528" y="1269206"/>
            <a:ext cx="7128792" cy="539354"/>
          </a:xfrm>
          <a:ln w="3175">
            <a:solidFill>
              <a:schemeClr val="accent6"/>
            </a:solidFill>
          </a:ln>
        </p:spPr>
        <p:txBody>
          <a:bodyPr>
            <a:noAutofit/>
          </a:bodyPr>
          <a:lstStyle/>
          <a:p>
            <a:r>
              <a:rPr lang="de-DE" sz="3600" dirty="0" err="1">
                <a:solidFill>
                  <a:schemeClr val="accent1"/>
                </a:solidFill>
                <a:latin typeface="Times" panose="02020603050405020304" pitchFamily="18" charset="0"/>
              </a:rPr>
              <a:t>TraCK</a:t>
            </a:r>
            <a:r>
              <a:rPr lang="de-DE" sz="3600" dirty="0">
                <a:solidFill>
                  <a:schemeClr val="accent1"/>
                </a:solidFill>
                <a:latin typeface="Times" panose="02020603050405020304" pitchFamily="18" charset="0"/>
              </a:rPr>
              <a:t> - Düren</a:t>
            </a:r>
          </a:p>
        </p:txBody>
      </p:sp>
      <p:sp>
        <p:nvSpPr>
          <p:cNvPr id="2" name="Titel 1"/>
          <p:cNvSpPr>
            <a:spLocks noGrp="1"/>
          </p:cNvSpPr>
          <p:nvPr>
            <p:ph type="ctrTitle" idx="4294967295"/>
          </p:nvPr>
        </p:nvSpPr>
        <p:spPr>
          <a:xfrm>
            <a:off x="634938" y="2852093"/>
            <a:ext cx="7442076" cy="1747041"/>
          </a:xfrm>
          <a:prstGeom prst="rect">
            <a:avLst/>
          </a:prstGeom>
          <a:solidFill>
            <a:schemeClr val="accent6">
              <a:lumMod val="75000"/>
              <a:lumOff val="25000"/>
            </a:schemeClr>
          </a:solidFill>
        </p:spPr>
        <p:txBody>
          <a:bodyPr/>
          <a:lstStyle/>
          <a:p>
            <a:pPr algn="ctr"/>
            <a:r>
              <a:rPr lang="de-DE" sz="3600" dirty="0">
                <a:solidFill>
                  <a:schemeClr val="accent1"/>
                </a:solidFill>
                <a:latin typeface="Times" panose="02020603050405020304" pitchFamily="18" charset="0"/>
                <a:cs typeface="Times New Roman" panose="02020603050405020304" pitchFamily="18" charset="0"/>
              </a:rPr>
              <a:t>Herzlich Willkommen</a:t>
            </a:r>
            <a:br>
              <a:rPr lang="de-DE" sz="3600" dirty="0">
                <a:solidFill>
                  <a:schemeClr val="accent1"/>
                </a:solidFill>
                <a:latin typeface="Times" panose="02020603050405020304" pitchFamily="18" charset="0"/>
                <a:cs typeface="Times New Roman" panose="02020603050405020304" pitchFamily="18" charset="0"/>
              </a:rPr>
            </a:br>
            <a:r>
              <a:rPr lang="de-DE" sz="3600" dirty="0">
                <a:solidFill>
                  <a:schemeClr val="accent1"/>
                </a:solidFill>
                <a:latin typeface="Times" panose="02020603050405020304" pitchFamily="18" charset="0"/>
                <a:cs typeface="Times New Roman" panose="02020603050405020304" pitchFamily="18" charset="0"/>
              </a:rPr>
              <a:t>zur</a:t>
            </a:r>
            <a:br>
              <a:rPr lang="de-DE" sz="3600" dirty="0">
                <a:solidFill>
                  <a:schemeClr val="accent1"/>
                </a:solidFill>
                <a:latin typeface="Times" panose="02020603050405020304" pitchFamily="18" charset="0"/>
                <a:cs typeface="Times New Roman" panose="02020603050405020304" pitchFamily="18" charset="0"/>
              </a:rPr>
            </a:br>
            <a:r>
              <a:rPr lang="de-DE" sz="3600" dirty="0">
                <a:solidFill>
                  <a:schemeClr val="accent1"/>
                </a:solidFill>
                <a:latin typeface="Times" panose="02020603050405020304" pitchFamily="18" charset="0"/>
                <a:cs typeface="Times New Roman" panose="02020603050405020304" pitchFamily="18" charset="0"/>
              </a:rPr>
              <a:t>Kraftfahrzeugtechniker - Meisterschule</a:t>
            </a:r>
          </a:p>
        </p:txBody>
      </p:sp>
    </p:spTree>
    <p:extLst>
      <p:ext uri="{BB962C8B-B14F-4D97-AF65-F5344CB8AC3E}">
        <p14:creationId xmlns:p14="http://schemas.microsoft.com/office/powerpoint/2010/main" val="175060521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dirty="0" smtClean="0">
                <a:solidFill>
                  <a:schemeClr val="accent6"/>
                </a:solidFill>
                <a:latin typeface="Times New Roman" panose="02020603050405020304" pitchFamily="18" charset="0"/>
                <a:cs typeface="Times New Roman" panose="02020603050405020304" pitchFamily="18" charset="0"/>
              </a:rPr>
              <a:t>Grundlagen</a:t>
            </a:r>
            <a:endParaRPr lang="de-DE" sz="5000" dirty="0">
              <a:solidFill>
                <a:schemeClr val="accent6"/>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94915" y="1700808"/>
            <a:ext cx="8137525" cy="4216539"/>
          </a:xfrm>
          <a:prstGeom prst="rect">
            <a:avLst/>
          </a:prstGeom>
          <a:solidFill>
            <a:schemeClr val="accent1">
              <a:lumMod val="20000"/>
              <a:lumOff val="80000"/>
            </a:schemeClr>
          </a:solidFill>
        </p:spPr>
        <p:txBody>
          <a:bodyPr wrap="square" rtlCol="0">
            <a:spAutoFit/>
          </a:bodyPr>
          <a:lstStyle/>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Das kommunikative Verhalten der Mitarbeiter ist ein „Aushängeschild“ des Betriebes.</a:t>
            </a:r>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Dadurch hängt der betriebliche Erfolg maßgeblich von einer gut funktionierenden Kommunikation aller beteiligten Personen ab.</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0446364"/>
      </p:ext>
    </p:extLst>
  </p:cSld>
  <p:clrMapOvr>
    <a:masterClrMapping/>
  </p:clrMapOvr>
  <p:transition spd="med">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7" name="Rechteck 6"/>
          <p:cNvSpPr/>
          <p:nvPr/>
        </p:nvSpPr>
        <p:spPr>
          <a:xfrm>
            <a:off x="763904" y="2636912"/>
            <a:ext cx="7111367" cy="954107"/>
          </a:xfrm>
          <a:prstGeom prst="rect">
            <a:avLst/>
          </a:prstGeom>
          <a:solidFill>
            <a:schemeClr val="accent1"/>
          </a:solidFill>
        </p:spPr>
        <p:txBody>
          <a:bodyPr wrap="square">
            <a:spAutoFit/>
          </a:bodyPr>
          <a:lstStyle/>
          <a:p>
            <a:pPr lvl="0" algn="ctr">
              <a:spcBef>
                <a:spcPct val="20000"/>
              </a:spcBef>
              <a:buClr>
                <a:srgbClr val="FF6600"/>
              </a:buClr>
            </a:pPr>
            <a:r>
              <a:rPr lang="de-DE" sz="2800" dirty="0" smtClean="0">
                <a:solidFill>
                  <a:schemeClr val="accent6"/>
                </a:solidFill>
                <a:latin typeface="Times New Roman" panose="02020603050405020304" pitchFamily="18" charset="0"/>
                <a:cs typeface="Times New Roman" panose="02020603050405020304" pitchFamily="18" charset="0"/>
              </a:rPr>
              <a:t>3.   Die </a:t>
            </a:r>
            <a:r>
              <a:rPr lang="de-DE" sz="2800" dirty="0">
                <a:solidFill>
                  <a:schemeClr val="accent6"/>
                </a:solidFill>
                <a:latin typeface="Times New Roman" panose="02020603050405020304" pitchFamily="18" charset="0"/>
                <a:cs typeface="Times New Roman" panose="02020603050405020304" pitchFamily="18" charset="0"/>
              </a:rPr>
              <a:t>Bereitschaft „aktives Zuhören“ zu üben, denn es </a:t>
            </a:r>
            <a:r>
              <a:rPr lang="de-DE" sz="2800" dirty="0" smtClean="0">
                <a:solidFill>
                  <a:schemeClr val="accent6"/>
                </a:solidFill>
                <a:latin typeface="Times New Roman" panose="02020603050405020304" pitchFamily="18" charset="0"/>
                <a:cs typeface="Times New Roman" panose="02020603050405020304" pitchFamily="18" charset="0"/>
              </a:rPr>
              <a:t>bedarf </a:t>
            </a:r>
            <a:r>
              <a:rPr lang="de-DE" sz="2800" dirty="0">
                <a:solidFill>
                  <a:schemeClr val="accent6"/>
                </a:solidFill>
                <a:latin typeface="Times New Roman" panose="02020603050405020304" pitchFamily="18" charset="0"/>
                <a:cs typeface="Times New Roman" panose="02020603050405020304" pitchFamily="18" charset="0"/>
              </a:rPr>
              <a:t>hierfür großer Konzentration</a:t>
            </a:r>
          </a:p>
        </p:txBody>
      </p:sp>
    </p:spTree>
    <p:extLst>
      <p:ext uri="{BB962C8B-B14F-4D97-AF65-F5344CB8AC3E}">
        <p14:creationId xmlns:p14="http://schemas.microsoft.com/office/powerpoint/2010/main" val="4142202218"/>
      </p:ext>
    </p:extLst>
  </p:cSld>
  <p:clrMapOvr>
    <a:masterClrMapping/>
  </p:clrMapOvr>
  <p:transition spd="med">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789" y="1556792"/>
            <a:ext cx="8137598" cy="4032448"/>
          </a:xfrm>
          <a:solidFill>
            <a:schemeClr val="accent6">
              <a:lumMod val="75000"/>
              <a:lumOff val="25000"/>
            </a:schemeClr>
          </a:solidFill>
        </p:spPr>
        <p:txBody>
          <a:bodyPr/>
          <a:lstStyle/>
          <a:p>
            <a:r>
              <a:rPr lang="de-DE" sz="3600" b="1" u="sng" dirty="0" smtClean="0">
                <a:solidFill>
                  <a:schemeClr val="accent1"/>
                </a:solidFill>
                <a:latin typeface="Times New Roman" panose="02020603050405020304" pitchFamily="18" charset="0"/>
                <a:cs typeface="Times New Roman" panose="02020603050405020304" pitchFamily="18" charset="0"/>
              </a:rPr>
              <a:t>Denke daran:</a:t>
            </a:r>
          </a:p>
          <a:p>
            <a:pPr algn="ct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endParaRPr lang="de-DE" sz="800" dirty="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„Aktives Zuhören“ ist partnerorientiertes Verhalten, durch das Vertrauen und Offenheit entstehen, die gerade in schwierigen Situationen zur Entspannung beitragen.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2655361"/>
      </p:ext>
    </p:extLst>
  </p:cSld>
  <p:clrMapOvr>
    <a:masterClrMapping/>
  </p:clrMapOvr>
  <p:transition spd="med">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6" y="1699200"/>
            <a:ext cx="8137525" cy="4898152"/>
          </a:xfrm>
          <a:solidFill>
            <a:schemeClr val="accent6">
              <a:lumMod val="75000"/>
              <a:lumOff val="25000"/>
            </a:schemeClr>
          </a:solidFill>
        </p:spPr>
        <p:txBody>
          <a:bodyPr/>
          <a:lstStyle/>
          <a:p>
            <a:pPr algn="ctr"/>
            <a:r>
              <a:rPr lang="de-DE" sz="3600" b="1" u="sng" dirty="0" smtClean="0">
                <a:solidFill>
                  <a:schemeClr val="accent1"/>
                </a:solidFill>
                <a:latin typeface="Times New Roman" panose="02020603050405020304" pitchFamily="18" charset="0"/>
                <a:cs typeface="Times New Roman" panose="02020603050405020304" pitchFamily="18" charset="0"/>
              </a:rPr>
              <a:t>Feedback</a:t>
            </a:r>
          </a:p>
          <a:p>
            <a:pPr algn="ct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Als Feedback bezeichnet man die Rückmeldung, die der Empfänger einer Nachricht dem Sender gibt.</a:t>
            </a:r>
          </a:p>
          <a:p>
            <a:pPr algn="ct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Dabei ist jede Reaktion, egal ob verbal oder nonverbal, die der Empfänger der Nachricht zeigt, ein Feedback.</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322982"/>
      </p:ext>
    </p:extLst>
  </p:cSld>
  <p:clrMapOvr>
    <a:masterClrMapping/>
  </p:clrMapOvr>
  <p:transition spd="med">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401078" y="2348880"/>
            <a:ext cx="7837020" cy="2000548"/>
          </a:xfrm>
          <a:prstGeom prst="rect">
            <a:avLst/>
          </a:prstGeom>
          <a:solidFill>
            <a:schemeClr val="accent1"/>
          </a:solidFill>
        </p:spPr>
        <p:txBody>
          <a:bodyPr wrap="square" rtlCol="0">
            <a:spAutoFit/>
          </a:bodyPr>
          <a:lstStyle/>
          <a:p>
            <a:pPr algn="ctr"/>
            <a:endParaRPr lang="de-DE" sz="800"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Es zeigt dem Sender, ob seine Nachricht so angekommen ist, wie er dies beabsichtigt hat!</a:t>
            </a:r>
            <a:endParaRPr lang="de-DE" sz="800" dirty="0" smtClean="0">
              <a:solidFill>
                <a:schemeClr val="accent6"/>
              </a:solidFill>
              <a:latin typeface="Times New Roman" panose="02020603050405020304" pitchFamily="18" charset="0"/>
              <a:cs typeface="Times New Roman" panose="02020603050405020304" pitchFamily="18" charset="0"/>
            </a:endParaRPr>
          </a:p>
          <a:p>
            <a:pPr algn="ctr"/>
            <a:endParaRPr lang="de-DE" sz="8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837506"/>
      </p:ext>
    </p:extLst>
  </p:cSld>
  <p:clrMapOvr>
    <a:masterClrMapping/>
  </p:clrMapOvr>
  <p:transition spd="med">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682837" y="2204864"/>
            <a:ext cx="7273502" cy="2377872"/>
          </a:xfrm>
          <a:solidFill>
            <a:schemeClr val="accent6">
              <a:lumMod val="75000"/>
              <a:lumOff val="25000"/>
            </a:schemeClr>
          </a:solidFill>
        </p:spPr>
        <p:txBody>
          <a:bodyPr/>
          <a:lstStyle/>
          <a:p>
            <a:r>
              <a:rPr lang="de-DE" sz="3600" dirty="0" smtClean="0">
                <a:solidFill>
                  <a:schemeClr val="accent1"/>
                </a:solidFill>
                <a:latin typeface="Times New Roman" panose="02020603050405020304" pitchFamily="18" charset="0"/>
                <a:cs typeface="Times New Roman" panose="02020603050405020304" pitchFamily="18" charset="0"/>
              </a:rPr>
              <a:t>Führungskräfte informieren ihre Mitarbeiter in Form eines Feedbacks darüber, wie sie deren Leistungen und Verhaltensweisen wahrnehmen.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309515"/>
      </p:ext>
    </p:extLst>
  </p:cSld>
  <p:clrMapOvr>
    <a:masterClrMapping/>
  </p:clrMapOvr>
  <p:transition spd="med">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394824" y="2420888"/>
            <a:ext cx="7849527" cy="2308324"/>
          </a:xfrm>
          <a:prstGeom prst="rect">
            <a:avLst/>
          </a:prstGeom>
          <a:solidFill>
            <a:schemeClr val="accent1"/>
          </a:solidFill>
        </p:spPr>
        <p:txBody>
          <a:bodyPr wrap="square" rtlCol="0">
            <a:spAutoFit/>
          </a:bodyPr>
          <a:lstStyle/>
          <a:p>
            <a:r>
              <a:rPr lang="de-DE" sz="3600" dirty="0" smtClean="0">
                <a:solidFill>
                  <a:schemeClr val="accent6"/>
                </a:solidFill>
                <a:latin typeface="Times New Roman" panose="02020603050405020304" pitchFamily="18" charset="0"/>
                <a:cs typeface="Times New Roman" panose="02020603050405020304" pitchFamily="18" charset="0"/>
              </a:rPr>
              <a:t>Um sicherzustellen, dass die Mitarbeiter das Feedback als hilfreich und sinnvoll empfinden, ist es wichtig bestimmte Regeln einzuhalten: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530634"/>
      </p:ext>
    </p:extLst>
  </p:cSld>
  <p:clrMapOvr>
    <a:masterClrMapping/>
  </p:clrMapOvr>
  <p:transition spd="med">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graphicFrame>
        <p:nvGraphicFramePr>
          <p:cNvPr id="4" name="Inhaltsplatzhalter 3"/>
          <p:cNvGraphicFramePr>
            <a:graphicFrameLocks noGrp="1"/>
          </p:cNvGraphicFramePr>
          <p:nvPr>
            <p:ph sz="quarter" idx="16"/>
            <p:extLst>
              <p:ext uri="{D42A27DB-BD31-4B8C-83A1-F6EECF244321}">
                <p14:modId xmlns:p14="http://schemas.microsoft.com/office/powerpoint/2010/main" val="508373154"/>
              </p:ext>
            </p:extLst>
          </p:nvPr>
        </p:nvGraphicFramePr>
        <p:xfrm>
          <a:off x="1043059" y="1844824"/>
          <a:ext cx="6697293" cy="3261360"/>
        </p:xfrm>
        <a:graphic>
          <a:graphicData uri="http://schemas.openxmlformats.org/drawingml/2006/table">
            <a:tbl>
              <a:tblPr firstRow="1" bandRow="1">
                <a:tableStyleId>{5C22544A-7EE6-4342-B048-85BDC9FD1C3A}</a:tableStyleId>
              </a:tblPr>
              <a:tblGrid>
                <a:gridCol w="6697293"/>
              </a:tblGrid>
              <a:tr h="348646">
                <a:tc>
                  <a:txBody>
                    <a:bodyPr/>
                    <a:lstStyle/>
                    <a:p>
                      <a:r>
                        <a:rPr lang="de-DE" sz="2800" dirty="0" smtClean="0">
                          <a:latin typeface="Times New Roman" panose="02020603050405020304" pitchFamily="18" charset="0"/>
                          <a:cs typeface="Times New Roman" panose="02020603050405020304" pitchFamily="18" charset="0"/>
                        </a:rPr>
                        <a:t>Regeln für ein hilfreiches</a:t>
                      </a:r>
                      <a:r>
                        <a:rPr lang="de-DE" sz="2800" baseline="0" dirty="0" smtClean="0">
                          <a:latin typeface="Times New Roman" panose="02020603050405020304" pitchFamily="18" charset="0"/>
                          <a:cs typeface="Times New Roman" panose="02020603050405020304" pitchFamily="18" charset="0"/>
                        </a:rPr>
                        <a:t> Feedback (Teil I)</a:t>
                      </a:r>
                      <a:endParaRPr lang="de-DE" sz="2800" dirty="0">
                        <a:latin typeface="Times New Roman" panose="02020603050405020304" pitchFamily="18" charset="0"/>
                        <a:cs typeface="Times New Roman" panose="02020603050405020304" pitchFamily="18" charset="0"/>
                      </a:endParaRPr>
                    </a:p>
                  </a:txBody>
                  <a:tcPr/>
                </a:tc>
              </a:tr>
              <a:tr h="1210008">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Teilen Sie</a:t>
                      </a:r>
                    </a:p>
                    <a:p>
                      <a:pPr marL="571500" indent="-571500">
                        <a:buFontTx/>
                        <a:buChar char="-"/>
                      </a:pPr>
                      <a:r>
                        <a:rPr lang="de-DE" sz="2800" dirty="0" smtClean="0">
                          <a:solidFill>
                            <a:schemeClr val="accent6"/>
                          </a:solidFill>
                          <a:latin typeface="Times New Roman" panose="02020603050405020304" pitchFamily="18" charset="0"/>
                          <a:cs typeface="Times New Roman" panose="02020603050405020304" pitchFamily="18" charset="0"/>
                        </a:rPr>
                        <a:t>Ihre Wahrnehmung als Wahrnehmung,</a:t>
                      </a:r>
                    </a:p>
                    <a:p>
                      <a:pPr marL="571500" indent="-571500">
                        <a:buFontTx/>
                        <a:buChar char="-"/>
                      </a:pPr>
                      <a:r>
                        <a:rPr lang="de-DE" sz="2800" dirty="0" smtClean="0">
                          <a:solidFill>
                            <a:schemeClr val="accent6"/>
                          </a:solidFill>
                          <a:latin typeface="Times New Roman" panose="02020603050405020304" pitchFamily="18" charset="0"/>
                          <a:cs typeface="Times New Roman" panose="02020603050405020304" pitchFamily="18" charset="0"/>
                        </a:rPr>
                        <a:t>Ihre Vermutungen als Vermutungen</a:t>
                      </a:r>
                      <a:r>
                        <a:rPr lang="de-DE" sz="2800" baseline="0" dirty="0" smtClean="0">
                          <a:solidFill>
                            <a:schemeClr val="accent6"/>
                          </a:solidFill>
                          <a:latin typeface="Times New Roman" panose="02020603050405020304" pitchFamily="18" charset="0"/>
                          <a:cs typeface="Times New Roman" panose="02020603050405020304" pitchFamily="18" charset="0"/>
                        </a:rPr>
                        <a:t> und</a:t>
                      </a:r>
                    </a:p>
                    <a:p>
                      <a:pPr marL="571500" indent="-571500">
                        <a:buFontTx/>
                        <a:buChar char="-"/>
                      </a:pPr>
                      <a:r>
                        <a:rPr lang="de-DE" sz="2800" baseline="0" dirty="0" smtClean="0">
                          <a:solidFill>
                            <a:schemeClr val="accent6"/>
                          </a:solidFill>
                          <a:latin typeface="Times New Roman" panose="02020603050405020304" pitchFamily="18" charset="0"/>
                          <a:cs typeface="Times New Roman" panose="02020603050405020304" pitchFamily="18" charset="0"/>
                        </a:rPr>
                        <a:t>Ihre Gefühle als Gefühle mit.</a:t>
                      </a:r>
                      <a:r>
                        <a:rPr lang="de-DE" sz="2800" dirty="0" smtClean="0">
                          <a:solidFill>
                            <a:schemeClr val="accent6"/>
                          </a:solidFill>
                          <a:latin typeface="Times New Roman" panose="02020603050405020304" pitchFamily="18" charset="0"/>
                          <a:cs typeface="Times New Roman" panose="02020603050405020304" pitchFamily="18" charset="0"/>
                        </a:rPr>
                        <a:t> </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r h="635767">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Sprechen Sie</a:t>
                      </a:r>
                      <a:r>
                        <a:rPr lang="de-DE" sz="2800" baseline="0" dirty="0" smtClean="0">
                          <a:solidFill>
                            <a:schemeClr val="accent6"/>
                          </a:solidFill>
                          <a:latin typeface="Times New Roman" panose="02020603050405020304" pitchFamily="18" charset="0"/>
                          <a:cs typeface="Times New Roman" panose="02020603050405020304" pitchFamily="18" charset="0"/>
                        </a:rPr>
                        <a:t> von sich in der ICH-Form, nicht als „wir“ oder „man“.</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144172204"/>
      </p:ext>
    </p:extLst>
  </p:cSld>
  <p:clrMapOvr>
    <a:masterClrMapping/>
  </p:clrMapOvr>
  <p:transition spd="med">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graphicFrame>
        <p:nvGraphicFramePr>
          <p:cNvPr id="4" name="Inhaltsplatzhalter 3"/>
          <p:cNvGraphicFramePr>
            <a:graphicFrameLocks noGrp="1"/>
          </p:cNvGraphicFramePr>
          <p:nvPr>
            <p:ph sz="quarter" idx="16"/>
            <p:extLst>
              <p:ext uri="{D42A27DB-BD31-4B8C-83A1-F6EECF244321}">
                <p14:modId xmlns:p14="http://schemas.microsoft.com/office/powerpoint/2010/main" val="1725419693"/>
              </p:ext>
            </p:extLst>
          </p:nvPr>
        </p:nvGraphicFramePr>
        <p:xfrm>
          <a:off x="286792" y="1556792"/>
          <a:ext cx="8065591" cy="4206240"/>
        </p:xfrm>
        <a:graphic>
          <a:graphicData uri="http://schemas.openxmlformats.org/drawingml/2006/table">
            <a:tbl>
              <a:tblPr firstRow="1" bandRow="1">
                <a:tableStyleId>{5C22544A-7EE6-4342-B048-85BDC9FD1C3A}</a:tableStyleId>
              </a:tblPr>
              <a:tblGrid>
                <a:gridCol w="8065591"/>
              </a:tblGrid>
              <a:tr h="48199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sz="2800" dirty="0" smtClean="0">
                          <a:latin typeface="Times New Roman" panose="02020603050405020304" pitchFamily="18" charset="0"/>
                          <a:cs typeface="Times New Roman" panose="02020603050405020304" pitchFamily="18" charset="0"/>
                        </a:rPr>
                        <a:t>Regeln für ein hilfreiches</a:t>
                      </a:r>
                      <a:r>
                        <a:rPr lang="de-DE" sz="2800" baseline="0" dirty="0" smtClean="0">
                          <a:latin typeface="Times New Roman" panose="02020603050405020304" pitchFamily="18" charset="0"/>
                          <a:cs typeface="Times New Roman" panose="02020603050405020304" pitchFamily="18" charset="0"/>
                        </a:rPr>
                        <a:t> Feedback (Teil II)</a:t>
                      </a:r>
                      <a:endParaRPr lang="de-DE" sz="2800" dirty="0" smtClean="0">
                        <a:latin typeface="Times New Roman" panose="02020603050405020304" pitchFamily="18" charset="0"/>
                        <a:cs typeface="Times New Roman" panose="02020603050405020304" pitchFamily="18" charset="0"/>
                      </a:endParaRPr>
                    </a:p>
                  </a:txBody>
                  <a:tcPr/>
                </a:tc>
              </a:tr>
              <a:tr h="878934">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Beziehen Sie sich auf die konkrete Situation, in der Sie etwas beobachtet oder gehört haben.</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r h="878934">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Geben Sie Ihr Feedback möglichst unmittelbar nach dem Ereignis. Dadurch</a:t>
                      </a:r>
                      <a:r>
                        <a:rPr lang="de-DE" sz="2800" baseline="0" dirty="0" smtClean="0">
                          <a:solidFill>
                            <a:schemeClr val="accent6"/>
                          </a:solidFill>
                          <a:latin typeface="Times New Roman" panose="02020603050405020304" pitchFamily="18" charset="0"/>
                          <a:cs typeface="Times New Roman" panose="02020603050405020304" pitchFamily="18" charset="0"/>
                        </a:rPr>
                        <a:t> erhöhen Sie die Wirksamkeit.</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r h="1672810">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Geben Sie Ihr Feedback einfühlsam und wertschätzend und bitten Sie Ihre Mitarbeiter danach um Stellungnahme.</a:t>
                      </a:r>
                    </a:p>
                    <a:p>
                      <a:r>
                        <a:rPr lang="de-DE" sz="2800" dirty="0" smtClean="0">
                          <a:solidFill>
                            <a:schemeClr val="accent6"/>
                          </a:solidFill>
                          <a:latin typeface="Times New Roman" panose="02020603050405020304" pitchFamily="18" charset="0"/>
                          <a:cs typeface="Times New Roman" panose="02020603050405020304" pitchFamily="18" charset="0"/>
                        </a:rPr>
                        <a:t>Vielleicht sehen</a:t>
                      </a:r>
                      <a:r>
                        <a:rPr lang="de-DE" sz="2800" baseline="0" dirty="0" smtClean="0">
                          <a:solidFill>
                            <a:schemeClr val="accent6"/>
                          </a:solidFill>
                          <a:latin typeface="Times New Roman" panose="02020603050405020304" pitchFamily="18" charset="0"/>
                          <a:cs typeface="Times New Roman" panose="02020603050405020304" pitchFamily="18" charset="0"/>
                        </a:rPr>
                        <a:t> diese die Sache anders. </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123757231"/>
      </p:ext>
    </p:extLst>
  </p:cSld>
  <p:clrMapOvr>
    <a:masterClrMapping/>
  </p:clrMapOvr>
  <p:transition spd="med">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628800"/>
            <a:ext cx="8137525" cy="4754136"/>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Beachte:</a:t>
            </a:r>
          </a:p>
          <a:p>
            <a:r>
              <a:rPr lang="de-DE" sz="3600" dirty="0" smtClean="0">
                <a:solidFill>
                  <a:schemeClr val="accent1"/>
                </a:solidFill>
                <a:latin typeface="Times New Roman" panose="02020603050405020304" pitchFamily="18" charset="0"/>
                <a:cs typeface="Times New Roman" panose="02020603050405020304" pitchFamily="18" charset="0"/>
              </a:rPr>
              <a:t>Bei fehlendem Feedback verlieren Ihre Mitarbeiter die Orientierung – sie wissen nicht, ob ihre Arbeit den Erwartungen entspricht.</a:t>
            </a:r>
          </a:p>
          <a:p>
            <a:r>
              <a:rPr lang="de-DE" sz="3600" dirty="0" smtClean="0">
                <a:solidFill>
                  <a:schemeClr val="accent1"/>
                </a:solidFill>
                <a:latin typeface="Times New Roman" panose="02020603050405020304" pitchFamily="18" charset="0"/>
                <a:cs typeface="Times New Roman" panose="02020603050405020304" pitchFamily="18" charset="0"/>
              </a:rPr>
              <a:t>Damit fehlt ihnen die Möglichkeit sich weiterzuentwickeln und sowohl persönlich als auch beruflich weiterzukommen.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6024001"/>
      </p:ext>
    </p:extLst>
  </p:cSld>
  <p:clrMapOvr>
    <a:masterClrMapping/>
  </p:clrMapOvr>
  <p:transition spd="med">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699200"/>
            <a:ext cx="8137525" cy="3818032"/>
          </a:xfrm>
          <a:solidFill>
            <a:schemeClr val="accent6">
              <a:lumMod val="75000"/>
              <a:lumOff val="25000"/>
            </a:schemeClr>
          </a:solidFill>
        </p:spPr>
        <p:txBody>
          <a:bodyPr/>
          <a:lstStyle/>
          <a:p>
            <a:r>
              <a:rPr lang="de-DE" sz="3600" b="1" u="sng" dirty="0" smtClean="0">
                <a:solidFill>
                  <a:schemeClr val="accent1"/>
                </a:solidFill>
                <a:latin typeface="Times New Roman" panose="02020603050405020304" pitchFamily="18" charset="0"/>
                <a:cs typeface="Times New Roman" panose="02020603050405020304" pitchFamily="18" charset="0"/>
              </a:rPr>
              <a:t>WICHTIG:</a:t>
            </a:r>
          </a:p>
          <a:p>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Anerkennendes Feedback trägt zur Motivation bei, schafft Erfolgserlebnisse und verhilft damit dem Betrieb zu engagierten Mitarbeitern.</a:t>
            </a:r>
          </a:p>
          <a:p>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1304902"/>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260648"/>
            <a:ext cx="8137525" cy="719138"/>
          </a:xfrm>
        </p:spPr>
        <p:txBody>
          <a:bodyPr>
            <a:noAutofit/>
          </a:bodyPr>
          <a:lstStyle/>
          <a:p>
            <a:pPr algn="ctr"/>
            <a:r>
              <a:rPr lang="de-DE" sz="5000" dirty="0" smtClean="0">
                <a:solidFill>
                  <a:schemeClr val="accent6"/>
                </a:solidFill>
                <a:latin typeface="Times New Roman" panose="02020603050405020304" pitchFamily="18" charset="0"/>
                <a:cs typeface="Times New Roman" panose="02020603050405020304" pitchFamily="18" charset="0"/>
              </a:rPr>
              <a:t>Grundlagen</a:t>
            </a:r>
            <a:endParaRPr lang="de-DE" sz="5000" dirty="0">
              <a:solidFill>
                <a:schemeClr val="accent6"/>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95536" y="1556792"/>
            <a:ext cx="8137524" cy="5201424"/>
          </a:xfrm>
          <a:prstGeom prst="rect">
            <a:avLst/>
          </a:prstGeom>
          <a:solidFill>
            <a:schemeClr val="accent1">
              <a:lumMod val="20000"/>
              <a:lumOff val="80000"/>
            </a:schemeClr>
          </a:solidFill>
        </p:spPr>
        <p:txBody>
          <a:bodyPr wrap="square" rtlCol="0">
            <a:spAutoFit/>
          </a:bodyPr>
          <a:lstStyle/>
          <a:p>
            <a:r>
              <a:rPr lang="de-DE" sz="3600" dirty="0" smtClean="0">
                <a:solidFill>
                  <a:schemeClr val="accent6"/>
                </a:solidFill>
                <a:latin typeface="Times New Roman" panose="02020603050405020304" pitchFamily="18" charset="0"/>
                <a:cs typeface="Times New Roman" panose="02020603050405020304" pitchFamily="18" charset="0"/>
              </a:rPr>
              <a:t>Dazu gehören die Kommunikation zwischen:</a:t>
            </a:r>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Mitarbeitern (untereinander)</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Mitarbeitern und Vorgesetzten</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Gruppen und Abteilungen</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Mitarbeitern des Betriebes und </a:t>
            </a:r>
          </a:p>
          <a:p>
            <a:r>
              <a:rPr lang="de-DE" sz="3600" dirty="0" smtClean="0">
                <a:solidFill>
                  <a:schemeClr val="accent6"/>
                </a:solidFill>
                <a:latin typeface="Times New Roman" panose="02020603050405020304" pitchFamily="18" charset="0"/>
                <a:cs typeface="Times New Roman" panose="02020603050405020304" pitchFamily="18" charset="0"/>
              </a:rPr>
              <a:t>     Kunden, Lieferanten, Banken, </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    Versicherungen, Ämtern, Presseleuten</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    und Verbänden  </a:t>
            </a:r>
          </a:p>
        </p:txBody>
      </p:sp>
    </p:spTree>
    <p:extLst>
      <p:ext uri="{BB962C8B-B14F-4D97-AF65-F5344CB8AC3E}">
        <p14:creationId xmlns:p14="http://schemas.microsoft.com/office/powerpoint/2010/main" val="1783314735"/>
      </p:ext>
    </p:extLst>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484784"/>
            <a:ext cx="8137525" cy="4466104"/>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ICH-Botschaften:</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Sprechen Sie in Ihren Nachrichten von </a:t>
            </a:r>
            <a:r>
              <a:rPr lang="de-DE" sz="3600" u="sng" dirty="0" smtClean="0">
                <a:solidFill>
                  <a:schemeClr val="accent1"/>
                </a:solidFill>
                <a:latin typeface="Times New Roman" panose="02020603050405020304" pitchFamily="18" charset="0"/>
                <a:cs typeface="Times New Roman" panose="02020603050405020304" pitchFamily="18" charset="0"/>
              </a:rPr>
              <a:t>Sich</a:t>
            </a:r>
            <a:r>
              <a:rPr lang="de-DE" sz="3600" dirty="0" smtClean="0">
                <a:solidFill>
                  <a:schemeClr val="accent1"/>
                </a:solidFill>
                <a:latin typeface="Times New Roman" panose="02020603050405020304" pitchFamily="18" charset="0"/>
                <a:cs typeface="Times New Roman" panose="02020603050405020304" pitchFamily="18" charset="0"/>
              </a:rPr>
              <a:t> und/oder von </a:t>
            </a:r>
            <a:r>
              <a:rPr lang="de-DE" sz="3600" u="sng" dirty="0" smtClean="0">
                <a:solidFill>
                  <a:schemeClr val="accent1"/>
                </a:solidFill>
                <a:latin typeface="Times New Roman" panose="02020603050405020304" pitchFamily="18" charset="0"/>
                <a:cs typeface="Times New Roman" panose="02020603050405020304" pitchFamily="18" charset="0"/>
              </a:rPr>
              <a:t>Ihrer</a:t>
            </a:r>
            <a:r>
              <a:rPr lang="de-DE" sz="3600" dirty="0" smtClean="0">
                <a:solidFill>
                  <a:schemeClr val="accent1"/>
                </a:solidFill>
                <a:latin typeface="Times New Roman" panose="02020603050405020304" pitchFamily="18" charset="0"/>
                <a:cs typeface="Times New Roman" panose="02020603050405020304" pitchFamily="18" charset="0"/>
              </a:rPr>
              <a:t> Meinung, also immer in der ICH-Form!</a:t>
            </a:r>
          </a:p>
          <a:p>
            <a:pPr algn="ctr"/>
            <a:r>
              <a:rPr lang="de-DE" sz="3600" dirty="0" smtClean="0">
                <a:solidFill>
                  <a:schemeClr val="accent1"/>
                </a:solidFill>
                <a:latin typeface="Times New Roman" panose="02020603050405020304" pitchFamily="18" charset="0"/>
                <a:cs typeface="Times New Roman" panose="02020603050405020304" pitchFamily="18" charset="0"/>
              </a:rPr>
              <a:t>Damit verhindern Sie, dass der Empfänger sich angegriffen fühlt und mit Abwehr reagiert.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536908"/>
      </p:ext>
    </p:extLst>
  </p:cSld>
  <p:clrMapOvr>
    <a:masterClrMapping/>
  </p:clrMapOvr>
  <p:transition spd="med">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259011" y="1268760"/>
            <a:ext cx="7345437" cy="2737912"/>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So bitte nicht:</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endParaRPr lang="de-DE" sz="800" u="sng"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„Sie sind viel zu langsam und arbeiten ständig unkonzentriert und fehlerhaft.“</a:t>
            </a:r>
            <a:endParaRPr lang="de-DE" sz="3600" dirty="0">
              <a:solidFill>
                <a:schemeClr val="accent1"/>
              </a:solidFill>
              <a:latin typeface="Times New Roman" panose="02020603050405020304" pitchFamily="18" charset="0"/>
              <a:cs typeface="Times New Roman" panose="02020603050405020304" pitchFamily="18" charset="0"/>
            </a:endParaRPr>
          </a:p>
        </p:txBody>
      </p:sp>
      <p:pic>
        <p:nvPicPr>
          <p:cNvPr id="5" name="Grafik 4"/>
          <p:cNvPicPr>
            <a:picLocks noChangeAspect="1"/>
          </p:cNvPicPr>
          <p:nvPr/>
        </p:nvPicPr>
        <p:blipFill>
          <a:blip r:embed="rId2"/>
          <a:stretch>
            <a:fillRect/>
          </a:stretch>
        </p:blipFill>
        <p:spPr>
          <a:xfrm>
            <a:off x="144785" y="3861048"/>
            <a:ext cx="4067175" cy="2520280"/>
          </a:xfrm>
          <a:prstGeom prst="rect">
            <a:avLst/>
          </a:prstGeom>
        </p:spPr>
      </p:pic>
    </p:spTree>
    <p:extLst>
      <p:ext uri="{BB962C8B-B14F-4D97-AF65-F5344CB8AC3E}">
        <p14:creationId xmlns:p14="http://schemas.microsoft.com/office/powerpoint/2010/main" val="2989919369"/>
      </p:ext>
    </p:extLst>
  </p:cSld>
  <p:clrMapOvr>
    <a:masterClrMapping/>
  </p:clrMapOvr>
  <p:transition spd="med">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06810" y="1556792"/>
            <a:ext cx="6337398" cy="2304256"/>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So ist es besser:</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„Ich erwarte, dass Termine genau eingehalten werden!“</a:t>
            </a:r>
            <a:endParaRPr lang="de-DE" sz="3600" dirty="0">
              <a:solidFill>
                <a:schemeClr val="accent1"/>
              </a:solidFill>
              <a:latin typeface="Times New Roman" panose="02020603050405020304" pitchFamily="18" charset="0"/>
              <a:cs typeface="Times New Roman" panose="02020603050405020304" pitchFamily="18" charset="0"/>
            </a:endParaRPr>
          </a:p>
        </p:txBody>
      </p:sp>
      <p:pic>
        <p:nvPicPr>
          <p:cNvPr id="8" name="Grafik 7"/>
          <p:cNvPicPr>
            <a:picLocks noChangeAspect="1"/>
          </p:cNvPicPr>
          <p:nvPr/>
        </p:nvPicPr>
        <p:blipFill>
          <a:blip r:embed="rId2"/>
          <a:stretch>
            <a:fillRect/>
          </a:stretch>
        </p:blipFill>
        <p:spPr>
          <a:xfrm>
            <a:off x="4319588" y="3245916"/>
            <a:ext cx="3420764" cy="3420764"/>
          </a:xfrm>
          <a:prstGeom prst="rect">
            <a:avLst/>
          </a:prstGeom>
        </p:spPr>
      </p:pic>
    </p:spTree>
    <p:extLst>
      <p:ext uri="{BB962C8B-B14F-4D97-AF65-F5344CB8AC3E}">
        <p14:creationId xmlns:p14="http://schemas.microsoft.com/office/powerpoint/2010/main" val="3903654114"/>
      </p:ext>
    </p:extLst>
  </p:cSld>
  <p:clrMapOvr>
    <a:masterClrMapping/>
  </p:clrMapOvr>
  <p:transition spd="med">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23528" y="1772816"/>
            <a:ext cx="8281614" cy="4608512"/>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Hinweis:</a:t>
            </a:r>
          </a:p>
          <a:p>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ICH-Botschaften sind besonders in schwierigen Situationen wichtig.</a:t>
            </a:r>
          </a:p>
          <a:p>
            <a:r>
              <a:rPr lang="de-DE" sz="3600" dirty="0" smtClean="0">
                <a:solidFill>
                  <a:schemeClr val="accent1"/>
                </a:solidFill>
                <a:latin typeface="Times New Roman" panose="02020603050405020304" pitchFamily="18" charset="0"/>
                <a:cs typeface="Times New Roman" panose="02020603050405020304" pitchFamily="18" charset="0"/>
              </a:rPr>
              <a:t>Mit ihrer Hilfe können unterschiedliche   Sichtweisen beleuchtet und sachliche Aspekte zur Lösung eines Problems herangezogen werden.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917561"/>
      </p:ext>
    </p:extLst>
  </p:cSld>
  <p:clrMapOvr>
    <a:masterClrMapping/>
  </p:clrMapOvr>
  <p:transition spd="med">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28800"/>
            <a:ext cx="8137525" cy="3530000"/>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Fragetechniken:</a:t>
            </a:r>
          </a:p>
          <a:p>
            <a:endParaRPr lang="de-DE" sz="800" u="sng" dirty="0" smtClean="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Durch geeignete Fragen können Gespräche zielorientiert geführt werden und die Gesprächspartner in einen positiven Austausch kommen.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9813829"/>
      </p:ext>
    </p:extLst>
  </p:cSld>
  <p:clrMapOvr>
    <a:masterClrMapping/>
  </p:clrMapOvr>
  <p:transition spd="med">
    <p:fade/>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699200"/>
            <a:ext cx="8137525" cy="3602008"/>
          </a:xfrm>
          <a:solidFill>
            <a:schemeClr val="accent6">
              <a:lumMod val="75000"/>
              <a:lumOff val="25000"/>
            </a:schemeClr>
          </a:solidFill>
        </p:spPr>
        <p:txBody>
          <a:bodyPr/>
          <a:lstStyle/>
          <a:p>
            <a:pPr algn="ctr"/>
            <a:r>
              <a:rPr lang="de-DE" sz="3600" b="1" dirty="0" smtClean="0">
                <a:solidFill>
                  <a:schemeClr val="accent1"/>
                </a:solidFill>
                <a:latin typeface="Times New Roman" panose="02020603050405020304" pitchFamily="18" charset="0"/>
                <a:cs typeface="Times New Roman" panose="02020603050405020304" pitchFamily="18" charset="0"/>
              </a:rPr>
              <a:t>Fragetechniken</a:t>
            </a:r>
            <a:r>
              <a:rPr lang="de-DE" sz="3600" dirty="0" smtClean="0">
                <a:solidFill>
                  <a:schemeClr val="accent1"/>
                </a:solidFill>
                <a:latin typeface="Times New Roman" panose="02020603050405020304" pitchFamily="18" charset="0"/>
                <a:cs typeface="Times New Roman" panose="02020603050405020304" pitchFamily="18" charset="0"/>
              </a:rPr>
              <a:t> können z.B. helfen Informationen zu erhalten, oder dazu motivieren, Argumente vorzubringen.</a:t>
            </a:r>
          </a:p>
          <a:p>
            <a:pPr algn="ctr"/>
            <a:r>
              <a:rPr lang="de-DE" sz="3600" dirty="0" smtClean="0">
                <a:solidFill>
                  <a:schemeClr val="accent1"/>
                </a:solidFill>
                <a:latin typeface="Times New Roman" panose="02020603050405020304" pitchFamily="18" charset="0"/>
                <a:cs typeface="Times New Roman" panose="02020603050405020304" pitchFamily="18" charset="0"/>
              </a:rPr>
              <a:t>Ungeeignete Fragen können allerdings auch dazu beitragen, dass ein Gespräch schnell zu Ende ist.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9293666"/>
      </p:ext>
    </p:extLst>
  </p:cSld>
  <p:clrMapOvr>
    <a:masterClrMapping/>
  </p:clrMapOvr>
  <p:transition spd="med">
    <p:fade/>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6" y="1699200"/>
            <a:ext cx="8137525" cy="1297752"/>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Unterschiedliche Fragetechniken können zu unterschiedlichen Zielen führen:</a:t>
            </a:r>
          </a:p>
        </p:txBody>
      </p:sp>
      <p:sp>
        <p:nvSpPr>
          <p:cNvPr id="4" name="Textfeld 3"/>
          <p:cNvSpPr txBox="1"/>
          <p:nvPr/>
        </p:nvSpPr>
        <p:spPr>
          <a:xfrm>
            <a:off x="1763304" y="3501008"/>
            <a:ext cx="5112568" cy="1200329"/>
          </a:xfrm>
          <a:prstGeom prst="rect">
            <a:avLst/>
          </a:prstGeom>
          <a:solidFill>
            <a:schemeClr val="accent6">
              <a:lumMod val="75000"/>
              <a:lumOff val="25000"/>
            </a:schemeClr>
          </a:solidFill>
        </p:spPr>
        <p:txBody>
          <a:bodyPr wrap="square" rtlCol="0">
            <a:spAutoFit/>
          </a:bodyPr>
          <a:lstStyle/>
          <a:p>
            <a:pPr marL="742950" indent="-742950">
              <a:buFont typeface="+mj-lt"/>
              <a:buAutoNum type="arabicPeriod"/>
            </a:pPr>
            <a:r>
              <a:rPr lang="de-DE" sz="3600" dirty="0" smtClean="0">
                <a:solidFill>
                  <a:schemeClr val="accent1"/>
                </a:solidFill>
                <a:latin typeface="Times New Roman" panose="02020603050405020304" pitchFamily="18" charset="0"/>
                <a:cs typeface="Times New Roman" panose="02020603050405020304" pitchFamily="18" charset="0"/>
              </a:rPr>
              <a:t>Geschlossene Fragen</a:t>
            </a:r>
          </a:p>
          <a:p>
            <a:pPr marL="742950" indent="-742950">
              <a:buFont typeface="+mj-lt"/>
              <a:buAutoNum type="arabicPeriod"/>
            </a:pPr>
            <a:r>
              <a:rPr lang="de-DE" sz="3600" dirty="0" smtClean="0">
                <a:solidFill>
                  <a:schemeClr val="accent1"/>
                </a:solidFill>
                <a:latin typeface="Times New Roman" panose="02020603050405020304" pitchFamily="18" charset="0"/>
                <a:cs typeface="Times New Roman" panose="02020603050405020304" pitchFamily="18" charset="0"/>
              </a:rPr>
              <a:t>Offene Fragen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7152320"/>
      </p:ext>
    </p:extLst>
  </p:cSld>
  <p:clrMapOvr>
    <a:masterClrMapping/>
  </p:clrMapOvr>
  <p:transition spd="med">
    <p:fade/>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6" y="1700808"/>
            <a:ext cx="7849529" cy="4106064"/>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Geschlossene Fragen:</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endParaRPr lang="de-DE" sz="800" u="sng" dirty="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Sie schränken die Möglichkeit zu antworten stark ein.</a:t>
            </a:r>
          </a:p>
          <a:p>
            <a:pPr algn="ctr"/>
            <a:r>
              <a:rPr lang="de-DE" sz="3600" dirty="0" smtClean="0">
                <a:solidFill>
                  <a:schemeClr val="accent1"/>
                </a:solidFill>
                <a:latin typeface="Times New Roman" panose="02020603050405020304" pitchFamily="18" charset="0"/>
                <a:cs typeface="Times New Roman" panose="02020603050405020304" pitchFamily="18" charset="0"/>
              </a:rPr>
              <a:t>Oft fragen sie nach einem bestimmten Begriff oder werden mit „ja“ oder „nein“ beantwortet.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328771"/>
      </p:ext>
    </p:extLst>
  </p:cSld>
  <p:clrMapOvr>
    <a:masterClrMapping/>
  </p:clrMapOvr>
  <p:transition spd="med">
    <p:fade/>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7" name="Ellipse 6"/>
          <p:cNvSpPr/>
          <p:nvPr/>
        </p:nvSpPr>
        <p:spPr>
          <a:xfrm>
            <a:off x="1331256" y="2349351"/>
            <a:ext cx="5976664" cy="25918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800" dirty="0">
                <a:solidFill>
                  <a:srgbClr val="FFFFFF"/>
                </a:solidFill>
                <a:latin typeface="Times New Roman" panose="02020603050405020304" pitchFamily="18" charset="0"/>
                <a:cs typeface="Times New Roman" panose="02020603050405020304" pitchFamily="18" charset="0"/>
              </a:rPr>
              <a:t>Sie sind dann sinnvoll, wenn man eine gezielte und genaue Information zu einem bestimmten Thema haben möchte.</a:t>
            </a:r>
          </a:p>
        </p:txBody>
      </p:sp>
    </p:spTree>
    <p:extLst>
      <p:ext uri="{BB962C8B-B14F-4D97-AF65-F5344CB8AC3E}">
        <p14:creationId xmlns:p14="http://schemas.microsoft.com/office/powerpoint/2010/main" val="1626497797"/>
      </p:ext>
    </p:extLst>
  </p:cSld>
  <p:clrMapOvr>
    <a:masterClrMapping/>
  </p:clrMapOvr>
  <p:transition spd="med">
    <p:fade/>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9" name="Ellipse 8"/>
          <p:cNvSpPr/>
          <p:nvPr/>
        </p:nvSpPr>
        <p:spPr>
          <a:xfrm>
            <a:off x="1565474" y="2276872"/>
            <a:ext cx="5508228" cy="25218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800" dirty="0">
                <a:solidFill>
                  <a:srgbClr val="FFFFFF"/>
                </a:solidFill>
                <a:latin typeface="Times New Roman" panose="02020603050405020304" pitchFamily="18" charset="0"/>
                <a:cs typeface="Times New Roman" panose="02020603050405020304" pitchFamily="18" charset="0"/>
              </a:rPr>
              <a:t>Sie sorgen auch dafür, dass ausschweifende Antworten unterbleiben.</a:t>
            </a:r>
          </a:p>
        </p:txBody>
      </p:sp>
    </p:spTree>
    <p:extLst>
      <p:ext uri="{BB962C8B-B14F-4D97-AF65-F5344CB8AC3E}">
        <p14:creationId xmlns:p14="http://schemas.microsoft.com/office/powerpoint/2010/main" val="257349271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4"/>
          </p:nvPr>
        </p:nvSpPr>
        <p:spPr>
          <a:xfrm>
            <a:off x="250825" y="188913"/>
            <a:ext cx="8137525" cy="719137"/>
          </a:xfrm>
        </p:spPr>
        <p:txBody>
          <a:bodyPr>
            <a:noAutofit/>
          </a:bodyPr>
          <a:lstStyle/>
          <a:p>
            <a:pPr algn="ctr"/>
            <a:r>
              <a:rPr lang="de-DE" sz="5000" dirty="0" smtClean="0">
                <a:solidFill>
                  <a:schemeClr val="accent6"/>
                </a:solidFill>
                <a:latin typeface="Times New Roman" panose="02020603050405020304" pitchFamily="18" charset="0"/>
                <a:cs typeface="Times New Roman" panose="02020603050405020304" pitchFamily="18" charset="0"/>
              </a:rPr>
              <a:t>Grundlagen</a:t>
            </a:r>
            <a:endParaRPr lang="de-DE" sz="5000" dirty="0">
              <a:solidFill>
                <a:schemeClr val="accent6"/>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394915" y="1839595"/>
            <a:ext cx="8137525" cy="1877437"/>
          </a:xfrm>
          <a:prstGeom prst="rect">
            <a:avLst/>
          </a:prstGeom>
          <a:solidFill>
            <a:schemeClr val="accent1">
              <a:lumMod val="20000"/>
              <a:lumOff val="80000"/>
            </a:schemeClr>
          </a:solidFill>
        </p:spPr>
        <p:txBody>
          <a:bodyPr wrap="square" rtlCol="0">
            <a:spAutoFit/>
          </a:bodyPr>
          <a:lstStyle/>
          <a:p>
            <a:r>
              <a:rPr lang="de-DE" sz="3600" dirty="0" smtClean="0">
                <a:solidFill>
                  <a:schemeClr val="accent6"/>
                </a:solidFill>
                <a:latin typeface="Times New Roman" panose="02020603050405020304" pitchFamily="18" charset="0"/>
                <a:cs typeface="Times New Roman" panose="02020603050405020304" pitchFamily="18" charset="0"/>
              </a:rPr>
              <a:t>Kommunikation findet immer statt. </a:t>
            </a:r>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Sie erfolgt immer gleichzeitig über verschiedene Kommunikationskanäle:</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6" name="Pfeil nach rechts 5"/>
          <p:cNvSpPr/>
          <p:nvPr/>
        </p:nvSpPr>
        <p:spPr>
          <a:xfrm>
            <a:off x="3270673" y="4427820"/>
            <a:ext cx="1877391" cy="513348"/>
          </a:xfrm>
          <a:prstGeom prs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638843034"/>
      </p:ext>
    </p:extLst>
  </p:cSld>
  <p:clrMapOvr>
    <a:masterClrMapping/>
  </p:clrMapOvr>
  <p:transition spd="med">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6" y="1699200"/>
            <a:ext cx="8137525" cy="3962048"/>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Offene Fragen:</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Sie lassen dem Gegenüber viel Raum zum Antworten. </a:t>
            </a:r>
          </a:p>
          <a:p>
            <a:pPr algn="ctr"/>
            <a:r>
              <a:rPr lang="de-DE" sz="3600" dirty="0" smtClean="0">
                <a:solidFill>
                  <a:schemeClr val="accent1"/>
                </a:solidFill>
                <a:latin typeface="Times New Roman" panose="02020603050405020304" pitchFamily="18" charset="0"/>
                <a:cs typeface="Times New Roman" panose="02020603050405020304" pitchFamily="18" charset="0"/>
              </a:rPr>
              <a:t>Dieser kann entscheiden, wie viel er sagen und welchen Schwerpunkt er mit seiner Antwort setzen möchte.</a:t>
            </a:r>
          </a:p>
        </p:txBody>
      </p:sp>
    </p:spTree>
    <p:extLst>
      <p:ext uri="{BB962C8B-B14F-4D97-AF65-F5344CB8AC3E}">
        <p14:creationId xmlns:p14="http://schemas.microsoft.com/office/powerpoint/2010/main" val="1453032146"/>
      </p:ext>
    </p:extLst>
  </p:cSld>
  <p:clrMapOvr>
    <a:masterClrMapping/>
  </p:clrMapOvr>
  <p:transition spd="med">
    <p:fade/>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6" name="Explosion 1 5"/>
          <p:cNvSpPr/>
          <p:nvPr/>
        </p:nvSpPr>
        <p:spPr>
          <a:xfrm>
            <a:off x="1900224" y="1556792"/>
            <a:ext cx="4838727" cy="429010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de-DE" sz="2400" dirty="0">
                <a:solidFill>
                  <a:srgbClr val="FFFFFF"/>
                </a:solidFill>
                <a:latin typeface="Times New Roman" panose="02020603050405020304" pitchFamily="18" charset="0"/>
                <a:cs typeface="Times New Roman" panose="02020603050405020304" pitchFamily="18" charset="0"/>
              </a:rPr>
              <a:t>Mit offenen Fragen bekommt man in der Regel mehr Informationen.</a:t>
            </a:r>
          </a:p>
        </p:txBody>
      </p:sp>
    </p:spTree>
    <p:extLst>
      <p:ext uri="{BB962C8B-B14F-4D97-AF65-F5344CB8AC3E}">
        <p14:creationId xmlns:p14="http://schemas.microsoft.com/office/powerpoint/2010/main" val="1417064811"/>
      </p:ext>
    </p:extLst>
  </p:cSld>
  <p:clrMapOvr>
    <a:masterClrMapping/>
  </p:clrMapOvr>
  <p:transition spd="med">
    <p:fade/>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5" name="Explosion 1 4"/>
          <p:cNvSpPr/>
          <p:nvPr/>
        </p:nvSpPr>
        <p:spPr>
          <a:xfrm>
            <a:off x="1798961" y="1556792"/>
            <a:ext cx="5041254" cy="446449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solidFill>
                  <a:schemeClr val="bg1"/>
                </a:solidFill>
                <a:latin typeface="Times New Roman" panose="02020603050405020304" pitchFamily="18" charset="0"/>
                <a:cs typeface="Times New Roman" panose="02020603050405020304" pitchFamily="18" charset="0"/>
              </a:rPr>
              <a:t>Damit besteht die Möglichkeit mehr über das Gegenüber und  seine Meinung zu erfahren</a:t>
            </a:r>
            <a:endParaRPr lang="de-DE"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482916"/>
      </p:ext>
    </p:extLst>
  </p:cSld>
  <p:clrMapOvr>
    <a:masterClrMapping/>
  </p:clrMapOvr>
  <p:transition spd="med">
    <p:fade/>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2636912"/>
            <a:ext cx="8137525" cy="1873816"/>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Unterschiedliche </a:t>
            </a:r>
            <a:r>
              <a:rPr lang="de-DE" sz="3600" b="1" dirty="0" smtClean="0">
                <a:solidFill>
                  <a:schemeClr val="accent1"/>
                </a:solidFill>
                <a:latin typeface="Times New Roman" panose="02020603050405020304" pitchFamily="18" charset="0"/>
                <a:cs typeface="Times New Roman" panose="02020603050405020304" pitchFamily="18" charset="0"/>
              </a:rPr>
              <a:t>Fragetypen</a:t>
            </a:r>
            <a:r>
              <a:rPr lang="de-DE" sz="3600" dirty="0" smtClean="0">
                <a:solidFill>
                  <a:schemeClr val="accent1"/>
                </a:solidFill>
                <a:latin typeface="Times New Roman" panose="02020603050405020304" pitchFamily="18" charset="0"/>
                <a:cs typeface="Times New Roman" panose="02020603050405020304" pitchFamily="18" charset="0"/>
              </a:rPr>
              <a:t> können zweckentsprechend im Gespräch eingesetzt werden:</a:t>
            </a:r>
          </a:p>
          <a:p>
            <a:endParaRPr lang="de-DE" sz="3600" dirty="0">
              <a:solidFill>
                <a:schemeClr val="accent1"/>
              </a:solidFill>
              <a:latin typeface="Times New Roman" panose="02020603050405020304" pitchFamily="18" charset="0"/>
              <a:cs typeface="Times New Roman" panose="02020603050405020304" pitchFamily="18" charset="0"/>
            </a:endParaRPr>
          </a:p>
          <a:p>
            <a:endParaRPr lang="de-DE" sz="3600" dirty="0" smtClean="0">
              <a:solidFill>
                <a:schemeClr val="accent1"/>
              </a:solidFill>
              <a:latin typeface="Times New Roman" panose="02020603050405020304" pitchFamily="18" charset="0"/>
              <a:cs typeface="Times New Roman" panose="02020603050405020304" pitchFamily="18" charset="0"/>
            </a:endParaRPr>
          </a:p>
          <a:p>
            <a:endParaRPr lang="de-DE" sz="3600" dirty="0">
              <a:solidFill>
                <a:schemeClr val="accent1"/>
              </a:solidFill>
              <a:latin typeface="Times New Roman" panose="02020603050405020304" pitchFamily="18" charset="0"/>
              <a:cs typeface="Times New Roman" panose="02020603050405020304" pitchFamily="18" charset="0"/>
            </a:endParaRPr>
          </a:p>
          <a:p>
            <a:endParaRPr lang="de-DE" sz="3600" dirty="0" smtClean="0">
              <a:solidFill>
                <a:schemeClr val="accent1"/>
              </a:solidFill>
              <a:latin typeface="Times New Roman" panose="02020603050405020304" pitchFamily="18" charset="0"/>
              <a:cs typeface="Times New Roman" panose="02020603050405020304" pitchFamily="18" charset="0"/>
            </a:endParaRPr>
          </a:p>
          <a:p>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228838"/>
      </p:ext>
    </p:extLst>
  </p:cSld>
  <p:clrMapOvr>
    <a:masterClrMapping/>
  </p:clrMapOvr>
  <p:transition spd="med">
    <p:fade/>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144088" y="692696"/>
            <a:ext cx="8388352"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p>
          <a:p>
            <a:pPr lvl="0" defTabSz="685800" fontAlgn="auto">
              <a:spcBef>
                <a:spcPts val="0"/>
              </a:spcBef>
              <a:spcAft>
                <a:spcPts val="0"/>
              </a:spcAft>
              <a:buClrTx/>
            </a:pPr>
            <a:r>
              <a:rPr lang="de-DE" sz="2800" b="1" dirty="0">
                <a:latin typeface="Times New Roman" panose="02020603050405020304" pitchFamily="18" charset="0"/>
                <a:cs typeface="Times New Roman" panose="02020603050405020304" pitchFamily="18" charset="0"/>
              </a:rPr>
              <a:t>Anwendungsmöglichkeiten verschiedener Fragetypen</a:t>
            </a:r>
          </a:p>
          <a:p>
            <a:endParaRPr lang="de-DE" sz="5000" b="1" dirty="0">
              <a:latin typeface="Times New Roman" panose="02020603050405020304" pitchFamily="18" charset="0"/>
              <a:cs typeface="Times New Roman" panose="02020603050405020304" pitchFamily="18" charset="0"/>
            </a:endParaRPr>
          </a:p>
        </p:txBody>
      </p:sp>
      <p:graphicFrame>
        <p:nvGraphicFramePr>
          <p:cNvPr id="3" name="Inhaltsplatzhalter 2"/>
          <p:cNvGraphicFramePr>
            <a:graphicFrameLocks noGrp="1"/>
          </p:cNvGraphicFramePr>
          <p:nvPr>
            <p:ph sz="quarter" idx="16"/>
            <p:extLst>
              <p:ext uri="{D42A27DB-BD31-4B8C-83A1-F6EECF244321}">
                <p14:modId xmlns:p14="http://schemas.microsoft.com/office/powerpoint/2010/main" val="62047946"/>
              </p:ext>
            </p:extLst>
          </p:nvPr>
        </p:nvGraphicFramePr>
        <p:xfrm>
          <a:off x="144088" y="1698625"/>
          <a:ext cx="8388352" cy="3688080"/>
        </p:xfrm>
        <a:graphic>
          <a:graphicData uri="http://schemas.openxmlformats.org/drawingml/2006/table">
            <a:tbl>
              <a:tblPr firstRow="1" bandRow="1">
                <a:tableStyleId>{5C22544A-7EE6-4342-B048-85BDC9FD1C3A}</a:tableStyleId>
              </a:tblPr>
              <a:tblGrid>
                <a:gridCol w="4194176"/>
                <a:gridCol w="4194176"/>
              </a:tblGrid>
              <a:tr h="370840">
                <a:tc gridSpan="2">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Teil I</a:t>
                      </a:r>
                      <a:endParaRPr lang="de-DE" sz="2800" dirty="0">
                        <a:solidFill>
                          <a:schemeClr val="accent6"/>
                        </a:solidFill>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370840">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Informationsfragen</a:t>
                      </a:r>
                    </a:p>
                    <a:p>
                      <a:r>
                        <a:rPr lang="de-DE" sz="2800" b="0" dirty="0" smtClean="0">
                          <a:solidFill>
                            <a:schemeClr val="accent6"/>
                          </a:solidFill>
                          <a:latin typeface="Times New Roman" panose="02020603050405020304" pitchFamily="18" charset="0"/>
                          <a:cs typeface="Times New Roman" panose="02020603050405020304" pitchFamily="18" charset="0"/>
                        </a:rPr>
                        <a:t>Mit ihnen fragt man nach fehlenden Informationen</a:t>
                      </a:r>
                      <a:endParaRPr lang="de-DE" sz="2800" b="0" dirty="0">
                        <a:solidFill>
                          <a:schemeClr val="accent6"/>
                        </a:solidFill>
                        <a:latin typeface="Times New Roman" panose="02020603050405020304" pitchFamily="18" charset="0"/>
                        <a:cs typeface="Times New Roman" panose="02020603050405020304" pitchFamily="18" charset="0"/>
                      </a:endParaRPr>
                    </a:p>
                  </a:txBody>
                  <a:tcPr/>
                </a:tc>
                <a:tc>
                  <a: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smtClean="0">
                          <a:solidFill>
                            <a:schemeClr val="accent6"/>
                          </a:solidFill>
                          <a:latin typeface="Times New Roman" panose="02020603050405020304" pitchFamily="18" charset="0"/>
                          <a:cs typeface="Times New Roman" panose="02020603050405020304" pitchFamily="18" charset="0"/>
                        </a:rPr>
                        <a:t>„Welches Reifenfabrikat wünschen Sie?“</a:t>
                      </a:r>
                      <a:r>
                        <a:rPr lang="de-DE" sz="2800" baseline="0" dirty="0" smtClean="0">
                          <a:solidFill>
                            <a:schemeClr val="accent6"/>
                          </a:solidFill>
                          <a:latin typeface="Times New Roman" panose="02020603050405020304" pitchFamily="18" charset="0"/>
                          <a:cs typeface="Times New Roman" panose="02020603050405020304" pitchFamily="18" charset="0"/>
                        </a:rPr>
                        <a:t> </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Verständnisfrage</a:t>
                      </a:r>
                    </a:p>
                    <a:p>
                      <a:r>
                        <a:rPr lang="de-DE" sz="2800" b="0" dirty="0" smtClean="0">
                          <a:solidFill>
                            <a:schemeClr val="accent6"/>
                          </a:solidFill>
                          <a:latin typeface="Times New Roman" panose="02020603050405020304" pitchFamily="18" charset="0"/>
                          <a:cs typeface="Times New Roman" panose="02020603050405020304" pitchFamily="18" charset="0"/>
                        </a:rPr>
                        <a:t>z.B. Frage nach Begriffen, damit alle Beteiligten das gleiche verstehen</a:t>
                      </a:r>
                      <a:endParaRPr lang="de-DE" sz="2800" b="0" dirty="0">
                        <a:solidFill>
                          <a:schemeClr val="accent6"/>
                        </a:solidFill>
                        <a:latin typeface="Times New Roman" panose="02020603050405020304" pitchFamily="18" charset="0"/>
                        <a:cs typeface="Times New Roman" panose="02020603050405020304" pitchFamily="18" charset="0"/>
                      </a:endParaRPr>
                    </a:p>
                  </a:txBody>
                  <a:tcPr/>
                </a:tc>
                <a:tc>
                  <a: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smtClean="0">
                          <a:solidFill>
                            <a:schemeClr val="accent6"/>
                          </a:solidFill>
                          <a:latin typeface="Times New Roman" panose="02020603050405020304" pitchFamily="18" charset="0"/>
                          <a:cs typeface="Times New Roman" panose="02020603050405020304" pitchFamily="18" charset="0"/>
                        </a:rPr>
                        <a:t>„Was genau verstehen Sie unter Kommunikation?“ </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21173560"/>
      </p:ext>
    </p:extLst>
  </p:cSld>
  <p:clrMapOvr>
    <a:masterClrMapping/>
  </p:clrMapOvr>
  <p:transition spd="med">
    <p:fade/>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144088" y="692696"/>
            <a:ext cx="8388352"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p>
          <a:p>
            <a:pPr lvl="0" defTabSz="685800" fontAlgn="auto">
              <a:spcBef>
                <a:spcPts val="0"/>
              </a:spcBef>
              <a:spcAft>
                <a:spcPts val="0"/>
              </a:spcAft>
              <a:buClrTx/>
            </a:pPr>
            <a:r>
              <a:rPr lang="de-DE" sz="2800" b="1" dirty="0">
                <a:latin typeface="Times New Roman" panose="02020603050405020304" pitchFamily="18" charset="0"/>
                <a:cs typeface="Times New Roman" panose="02020603050405020304" pitchFamily="18" charset="0"/>
              </a:rPr>
              <a:t>Anwendungsmöglichkeiten verschiedener Fragetypen</a:t>
            </a:r>
          </a:p>
          <a:p>
            <a:endParaRPr lang="de-DE" sz="5000" b="1" dirty="0">
              <a:latin typeface="Times New Roman" panose="02020603050405020304" pitchFamily="18" charset="0"/>
              <a:cs typeface="Times New Roman" panose="02020603050405020304" pitchFamily="18" charset="0"/>
            </a:endParaRPr>
          </a:p>
        </p:txBody>
      </p:sp>
      <p:graphicFrame>
        <p:nvGraphicFramePr>
          <p:cNvPr id="7" name="Inhaltsplatzhalter 6"/>
          <p:cNvGraphicFramePr>
            <a:graphicFrameLocks noGrp="1"/>
          </p:cNvGraphicFramePr>
          <p:nvPr>
            <p:ph sz="quarter" idx="16"/>
            <p:extLst>
              <p:ext uri="{D42A27DB-BD31-4B8C-83A1-F6EECF244321}">
                <p14:modId xmlns:p14="http://schemas.microsoft.com/office/powerpoint/2010/main" val="2923396830"/>
              </p:ext>
            </p:extLst>
          </p:nvPr>
        </p:nvGraphicFramePr>
        <p:xfrm>
          <a:off x="155849" y="1557104"/>
          <a:ext cx="8388352" cy="4968240"/>
        </p:xfrm>
        <a:graphic>
          <a:graphicData uri="http://schemas.openxmlformats.org/drawingml/2006/table">
            <a:tbl>
              <a:tblPr firstRow="1" bandRow="1">
                <a:tableStyleId>{5C22544A-7EE6-4342-B048-85BDC9FD1C3A}</a:tableStyleId>
              </a:tblPr>
              <a:tblGrid>
                <a:gridCol w="4194176"/>
                <a:gridCol w="4194176"/>
              </a:tblGrid>
              <a:tr h="370840">
                <a:tc gridSpan="2">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Teil II</a:t>
                      </a:r>
                      <a:endParaRPr lang="de-DE" sz="2800" dirty="0">
                        <a:solidFill>
                          <a:schemeClr val="accent6"/>
                        </a:solidFill>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370840">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Alternativfragen</a:t>
                      </a:r>
                    </a:p>
                    <a:p>
                      <a:r>
                        <a:rPr lang="de-DE" sz="2800" b="0" dirty="0" smtClean="0">
                          <a:solidFill>
                            <a:schemeClr val="accent6"/>
                          </a:solidFill>
                          <a:latin typeface="Times New Roman" panose="02020603050405020304" pitchFamily="18" charset="0"/>
                          <a:cs typeface="Times New Roman" panose="02020603050405020304" pitchFamily="18" charset="0"/>
                        </a:rPr>
                        <a:t>Sie bieten die Möglichkeit zwischen zwei Antwortalternativen zu entscheiden</a:t>
                      </a:r>
                      <a:endParaRPr lang="de-DE" sz="2800" b="0" dirty="0">
                        <a:solidFill>
                          <a:schemeClr val="accent6"/>
                        </a:solidFill>
                        <a:latin typeface="Times New Roman" panose="02020603050405020304" pitchFamily="18" charset="0"/>
                        <a:cs typeface="Times New Roman" panose="02020603050405020304" pitchFamily="18" charset="0"/>
                      </a:endParaRPr>
                    </a:p>
                  </a:txBody>
                  <a:tcPr/>
                </a:tc>
                <a:tc>
                  <a: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smtClean="0">
                          <a:solidFill>
                            <a:schemeClr val="accent6"/>
                          </a:solidFill>
                          <a:latin typeface="Times New Roman" panose="02020603050405020304" pitchFamily="18" charset="0"/>
                          <a:cs typeface="Times New Roman" panose="02020603050405020304" pitchFamily="18" charset="0"/>
                        </a:rPr>
                        <a:t>„Bevorzugen Sie</a:t>
                      </a:r>
                      <a:r>
                        <a:rPr lang="de-DE" sz="2800" baseline="0" dirty="0" smtClean="0">
                          <a:solidFill>
                            <a:schemeClr val="accent6"/>
                          </a:solidFill>
                          <a:latin typeface="Times New Roman" panose="02020603050405020304" pitchFamily="18" charset="0"/>
                          <a:cs typeface="Times New Roman" panose="02020603050405020304" pitchFamily="18" charset="0"/>
                        </a:rPr>
                        <a:t> Zucker oder Süßstoff in Ihrem Kaffee?“</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Suggestivfrage</a:t>
                      </a:r>
                    </a:p>
                    <a:p>
                      <a:r>
                        <a:rPr lang="de-DE" sz="2800" b="0" dirty="0" smtClean="0">
                          <a:solidFill>
                            <a:schemeClr val="accent6"/>
                          </a:solidFill>
                          <a:latin typeface="Times New Roman" panose="02020603050405020304" pitchFamily="18" charset="0"/>
                          <a:cs typeface="Times New Roman" panose="02020603050405020304" pitchFamily="18" charset="0"/>
                        </a:rPr>
                        <a:t>Mit ihnen legt man dem</a:t>
                      </a:r>
                      <a:r>
                        <a:rPr lang="de-DE" sz="2800" b="0" baseline="0" dirty="0" smtClean="0">
                          <a:solidFill>
                            <a:schemeClr val="accent6"/>
                          </a:solidFill>
                          <a:latin typeface="Times New Roman" panose="02020603050405020304" pitchFamily="18" charset="0"/>
                          <a:cs typeface="Times New Roman" panose="02020603050405020304" pitchFamily="18" charset="0"/>
                        </a:rPr>
                        <a:t> Gesprächspartner die Antwort praktisch in den Mund</a:t>
                      </a:r>
                      <a:endParaRPr lang="de-DE" sz="2800" b="0" dirty="0">
                        <a:solidFill>
                          <a:schemeClr val="accent6"/>
                        </a:solidFill>
                        <a:latin typeface="Times New Roman" panose="02020603050405020304" pitchFamily="18" charset="0"/>
                        <a:cs typeface="Times New Roman" panose="02020603050405020304" pitchFamily="18" charset="0"/>
                      </a:endParaRPr>
                    </a:p>
                  </a:txBody>
                  <a:tcPr/>
                </a:tc>
                <a:tc>
                  <a: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smtClean="0">
                          <a:solidFill>
                            <a:schemeClr val="accent6"/>
                          </a:solidFill>
                          <a:latin typeface="Times New Roman" panose="02020603050405020304" pitchFamily="18" charset="0"/>
                          <a:cs typeface="Times New Roman" panose="02020603050405020304" pitchFamily="18" charset="0"/>
                        </a:rPr>
                        <a:t>„Wollen Sie, als Umweltschützer, wirklich einen alten „Diesel“ kaufen?“</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138936135"/>
      </p:ext>
    </p:extLst>
  </p:cSld>
  <p:clrMapOvr>
    <a:masterClrMapping/>
  </p:clrMapOvr>
  <p:transition spd="med">
    <p:fade/>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144088" y="692696"/>
            <a:ext cx="8388352"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p>
          <a:p>
            <a:pPr lvl="0" defTabSz="685800" fontAlgn="auto">
              <a:spcBef>
                <a:spcPts val="0"/>
              </a:spcBef>
              <a:spcAft>
                <a:spcPts val="0"/>
              </a:spcAft>
              <a:buClrTx/>
            </a:pPr>
            <a:r>
              <a:rPr lang="de-DE" sz="2800" b="1" dirty="0">
                <a:latin typeface="Times New Roman" panose="02020603050405020304" pitchFamily="18" charset="0"/>
                <a:cs typeface="Times New Roman" panose="02020603050405020304" pitchFamily="18" charset="0"/>
              </a:rPr>
              <a:t>Anwendungsmöglichkeiten verschiedener Fragetypen</a:t>
            </a:r>
          </a:p>
          <a:p>
            <a:endParaRPr lang="de-DE" sz="5000" b="1" dirty="0">
              <a:latin typeface="Times New Roman" panose="02020603050405020304" pitchFamily="18" charset="0"/>
              <a:cs typeface="Times New Roman" panose="02020603050405020304" pitchFamily="18" charset="0"/>
            </a:endParaRPr>
          </a:p>
        </p:txBody>
      </p:sp>
      <p:graphicFrame>
        <p:nvGraphicFramePr>
          <p:cNvPr id="3" name="Inhaltsplatzhalter 2"/>
          <p:cNvGraphicFramePr>
            <a:graphicFrameLocks noGrp="1"/>
          </p:cNvGraphicFramePr>
          <p:nvPr>
            <p:ph sz="quarter" idx="16"/>
            <p:extLst>
              <p:ext uri="{D42A27DB-BD31-4B8C-83A1-F6EECF244321}">
                <p14:modId xmlns:p14="http://schemas.microsoft.com/office/powerpoint/2010/main" val="3114890024"/>
              </p:ext>
            </p:extLst>
          </p:nvPr>
        </p:nvGraphicFramePr>
        <p:xfrm>
          <a:off x="144088" y="1628800"/>
          <a:ext cx="8388352" cy="3169920"/>
        </p:xfrm>
        <a:graphic>
          <a:graphicData uri="http://schemas.openxmlformats.org/drawingml/2006/table">
            <a:tbl>
              <a:tblPr firstRow="1" bandRow="1">
                <a:tableStyleId>{5C22544A-7EE6-4342-B048-85BDC9FD1C3A}</a:tableStyleId>
              </a:tblPr>
              <a:tblGrid>
                <a:gridCol w="4302298"/>
                <a:gridCol w="4086054"/>
              </a:tblGrid>
              <a:tr h="370840">
                <a:tc gridSpan="2">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Teil III</a:t>
                      </a:r>
                      <a:endParaRPr lang="de-DE" sz="2800" b="1" dirty="0">
                        <a:solidFill>
                          <a:schemeClr val="accent6"/>
                        </a:solidFill>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370840">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Rhetorische Frage</a:t>
                      </a:r>
                    </a:p>
                    <a:p>
                      <a:r>
                        <a:rPr lang="de-DE" sz="2800" b="0" dirty="0" smtClean="0">
                          <a:solidFill>
                            <a:schemeClr val="accent6"/>
                          </a:solidFill>
                          <a:latin typeface="Times New Roman" panose="02020603050405020304" pitchFamily="18" charset="0"/>
                          <a:cs typeface="Times New Roman" panose="02020603050405020304" pitchFamily="18" charset="0"/>
                        </a:rPr>
                        <a:t>Mit Ihnen wird der Einwand eines Gesprächspartners als Frage wiederholt. </a:t>
                      </a:r>
                    </a:p>
                    <a:p>
                      <a:r>
                        <a:rPr lang="de-DE" sz="2800" b="0" dirty="0" smtClean="0">
                          <a:solidFill>
                            <a:schemeClr val="accent6"/>
                          </a:solidFill>
                          <a:latin typeface="Times New Roman" panose="02020603050405020304" pitchFamily="18" charset="0"/>
                          <a:cs typeface="Times New Roman" panose="02020603050405020304" pitchFamily="18" charset="0"/>
                        </a:rPr>
                        <a:t>Sie verschafft Zeit zum Nachdenken.</a:t>
                      </a:r>
                      <a:endParaRPr lang="de-DE" sz="2800" b="0" dirty="0">
                        <a:solidFill>
                          <a:schemeClr val="accent6"/>
                        </a:solidFill>
                        <a:latin typeface="Times New Roman" panose="02020603050405020304" pitchFamily="18" charset="0"/>
                        <a:cs typeface="Times New Roman" panose="02020603050405020304" pitchFamily="18" charset="0"/>
                      </a:endParaRPr>
                    </a:p>
                  </a:txBody>
                  <a:tcPr/>
                </a:tc>
                <a:tc>
                  <a: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smtClean="0">
                          <a:solidFill>
                            <a:schemeClr val="accent6"/>
                          </a:solidFill>
                          <a:latin typeface="Times New Roman" panose="02020603050405020304" pitchFamily="18" charset="0"/>
                          <a:cs typeface="Times New Roman" panose="02020603050405020304" pitchFamily="18" charset="0"/>
                        </a:rPr>
                        <a:t>„Es ist eine berechtigte Frage, was denn nun eigentlich so viel besser ist an dem Folgemodell.“</a:t>
                      </a:r>
                      <a:endParaRPr lang="de-DE" sz="28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931473533"/>
      </p:ext>
    </p:extLst>
  </p:cSld>
  <p:clrMapOvr>
    <a:masterClrMapping/>
  </p:clrMapOvr>
  <p:transition spd="med">
    <p:fade/>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1269355"/>
            <a:ext cx="8137525" cy="4247877"/>
          </a:xfrm>
          <a:solidFill>
            <a:schemeClr val="accent1">
              <a:lumMod val="20000"/>
              <a:lumOff val="80000"/>
            </a:schemeClr>
          </a:solidFill>
        </p:spPr>
        <p:txBody>
          <a:bodyPr/>
          <a:lstStyle/>
          <a:p>
            <a:pPr algn="ctr"/>
            <a:r>
              <a:rPr lang="de-DE" sz="8000" b="1" dirty="0" smtClean="0">
                <a:solidFill>
                  <a:schemeClr val="accent6"/>
                </a:solidFill>
                <a:latin typeface="Times New Roman" panose="02020603050405020304" pitchFamily="18" charset="0"/>
                <a:cs typeface="Times New Roman" panose="02020603050405020304" pitchFamily="18" charset="0"/>
              </a:rPr>
              <a:t>2.5</a:t>
            </a:r>
          </a:p>
          <a:p>
            <a:pPr algn="ctr"/>
            <a:r>
              <a:rPr lang="de-DE" sz="8000" b="1" dirty="0" smtClean="0">
                <a:solidFill>
                  <a:schemeClr val="accent6"/>
                </a:solidFill>
                <a:latin typeface="Times New Roman" panose="02020603050405020304" pitchFamily="18" charset="0"/>
                <a:cs typeface="Times New Roman" panose="02020603050405020304" pitchFamily="18" charset="0"/>
              </a:rPr>
              <a:t>Kommunikations-wege</a:t>
            </a:r>
            <a:endParaRPr lang="de-DE" sz="8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0996634"/>
      </p:ext>
    </p:extLst>
  </p:cSld>
  <p:clrMapOvr>
    <a:masterClrMapping/>
  </p:clrMapOvr>
  <p:transition spd="med">
    <p:fade/>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Kommunikationswege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4" y="2492896"/>
            <a:ext cx="8137525" cy="2449880"/>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Kommunikationswege sind Möglichleiten, um uns verständlich zu machen.</a:t>
            </a:r>
          </a:p>
          <a:p>
            <a:pPr algn="ctr"/>
            <a:r>
              <a:rPr lang="de-DE" sz="3600" dirty="0" smtClean="0">
                <a:solidFill>
                  <a:schemeClr val="accent6"/>
                </a:solidFill>
                <a:latin typeface="Times New Roman" panose="02020603050405020304" pitchFamily="18" charset="0"/>
                <a:cs typeface="Times New Roman" panose="02020603050405020304" pitchFamily="18" charset="0"/>
              </a:rPr>
              <a:t>Die Kommunikation kann mündlich, schriftlich oder medial erfolgen.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439335"/>
      </p:ext>
    </p:extLst>
  </p:cSld>
  <p:clrMapOvr>
    <a:masterClrMapping/>
  </p:clrMapOvr>
  <p:transition spd="med">
    <p:fade/>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025944"/>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Der Informationsaustausch findet direkt von Person zu Person statt.</a:t>
            </a:r>
          </a:p>
          <a:p>
            <a:pPr algn="ctr"/>
            <a:r>
              <a:rPr lang="de-DE" sz="3600" dirty="0" smtClean="0">
                <a:solidFill>
                  <a:schemeClr val="accent6"/>
                </a:solidFill>
                <a:latin typeface="Times New Roman" panose="02020603050405020304" pitchFamily="18" charset="0"/>
                <a:cs typeface="Times New Roman" panose="02020603050405020304" pitchFamily="18" charset="0"/>
              </a:rPr>
              <a:t>Er erfolgt durch Sprache, körpersprachlichen Ausdruck, Gestik, Mimik und Tonfall.</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957299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1"/>
          <p:cNvSpPr>
            <a:spLocks noGrp="1"/>
          </p:cNvSpPr>
          <p:nvPr>
            <p:ph type="body" sz="quarter" idx="14"/>
          </p:nvPr>
        </p:nvSpPr>
        <p:spPr>
          <a:xfrm>
            <a:off x="250825" y="116632"/>
            <a:ext cx="8137525" cy="719138"/>
          </a:xfrm>
        </p:spPr>
        <p:txBody>
          <a:bodyPr>
            <a:noAutofit/>
          </a:bodyPr>
          <a:lstStyle/>
          <a:p>
            <a:pPr algn="ctr"/>
            <a:r>
              <a:rPr lang="de-DE" sz="5000" dirty="0" smtClean="0">
                <a:solidFill>
                  <a:schemeClr val="accent6"/>
                </a:solidFill>
                <a:latin typeface="Times New Roman" panose="02020603050405020304" pitchFamily="18" charset="0"/>
                <a:cs typeface="Times New Roman" panose="02020603050405020304" pitchFamily="18" charset="0"/>
              </a:rPr>
              <a:t>Grundlagen</a:t>
            </a:r>
            <a:endParaRPr lang="de-DE" sz="5000" dirty="0">
              <a:solidFill>
                <a:schemeClr val="accent6"/>
              </a:solidFill>
              <a:latin typeface="Times New Roman" panose="02020603050405020304" pitchFamily="18" charset="0"/>
              <a:cs typeface="Times New Roman" panose="02020603050405020304" pitchFamily="18"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1867921377"/>
              </p:ext>
            </p:extLst>
          </p:nvPr>
        </p:nvGraphicFramePr>
        <p:xfrm>
          <a:off x="1043608" y="980728"/>
          <a:ext cx="7344816" cy="5819904"/>
        </p:xfrm>
        <a:graphic>
          <a:graphicData uri="http://schemas.openxmlformats.org/drawingml/2006/table">
            <a:tbl>
              <a:tblPr firstRow="1" bandRow="1">
                <a:tableStyleId>{93296810-A885-4BE3-A3E7-6D5BEEA58F35}</a:tableStyleId>
              </a:tblPr>
              <a:tblGrid>
                <a:gridCol w="3672408"/>
                <a:gridCol w="3672408"/>
              </a:tblGrid>
              <a:tr h="370840">
                <a:tc gridSpan="2">
                  <a:txBody>
                    <a:bodyPr/>
                    <a:lstStyle/>
                    <a:p>
                      <a:pPr algn="ctr"/>
                      <a:r>
                        <a:rPr lang="de-DE" sz="3600" dirty="0" smtClean="0">
                          <a:solidFill>
                            <a:schemeClr val="bg1"/>
                          </a:solidFill>
                          <a:latin typeface="Times New Roman" panose="02020603050405020304" pitchFamily="18" charset="0"/>
                          <a:cs typeface="Times New Roman" panose="02020603050405020304" pitchFamily="18" charset="0"/>
                        </a:rPr>
                        <a:t>Kommunikationskanäle</a:t>
                      </a:r>
                      <a:endParaRPr lang="de-DE" sz="3600" dirty="0">
                        <a:solidFill>
                          <a:schemeClr val="bg1"/>
                        </a:solidFill>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1247904">
                <a:tc>
                  <a:txBody>
                    <a:bodyPr/>
                    <a:lstStyle/>
                    <a:p>
                      <a:r>
                        <a:rPr lang="de-DE" sz="3600" dirty="0" smtClean="0">
                          <a:solidFill>
                            <a:schemeClr val="accent1"/>
                          </a:solidFill>
                          <a:latin typeface="Times New Roman" panose="02020603050405020304" pitchFamily="18" charset="0"/>
                          <a:cs typeface="Times New Roman" panose="02020603050405020304" pitchFamily="18" charset="0"/>
                        </a:rPr>
                        <a:t>Nonverbal</a:t>
                      </a:r>
                      <a:endParaRPr lang="de-DE" sz="1800" dirty="0" smtClean="0">
                        <a:solidFill>
                          <a:schemeClr val="accent1"/>
                        </a:solidFill>
                        <a:latin typeface="Times New Roman" panose="02020603050405020304" pitchFamily="18" charset="0"/>
                        <a:cs typeface="Times New Roman" panose="02020603050405020304" pitchFamily="18" charset="0"/>
                      </a:endParaRPr>
                    </a:p>
                    <a:p>
                      <a:r>
                        <a:rPr lang="de-DE" sz="2400" dirty="0" smtClean="0">
                          <a:solidFill>
                            <a:schemeClr val="accent1"/>
                          </a:solidFill>
                          <a:latin typeface="Times New Roman" panose="02020603050405020304" pitchFamily="18" charset="0"/>
                          <a:cs typeface="Times New Roman" panose="02020603050405020304" pitchFamily="18" charset="0"/>
                        </a:rPr>
                        <a:t>(ohne</a:t>
                      </a:r>
                      <a:r>
                        <a:rPr lang="de-DE" sz="2400" baseline="0" dirty="0" smtClean="0">
                          <a:solidFill>
                            <a:schemeClr val="accent1"/>
                          </a:solidFill>
                          <a:latin typeface="Times New Roman" panose="02020603050405020304" pitchFamily="18" charset="0"/>
                          <a:cs typeface="Times New Roman" panose="02020603050405020304" pitchFamily="18" charset="0"/>
                        </a:rPr>
                        <a:t> Worte</a:t>
                      </a:r>
                      <a:r>
                        <a:rPr lang="de-DE" sz="2400" dirty="0" smtClean="0">
                          <a:solidFill>
                            <a:schemeClr val="accent1"/>
                          </a:solidFill>
                          <a:latin typeface="Times New Roman" panose="02020603050405020304" pitchFamily="18" charset="0"/>
                          <a:cs typeface="Times New Roman" panose="02020603050405020304" pitchFamily="18" charset="0"/>
                        </a:rPr>
                        <a:t>)</a:t>
                      </a:r>
                      <a:endParaRPr lang="de-DE" sz="2400" dirty="0">
                        <a:solidFill>
                          <a:schemeClr val="accent1"/>
                        </a:solidFill>
                        <a:latin typeface="Times New Roman" panose="02020603050405020304" pitchFamily="18" charset="0"/>
                        <a:cs typeface="Times New Roman" panose="02020603050405020304" pitchFamily="18" charset="0"/>
                      </a:endParaRPr>
                    </a:p>
                  </a:txBody>
                  <a:tcPr/>
                </a:tc>
                <a:tc>
                  <a:txBody>
                    <a:bodyPr/>
                    <a:lstStyle/>
                    <a:p>
                      <a:r>
                        <a:rPr lang="de-DE" sz="3600" dirty="0" smtClean="0">
                          <a:solidFill>
                            <a:schemeClr val="accent1"/>
                          </a:solidFill>
                          <a:latin typeface="Times New Roman" panose="02020603050405020304" pitchFamily="18" charset="0"/>
                          <a:cs typeface="Times New Roman" panose="02020603050405020304" pitchFamily="18" charset="0"/>
                        </a:rPr>
                        <a:t>Verbal</a:t>
                      </a:r>
                      <a:endParaRPr lang="de-DE" sz="2400" dirty="0" smtClean="0">
                        <a:solidFill>
                          <a:schemeClr val="accent1"/>
                        </a:solidFill>
                        <a:latin typeface="Times New Roman" panose="02020603050405020304" pitchFamily="18" charset="0"/>
                        <a:cs typeface="Times New Roman" panose="02020603050405020304" pitchFamily="18" charset="0"/>
                      </a:endParaRPr>
                    </a:p>
                    <a:p>
                      <a:r>
                        <a:rPr lang="de-DE" sz="2400" dirty="0" smtClean="0">
                          <a:solidFill>
                            <a:schemeClr val="accent1"/>
                          </a:solidFill>
                          <a:latin typeface="Times New Roman" panose="02020603050405020304" pitchFamily="18" charset="0"/>
                          <a:cs typeface="Times New Roman" panose="02020603050405020304" pitchFamily="18" charset="0"/>
                        </a:rPr>
                        <a:t>(mit Worten)</a:t>
                      </a:r>
                      <a:endParaRPr lang="de-DE" sz="2400" dirty="0">
                        <a:solidFill>
                          <a:schemeClr val="accent1"/>
                        </a:solidFill>
                        <a:latin typeface="Times New Roman" panose="02020603050405020304" pitchFamily="18" charset="0"/>
                        <a:cs typeface="Times New Roman" panose="02020603050405020304" pitchFamily="18" charset="0"/>
                      </a:endParaRPr>
                    </a:p>
                  </a:txBody>
                  <a:tcPr/>
                </a:tc>
              </a:tr>
              <a:tr h="370840">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Ausdrucksformen:</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Gestik</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Mimik</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Körpersprache</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Tonfall</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Lautstärke</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Tempo</a:t>
                      </a:r>
                    </a:p>
                  </a:txBody>
                  <a:tcPr/>
                </a:tc>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Ausdrucksformen:</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Sprache</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Wortwahl</a:t>
                      </a:r>
                    </a:p>
                    <a:p>
                      <a:pPr marL="571500" indent="-571500">
                        <a:buFont typeface="Symbol" panose="05050102010706020507" pitchFamily="18"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Satzbau</a:t>
                      </a:r>
                      <a:endParaRPr lang="de-DE" sz="36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292747603"/>
      </p:ext>
    </p:extLst>
  </p:cSld>
  <p:clrMapOvr>
    <a:masterClrMapping/>
  </p:clrMapOvr>
  <p:transition spd="med">
    <p:fade/>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algn="ctr"/>
            <a:r>
              <a:rPr lang="de-DE" sz="4400" b="1" dirty="0" smtClean="0">
                <a:latin typeface="Times New Roman" panose="02020603050405020304" pitchFamily="18" charset="0"/>
                <a:cs typeface="Times New Roman" panose="02020603050405020304" pitchFamily="18" charset="0"/>
              </a:rPr>
              <a:t>Mündliche Kommunikationswege</a:t>
            </a:r>
            <a:endParaRPr lang="de-DE" sz="44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970866" y="1700808"/>
            <a:ext cx="6697439" cy="4104456"/>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Im Unternehmen unterscheiden wir folgende vier Gesprächsformen:</a:t>
            </a:r>
          </a:p>
          <a:p>
            <a:endParaRPr lang="de-DE" sz="800"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Beratungsgespräche</a:t>
            </a:r>
          </a:p>
          <a:p>
            <a:pPr marL="571500" indent="-571500">
              <a:buClrTx/>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Verkaufsgespräche</a:t>
            </a:r>
          </a:p>
          <a:p>
            <a:pPr marL="571500" indent="-571500">
              <a:buClrTx/>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Mitarbeitergespräche</a:t>
            </a:r>
          </a:p>
          <a:p>
            <a:pPr marL="571500" indent="-571500">
              <a:buClrTx/>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Reklamationsgespräche</a:t>
            </a: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371360"/>
      </p:ext>
    </p:extLst>
  </p:cSld>
  <p:clrMapOvr>
    <a:masterClrMapping/>
  </p:clrMapOvr>
  <p:transition spd="med">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394915" y="1556792"/>
            <a:ext cx="8137525" cy="5301208"/>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Zur zielorientierten und erfolgreichen Gesprächsführung gilt es eine Regeln zu beachten:</a:t>
            </a:r>
          </a:p>
          <a:p>
            <a:pPr marL="742950" indent="-742950">
              <a:buClrTx/>
              <a:buFont typeface="+mj-lt"/>
              <a:buAutoNum type="arabicPeriod"/>
            </a:pPr>
            <a:r>
              <a:rPr lang="de-DE" sz="3600" b="1" dirty="0" smtClean="0">
                <a:solidFill>
                  <a:schemeClr val="accent6"/>
                </a:solidFill>
                <a:latin typeface="Times New Roman" panose="02020603050405020304" pitchFamily="18" charset="0"/>
                <a:cs typeface="Times New Roman" panose="02020603050405020304" pitchFamily="18" charset="0"/>
              </a:rPr>
              <a:t>Zielklärung:</a:t>
            </a:r>
            <a:r>
              <a:rPr lang="de-DE" sz="3600" dirty="0" smtClean="0">
                <a:solidFill>
                  <a:schemeClr val="accent6"/>
                </a:solidFill>
                <a:latin typeface="Times New Roman" panose="02020603050405020304" pitchFamily="18" charset="0"/>
                <a:cs typeface="Times New Roman" panose="02020603050405020304" pitchFamily="18" charset="0"/>
              </a:rPr>
              <a:t>                                  Festlegung was mit dem Gespräch erreicht werden soll</a:t>
            </a:r>
          </a:p>
          <a:p>
            <a:pPr marL="742950" indent="-742950">
              <a:buClrTx/>
              <a:buFont typeface="+mj-lt"/>
              <a:buAutoNum type="arabicPeriod"/>
            </a:pPr>
            <a:r>
              <a:rPr lang="de-DE" sz="3600" b="1" dirty="0" smtClean="0">
                <a:solidFill>
                  <a:schemeClr val="accent6"/>
                </a:solidFill>
                <a:latin typeface="Times New Roman" panose="02020603050405020304" pitchFamily="18" charset="0"/>
                <a:cs typeface="Times New Roman" panose="02020603050405020304" pitchFamily="18" charset="0"/>
              </a:rPr>
              <a:t>In den Gesprächspartner versetzen:</a:t>
            </a:r>
            <a:r>
              <a:rPr lang="de-DE" sz="3600" dirty="0" smtClean="0">
                <a:solidFill>
                  <a:schemeClr val="accent6"/>
                </a:solidFill>
                <a:latin typeface="Times New Roman" panose="02020603050405020304" pitchFamily="18" charset="0"/>
                <a:cs typeface="Times New Roman" panose="02020603050405020304" pitchFamily="18" charset="0"/>
              </a:rPr>
              <a:t> „Welches Ziel verfolgt der Gesprächspartner?“</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4" name="Textplatzhalter 3"/>
          <p:cNvSpPr>
            <a:spLocks noGrp="1"/>
          </p:cNvSpPr>
          <p:nvPr>
            <p:ph type="body" sz="quarter" idx="14"/>
          </p:nvPr>
        </p:nvSpPr>
        <p:spPr>
          <a:xfrm>
            <a:off x="0" y="116632"/>
            <a:ext cx="8676456" cy="90777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endParaRPr lang="de-DE" sz="4400" dirty="0"/>
          </a:p>
        </p:txBody>
      </p:sp>
    </p:spTree>
    <p:extLst>
      <p:ext uri="{BB962C8B-B14F-4D97-AF65-F5344CB8AC3E}">
        <p14:creationId xmlns:p14="http://schemas.microsoft.com/office/powerpoint/2010/main" val="3235158752"/>
      </p:ext>
    </p:extLst>
  </p:cSld>
  <p:clrMapOvr>
    <a:masterClrMapping/>
  </p:clrMapOvr>
  <p:transition spd="med">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610865" y="1556792"/>
            <a:ext cx="7921575" cy="4896544"/>
          </a:xfrm>
          <a:solidFill>
            <a:schemeClr val="accent1">
              <a:lumMod val="20000"/>
              <a:lumOff val="80000"/>
            </a:schemeClr>
          </a:solidFill>
        </p:spPr>
        <p:txBody>
          <a:bodyPr/>
          <a:lstStyle/>
          <a:p>
            <a:pPr marL="742950" indent="-742950">
              <a:buClrTx/>
              <a:buAutoNum type="arabicPeriod" startAt="3"/>
            </a:pPr>
            <a:r>
              <a:rPr lang="de-DE" sz="3600" b="1" dirty="0" smtClean="0">
                <a:solidFill>
                  <a:schemeClr val="accent6"/>
                </a:solidFill>
                <a:latin typeface="Times New Roman" panose="02020603050405020304" pitchFamily="18" charset="0"/>
                <a:cs typeface="Times New Roman" panose="02020603050405020304" pitchFamily="18" charset="0"/>
              </a:rPr>
              <a:t>Aktiv zuhören:                                </a:t>
            </a:r>
            <a:r>
              <a:rPr lang="de-DE" sz="3600" dirty="0" smtClean="0">
                <a:solidFill>
                  <a:schemeClr val="accent6"/>
                </a:solidFill>
                <a:latin typeface="Times New Roman" panose="02020603050405020304" pitchFamily="18" charset="0"/>
                <a:cs typeface="Times New Roman" panose="02020603050405020304" pitchFamily="18" charset="0"/>
              </a:rPr>
              <a:t>Dem Gesprächspartner Interesse, Akzeptanz und Wertschätzung zeigen.</a:t>
            </a:r>
          </a:p>
          <a:p>
            <a:pPr marL="742950" indent="-742950">
              <a:buClrTx/>
              <a:buAutoNum type="arabicPeriod" startAt="3"/>
            </a:pPr>
            <a:r>
              <a:rPr lang="de-DE" sz="3600" b="1" dirty="0" smtClean="0">
                <a:solidFill>
                  <a:schemeClr val="accent6"/>
                </a:solidFill>
                <a:latin typeface="Times New Roman" panose="02020603050405020304" pitchFamily="18" charset="0"/>
                <a:cs typeface="Times New Roman" panose="02020603050405020304" pitchFamily="18" charset="0"/>
              </a:rPr>
              <a:t>Offene Fragen stellen</a:t>
            </a:r>
          </a:p>
          <a:p>
            <a:pPr marL="742950" indent="-742950">
              <a:buClrTx/>
              <a:buAutoNum type="arabicPeriod" startAt="3"/>
            </a:pPr>
            <a:r>
              <a:rPr lang="de-DE" sz="3600" b="1" dirty="0" smtClean="0">
                <a:solidFill>
                  <a:schemeClr val="accent6"/>
                </a:solidFill>
                <a:latin typeface="Times New Roman" panose="02020603050405020304" pitchFamily="18" charset="0"/>
                <a:cs typeface="Times New Roman" panose="02020603050405020304" pitchFamily="18" charset="0"/>
              </a:rPr>
              <a:t>Feedback geben</a:t>
            </a:r>
          </a:p>
          <a:p>
            <a:pPr marL="742950" indent="-742950">
              <a:buClrTx/>
              <a:buAutoNum type="arabicPeriod" startAt="3"/>
            </a:pPr>
            <a:r>
              <a:rPr lang="de-DE" sz="3600" b="1" dirty="0" smtClean="0">
                <a:solidFill>
                  <a:schemeClr val="accent6"/>
                </a:solidFill>
                <a:latin typeface="Times New Roman" panose="02020603050405020304" pitchFamily="18" charset="0"/>
                <a:cs typeface="Times New Roman" panose="02020603050405020304" pitchFamily="18" charset="0"/>
              </a:rPr>
              <a:t>Problemlösungsbereitschaft:   </a:t>
            </a:r>
            <a:r>
              <a:rPr lang="de-DE" sz="3600" dirty="0" smtClean="0">
                <a:solidFill>
                  <a:schemeClr val="accent6"/>
                </a:solidFill>
                <a:latin typeface="Times New Roman" panose="02020603050405020304" pitchFamily="18" charset="0"/>
                <a:cs typeface="Times New Roman" panose="02020603050405020304" pitchFamily="18" charset="0"/>
              </a:rPr>
              <a:t>Erklärung zur Bereitschaft der gemeinsamen Problemlösung</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1234416"/>
      </p:ext>
    </p:extLst>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70123" y="188640"/>
            <a:ext cx="8388349"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5536" y="1556792"/>
            <a:ext cx="8137525" cy="2448272"/>
          </a:xfrm>
          <a:solidFill>
            <a:schemeClr val="accent1">
              <a:lumMod val="20000"/>
              <a:lumOff val="80000"/>
            </a:schemeClr>
          </a:solidFill>
        </p:spPr>
        <p:txBody>
          <a:bodyPr/>
          <a:lstStyle/>
          <a:p>
            <a:pPr marL="742950" indent="-742950">
              <a:buClrTx/>
              <a:buAutoNum type="arabicPeriod" startAt="7"/>
            </a:pPr>
            <a:r>
              <a:rPr lang="de-DE" sz="3600" b="1" dirty="0" smtClean="0">
                <a:solidFill>
                  <a:schemeClr val="accent6"/>
                </a:solidFill>
                <a:latin typeface="Times New Roman" panose="02020603050405020304" pitchFamily="18" charset="0"/>
                <a:cs typeface="Times New Roman" panose="02020603050405020304" pitchFamily="18" charset="0"/>
              </a:rPr>
              <a:t>Glaubwürdigkeit:                         </a:t>
            </a:r>
            <a:r>
              <a:rPr lang="de-DE" sz="3600" dirty="0" smtClean="0">
                <a:solidFill>
                  <a:schemeClr val="accent6"/>
                </a:solidFill>
                <a:latin typeface="Times New Roman" panose="02020603050405020304" pitchFamily="18" charset="0"/>
                <a:cs typeface="Times New Roman" panose="02020603050405020304" pitchFamily="18" charset="0"/>
              </a:rPr>
              <a:t>Dafür Sorge tragen, dass zwischen dem </a:t>
            </a:r>
            <a:r>
              <a:rPr lang="de-DE" sz="3600" u="sng" dirty="0" smtClean="0">
                <a:solidFill>
                  <a:schemeClr val="accent6"/>
                </a:solidFill>
                <a:latin typeface="Times New Roman" panose="02020603050405020304" pitchFamily="18" charset="0"/>
                <a:cs typeface="Times New Roman" panose="02020603050405020304" pitchFamily="18" charset="0"/>
              </a:rPr>
              <a:t>Gesagten</a:t>
            </a:r>
            <a:r>
              <a:rPr lang="de-DE" sz="3600" dirty="0" smtClean="0">
                <a:solidFill>
                  <a:schemeClr val="accent6"/>
                </a:solidFill>
                <a:latin typeface="Times New Roman" panose="02020603050405020304" pitchFamily="18" charset="0"/>
                <a:cs typeface="Times New Roman" panose="02020603050405020304" pitchFamily="18" charset="0"/>
              </a:rPr>
              <a:t> und dem </a:t>
            </a:r>
            <a:r>
              <a:rPr lang="de-DE" sz="3600" u="sng" dirty="0" smtClean="0">
                <a:solidFill>
                  <a:schemeClr val="accent6"/>
                </a:solidFill>
                <a:latin typeface="Times New Roman" panose="02020603050405020304" pitchFamily="18" charset="0"/>
                <a:cs typeface="Times New Roman" panose="02020603050405020304" pitchFamily="18" charset="0"/>
              </a:rPr>
              <a:t>Gemeinten</a:t>
            </a:r>
            <a:r>
              <a:rPr lang="de-DE" sz="3600" dirty="0" smtClean="0">
                <a:solidFill>
                  <a:schemeClr val="accent6"/>
                </a:solidFill>
                <a:latin typeface="Times New Roman" panose="02020603050405020304" pitchFamily="18" charset="0"/>
                <a:cs typeface="Times New Roman" panose="02020603050405020304" pitchFamily="18" charset="0"/>
              </a:rPr>
              <a:t> Übereinstimmung besteht</a:t>
            </a:r>
            <a:endParaRPr lang="de-DE" sz="3600" u="sng"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365342"/>
      </p:ext>
    </p:extLst>
  </p:cSld>
  <p:clrMapOvr>
    <a:masterClrMapping/>
  </p:clrMapOvr>
  <p:transition spd="med">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69465" y="1556792"/>
            <a:ext cx="8137525" cy="4392488"/>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Das Beratungsgespräch:</a:t>
            </a:r>
          </a:p>
          <a:p>
            <a:pPr algn="ctr"/>
            <a:endParaRPr lang="de-DE" sz="800"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Es ist ein Gespräch über ein Problem, für dessen Lösung jemand die Hilfe oder Rat eines Anderen sucht.</a:t>
            </a:r>
          </a:p>
          <a:p>
            <a:pPr algn="ctr"/>
            <a:r>
              <a:rPr lang="de-DE" sz="3600" dirty="0" smtClean="0">
                <a:solidFill>
                  <a:schemeClr val="accent6"/>
                </a:solidFill>
                <a:latin typeface="Times New Roman" panose="02020603050405020304" pitchFamily="18" charset="0"/>
                <a:cs typeface="Times New Roman" panose="02020603050405020304" pitchFamily="18" charset="0"/>
              </a:rPr>
              <a:t>Das Gespräch sollte so geführt werden, dass der Ratsuchende zukünftig selbst im Stande ist das Problem zu lösen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2510481"/>
      </p:ext>
    </p:extLst>
  </p:cSld>
  <p:clrMapOvr>
    <a:masterClrMapping/>
  </p:clrMapOvr>
  <p:transition spd="med">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smtClean="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896544"/>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Vorgehensweise des Beratenden:</a:t>
            </a:r>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Dem Ratsuchenden zeigen, dass er sein Problem ernst nimmt und bereit ist ihn bei der Lösung zu unterstützen</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Fragen stellen, die geeignet sind die Situation zu erhellen und Aspekte aufzuzeigen, die noch nicht berücksichtigt wurden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395993"/>
      </p:ext>
    </p:extLst>
  </p:cSld>
  <p:clrMapOvr>
    <a:masterClrMapping/>
  </p:clrMapOvr>
  <p:transition spd="med">
    <p:fade/>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2448272"/>
          </a:xfrm>
          <a:solidFill>
            <a:schemeClr val="accent1">
              <a:lumMod val="20000"/>
              <a:lumOff val="80000"/>
            </a:schemeClr>
          </a:solidFill>
        </p:spPr>
        <p:txBody>
          <a:bodyPr/>
          <a:lstStyle/>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Mit dem Ratsuchende gemeinsame Lösungsstrategien erarbeiten, die als Anregung zur eigenständigen Problemlösung dienen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1362903"/>
      </p:ext>
    </p:extLst>
  </p:cSld>
  <p:clrMapOvr>
    <a:masterClrMapping/>
  </p:clrMapOvr>
  <p:transition spd="med">
    <p:fade/>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69465" y="2060848"/>
            <a:ext cx="8137525" cy="3168352"/>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Das Verkaufsgespräch:</a:t>
            </a: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Es ist das Gespräch zwischen dem Verkäufer einer Dienstleistung oder einer Ware und dem Käufer für diese Dienstleistung oder dieser Ware.</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511653"/>
      </p:ext>
    </p:extLst>
  </p:cSld>
  <p:clrMapOvr>
    <a:masterClrMapping/>
  </p:clrMapOvr>
  <p:transition spd="med">
    <p:fade/>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968552"/>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Aufgabe des Verkaufsgespräches:</a:t>
            </a:r>
          </a:p>
          <a:p>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Es dient dazu, den Interessenten zur Annahme des Angebotes anzuregen und die Dienstleistung oder die Ware zu kaufen</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Der Kunde soll nach dem Kauf überzeugt sein das richtige Produkt erworben zu haben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8408151"/>
      </p:ext>
    </p:extLst>
  </p:cSld>
  <p:clrMapOvr>
    <a:masterClrMapping/>
  </p:clrMapOvr>
  <p:transition spd="med">
    <p:fade/>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86800"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smtClean="0">
              <a:latin typeface="Times New Roman" panose="02020603050405020304" pitchFamily="18" charset="0"/>
              <a:cs typeface="Times New Roman" panose="02020603050405020304" pitchFamily="18" charset="0"/>
            </a:endParaRPr>
          </a:p>
        </p:txBody>
      </p:sp>
      <p:graphicFrame>
        <p:nvGraphicFramePr>
          <p:cNvPr id="4" name="Inhaltsplatzhalter 3"/>
          <p:cNvGraphicFramePr>
            <a:graphicFrameLocks noGrp="1"/>
          </p:cNvGraphicFramePr>
          <p:nvPr>
            <p:ph sz="quarter" idx="16"/>
            <p:extLst>
              <p:ext uri="{D42A27DB-BD31-4B8C-83A1-F6EECF244321}">
                <p14:modId xmlns:p14="http://schemas.microsoft.com/office/powerpoint/2010/main" val="521842436"/>
              </p:ext>
            </p:extLst>
          </p:nvPr>
        </p:nvGraphicFramePr>
        <p:xfrm>
          <a:off x="49876" y="1124744"/>
          <a:ext cx="8604450" cy="5730240"/>
        </p:xfrm>
        <a:graphic>
          <a:graphicData uri="http://schemas.openxmlformats.org/drawingml/2006/table">
            <a:tbl>
              <a:tblPr firstRow="1" bandRow="1">
                <a:tableStyleId>{5C22544A-7EE6-4342-B048-85BDC9FD1C3A}</a:tableStyleId>
              </a:tblPr>
              <a:tblGrid>
                <a:gridCol w="4302225"/>
                <a:gridCol w="4302225"/>
              </a:tblGrid>
              <a:tr h="224641">
                <a:tc gridSpan="2">
                  <a:txBody>
                    <a:bodyPr/>
                    <a:lstStyle/>
                    <a:p>
                      <a:pPr marL="0" marR="0" lvl="0" indent="0" algn="ctr" defTabSz="914400" rtl="0" eaLnBrk="1" fontAlgn="base" latinLnBrk="0" hangingPunct="1">
                        <a:lnSpc>
                          <a:spcPct val="100000"/>
                        </a:lnSpc>
                        <a:spcBef>
                          <a:spcPct val="20000"/>
                        </a:spcBef>
                        <a:spcAft>
                          <a:spcPct val="0"/>
                        </a:spcAft>
                        <a:buClr>
                          <a:srgbClr val="FF6600"/>
                        </a:buClr>
                        <a:buSzTx/>
                        <a:buFont typeface="Wingdings" pitchFamily="2" charset="2"/>
                        <a:buNone/>
                        <a:tabLst/>
                        <a:defRPr/>
                      </a:pPr>
                      <a:r>
                        <a:rPr kumimoji="0" lang="de-DE" sz="2800" b="1" i="0" u="none" strike="noStrike" kern="1200" cap="none" spc="0" normalizeH="0" baseline="0" noProof="0" dirty="0" smtClean="0">
                          <a:ln>
                            <a:noFill/>
                          </a:ln>
                          <a:solidFill>
                            <a:schemeClr val="accent6"/>
                          </a:solidFill>
                          <a:effectLst/>
                          <a:uLnTx/>
                          <a:uFillTx/>
                          <a:latin typeface="Times New Roman" panose="02020603050405020304" pitchFamily="18" charset="0"/>
                          <a:ea typeface="+mn-ea"/>
                          <a:cs typeface="Times New Roman" panose="02020603050405020304" pitchFamily="18" charset="0"/>
                        </a:rPr>
                        <a:t>Phasen eines Verkaufsgesprächs</a:t>
                      </a:r>
                    </a:p>
                  </a:txBody>
                  <a:tcPr/>
                </a:tc>
                <a:tc hMerge="1">
                  <a:txBody>
                    <a:bodyPr/>
                    <a:lstStyle/>
                    <a:p>
                      <a:endParaRPr lang="de-DE" dirty="0"/>
                    </a:p>
                  </a:txBody>
                  <a:tcPr/>
                </a:tc>
              </a:tr>
              <a:tr h="370840">
                <a:tc>
                  <a:txBody>
                    <a:bodyPr/>
                    <a:lstStyle/>
                    <a:p>
                      <a:r>
                        <a:rPr lang="de-DE" sz="2400" b="1" dirty="0" smtClean="0">
                          <a:solidFill>
                            <a:schemeClr val="accent6"/>
                          </a:solidFill>
                          <a:latin typeface="Times New Roman" panose="02020603050405020304" pitchFamily="18" charset="0"/>
                          <a:cs typeface="Times New Roman" panose="02020603050405020304" pitchFamily="18" charset="0"/>
                        </a:rPr>
                        <a:t>Gesprächseröffnung</a:t>
                      </a:r>
                      <a:endParaRPr lang="de-DE" sz="24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400" dirty="0" smtClean="0">
                          <a:solidFill>
                            <a:schemeClr val="accent6"/>
                          </a:solidFill>
                          <a:latin typeface="Times New Roman" panose="02020603050405020304" pitchFamily="18" charset="0"/>
                          <a:cs typeface="Times New Roman" panose="02020603050405020304" pitchFamily="18" charset="0"/>
                        </a:rPr>
                        <a:t>Begrüßung, Kontaktaufnahme</a:t>
                      </a:r>
                      <a:endParaRPr lang="de-DE" sz="24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2400" b="1" dirty="0" smtClean="0">
                          <a:solidFill>
                            <a:schemeClr val="accent6"/>
                          </a:solidFill>
                          <a:latin typeface="Times New Roman" panose="02020603050405020304" pitchFamily="18" charset="0"/>
                          <a:cs typeface="Times New Roman" panose="02020603050405020304" pitchFamily="18" charset="0"/>
                        </a:rPr>
                        <a:t>Bedarf feststellen</a:t>
                      </a:r>
                      <a:endParaRPr lang="de-DE" sz="24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400" dirty="0" smtClean="0">
                          <a:solidFill>
                            <a:schemeClr val="accent6"/>
                          </a:solidFill>
                          <a:latin typeface="Times New Roman" panose="02020603050405020304" pitchFamily="18" charset="0"/>
                          <a:cs typeface="Times New Roman" panose="02020603050405020304" pitchFamily="18" charset="0"/>
                        </a:rPr>
                        <a:t>Bedarf des Kunde durch geeignete Fragen</a:t>
                      </a:r>
                      <a:r>
                        <a:rPr lang="de-DE" sz="2400" baseline="0" dirty="0" smtClean="0">
                          <a:solidFill>
                            <a:schemeClr val="accent6"/>
                          </a:solidFill>
                          <a:latin typeface="Times New Roman" panose="02020603050405020304" pitchFamily="18" charset="0"/>
                          <a:cs typeface="Times New Roman" panose="02020603050405020304" pitchFamily="18" charset="0"/>
                        </a:rPr>
                        <a:t> feststellen</a:t>
                      </a:r>
                      <a:endParaRPr lang="de-DE" sz="24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2400" b="1" dirty="0" smtClean="0">
                          <a:solidFill>
                            <a:schemeClr val="accent6"/>
                          </a:solidFill>
                          <a:latin typeface="Times New Roman" panose="02020603050405020304" pitchFamily="18" charset="0"/>
                          <a:cs typeface="Times New Roman" panose="02020603050405020304" pitchFamily="18" charset="0"/>
                        </a:rPr>
                        <a:t>Angebot</a:t>
                      </a:r>
                      <a:endParaRPr lang="de-DE" sz="24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400" dirty="0" smtClean="0">
                          <a:solidFill>
                            <a:schemeClr val="accent6"/>
                          </a:solidFill>
                          <a:latin typeface="Times New Roman" panose="02020603050405020304" pitchFamily="18" charset="0"/>
                          <a:cs typeface="Times New Roman" panose="02020603050405020304" pitchFamily="18" charset="0"/>
                        </a:rPr>
                        <a:t>Dem Kunden ein bedürfnis- orientiertes Angebot unterbreiten</a:t>
                      </a:r>
                      <a:endParaRPr lang="de-DE" sz="24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2400" b="1" dirty="0" err="1" smtClean="0">
                          <a:solidFill>
                            <a:schemeClr val="accent6"/>
                          </a:solidFill>
                          <a:latin typeface="Times New Roman" panose="02020603050405020304" pitchFamily="18" charset="0"/>
                          <a:cs typeface="Times New Roman" panose="02020603050405020304" pitchFamily="18" charset="0"/>
                        </a:rPr>
                        <a:t>Einwandsbehandlung</a:t>
                      </a:r>
                      <a:endParaRPr lang="de-DE" sz="24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400" dirty="0" smtClean="0">
                          <a:solidFill>
                            <a:schemeClr val="accent6"/>
                          </a:solidFill>
                          <a:latin typeface="Times New Roman" panose="02020603050405020304" pitchFamily="18" charset="0"/>
                          <a:cs typeface="Times New Roman" panose="02020603050405020304" pitchFamily="18" charset="0"/>
                        </a:rPr>
                        <a:t>Einwände des Kunden als berechtigt anerkennen und mit Vorteilen des Produkts beilegen</a:t>
                      </a:r>
                      <a:endParaRPr lang="de-DE" sz="24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2400" b="1" dirty="0" smtClean="0">
                          <a:solidFill>
                            <a:schemeClr val="accent6"/>
                          </a:solidFill>
                          <a:latin typeface="Times New Roman" panose="02020603050405020304" pitchFamily="18" charset="0"/>
                          <a:cs typeface="Times New Roman" panose="02020603050405020304" pitchFamily="18" charset="0"/>
                        </a:rPr>
                        <a:t>Abschluss</a:t>
                      </a:r>
                      <a:endParaRPr lang="de-DE" sz="24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400" dirty="0" smtClean="0">
                          <a:solidFill>
                            <a:schemeClr val="accent6"/>
                          </a:solidFill>
                          <a:latin typeface="Times New Roman" panose="02020603050405020304" pitchFamily="18" charset="0"/>
                          <a:cs typeface="Times New Roman" panose="02020603050405020304" pitchFamily="18" charset="0"/>
                        </a:rPr>
                        <a:t>Den Kunden mit geeigneten Argumenten</a:t>
                      </a:r>
                      <a:r>
                        <a:rPr lang="de-DE" sz="2400" baseline="0" dirty="0" smtClean="0">
                          <a:solidFill>
                            <a:schemeClr val="accent6"/>
                          </a:solidFill>
                          <a:latin typeface="Times New Roman" panose="02020603050405020304" pitchFamily="18" charset="0"/>
                          <a:cs typeface="Times New Roman" panose="02020603050405020304" pitchFamily="18" charset="0"/>
                        </a:rPr>
                        <a:t> beim Abschluss unterstützen</a:t>
                      </a:r>
                    </a:p>
                    <a:p>
                      <a:r>
                        <a:rPr lang="de-DE" sz="2400" baseline="0" dirty="0" smtClean="0">
                          <a:solidFill>
                            <a:schemeClr val="accent6"/>
                          </a:solidFill>
                          <a:latin typeface="Times New Roman" panose="02020603050405020304" pitchFamily="18" charset="0"/>
                          <a:cs typeface="Times New Roman" panose="02020603050405020304" pitchFamily="18" charset="0"/>
                        </a:rPr>
                        <a:t>Höfliche und wertschätzende Verabschiedung</a:t>
                      </a:r>
                      <a:endParaRPr lang="de-DE" sz="24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08236237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1"/>
          <p:cNvSpPr>
            <a:spLocks noGrp="1"/>
          </p:cNvSpPr>
          <p:nvPr>
            <p:ph type="body" sz="quarter" idx="14"/>
          </p:nvPr>
        </p:nvSpPr>
        <p:spPr>
          <a:xfrm>
            <a:off x="250825" y="189582"/>
            <a:ext cx="8137525" cy="719138"/>
          </a:xfrm>
        </p:spPr>
        <p:txBody>
          <a:bodyPr>
            <a:noAutofit/>
          </a:bodyPr>
          <a:lstStyle/>
          <a:p>
            <a:pPr algn="ctr"/>
            <a:r>
              <a:rPr lang="de-DE" sz="5000" dirty="0" smtClean="0">
                <a:solidFill>
                  <a:schemeClr val="accent6"/>
                </a:solidFill>
                <a:latin typeface="Times New Roman" panose="02020603050405020304" pitchFamily="18" charset="0"/>
                <a:cs typeface="Times New Roman" panose="02020603050405020304" pitchFamily="18" charset="0"/>
              </a:rPr>
              <a:t>Grundlagen</a:t>
            </a:r>
            <a:endParaRPr lang="de-DE" sz="5000" dirty="0">
              <a:solidFill>
                <a:schemeClr val="accent6"/>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827658" y="1916832"/>
            <a:ext cx="7632774" cy="2308324"/>
          </a:xfrm>
          <a:prstGeom prst="rect">
            <a:avLst/>
          </a:prstGeom>
          <a:solidFill>
            <a:schemeClr val="accent1">
              <a:lumMod val="20000"/>
              <a:lumOff val="80000"/>
            </a:schemeClr>
          </a:solidFill>
        </p:spPr>
        <p:txBody>
          <a:bodyPr wrap="square" rtlCol="0">
            <a:spAutoFit/>
          </a:bodyPr>
          <a:lstStyle/>
          <a:p>
            <a:r>
              <a:rPr lang="de-DE" sz="3600" dirty="0" smtClean="0">
                <a:solidFill>
                  <a:schemeClr val="accent6"/>
                </a:solidFill>
                <a:latin typeface="Times New Roman" panose="02020603050405020304" pitchFamily="18" charset="0"/>
                <a:cs typeface="Times New Roman" panose="02020603050405020304" pitchFamily="18" charset="0"/>
              </a:rPr>
              <a:t>Der nonverbal übermittelte Anteil der Kommunikation entscheidet mit mehr als 90% darüber, wie der vermittelte Inhalt vom Gegenüber verstanden wird. </a:t>
            </a:r>
            <a:endParaRPr lang="de-DE" sz="1600" dirty="0" smtClean="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6395812"/>
      </p:ext>
    </p:extLst>
  </p:cSld>
  <p:clrMapOvr>
    <a:masterClrMapping/>
  </p:clrMapOvr>
  <p:transition spd="med">
    <p:fade/>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5536" y="1556792"/>
            <a:ext cx="8137525" cy="4320000"/>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Das Mitarbeitergespräch:</a:t>
            </a:r>
          </a:p>
          <a:p>
            <a:pPr algn="ctr"/>
            <a:endParaRPr lang="de-DE" sz="800" u="sng" dirty="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Es ist ein Gespräch zwischen Mitarbeiter und Vorgesetztem.</a:t>
            </a:r>
          </a:p>
          <a:p>
            <a:pPr algn="ctr"/>
            <a:r>
              <a:rPr lang="de-DE" sz="3600" b="1" dirty="0" smtClean="0">
                <a:solidFill>
                  <a:schemeClr val="accent6"/>
                </a:solidFill>
                <a:latin typeface="Times New Roman" panose="02020603050405020304" pitchFamily="18" charset="0"/>
                <a:cs typeface="Times New Roman" panose="02020603050405020304" pitchFamily="18" charset="0"/>
              </a:rPr>
              <a:t>Anlässe für Mitarbeitergespräche:</a:t>
            </a:r>
            <a:endParaRPr lang="de-DE" sz="3600" b="1" dirty="0">
              <a:solidFill>
                <a:schemeClr val="accent6"/>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539552" y="4438853"/>
            <a:ext cx="2736304" cy="1200329"/>
          </a:xfrm>
          <a:prstGeom prst="rect">
            <a:avLst/>
          </a:prstGeom>
          <a:noFill/>
        </p:spPr>
        <p:txBody>
          <a:bodyPr wrap="square" rtlCol="0">
            <a:spAutoFit/>
          </a:bodyPr>
          <a:lstStyle/>
          <a:p>
            <a:pPr marL="285750" indent="-28575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Beratung</a:t>
            </a:r>
          </a:p>
          <a:p>
            <a:pPr marL="285750" indent="-28575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Beurteilung</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707904" y="4437112"/>
            <a:ext cx="4607817" cy="1200329"/>
          </a:xfrm>
          <a:prstGeom prst="rect">
            <a:avLst/>
          </a:prstGeom>
          <a:noFill/>
        </p:spPr>
        <p:txBody>
          <a:bodyPr wrap="square" rtlCol="0">
            <a:spAutoFit/>
          </a:bodyPr>
          <a:lstStyle/>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Personalentwicklung</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Konflikte</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290520"/>
      </p:ext>
    </p:extLst>
  </p:cSld>
  <p:clrMapOvr>
    <a:masterClrMapping/>
  </p:clrMapOvr>
  <p:transition spd="med">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124744"/>
            <a:ext cx="8137525" cy="5661248"/>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Probleme im Mitarbeitergespräch durch mangelnde Vorbereitung:</a:t>
            </a:r>
            <a:endParaRPr lang="de-DE" sz="800" b="1" dirty="0" smtClean="0">
              <a:solidFill>
                <a:schemeClr val="accent6"/>
              </a:solidFill>
              <a:latin typeface="Times New Roman" panose="02020603050405020304" pitchFamily="18" charset="0"/>
              <a:cs typeface="Times New Roman" panose="02020603050405020304" pitchFamily="18" charset="0"/>
            </a:endParaRPr>
          </a:p>
          <a:p>
            <a:endParaRPr lang="de-DE" sz="800" b="1"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Lösungswege für Probleme bleiben unerkannt</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Ziele werden nicht vereinbart</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Die Chance Abläufe zu verbessern wird verpasst</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Das Gespräch wird von beiden Seiten als sinnlos empfunden</a:t>
            </a:r>
          </a:p>
          <a:p>
            <a:pPr marL="571500" indent="-571500">
              <a:buClrTx/>
              <a:buFont typeface="Wingdings" panose="05000000000000000000" pitchFamily="2" charset="2"/>
              <a:buChar char="§"/>
            </a:pP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89583"/>
      </p:ext>
    </p:extLst>
  </p:cSld>
  <p:clrMapOvr>
    <a:masterClrMapping/>
  </p:clrMapOvr>
  <p:transition spd="med">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395536" y="907778"/>
            <a:ext cx="8137525" cy="5724644"/>
          </a:xfrm>
          <a:prstGeom prst="rect">
            <a:avLst/>
          </a:prstGeom>
          <a:solidFill>
            <a:schemeClr val="accent1">
              <a:lumMod val="20000"/>
              <a:lumOff val="80000"/>
            </a:schemeClr>
          </a:solidFill>
        </p:spPr>
        <p:txBody>
          <a:bodyPr wrap="square" rtlCol="0">
            <a:spAutoFit/>
          </a:bodyPr>
          <a:lstStyle/>
          <a:p>
            <a:endParaRPr lang="de-DE" sz="5400" dirty="0" smtClean="0">
              <a:latin typeface="Times New Roman" panose="02020603050405020304" pitchFamily="18" charset="0"/>
              <a:cs typeface="Times New Roman" panose="02020603050405020304" pitchFamily="18" charset="0"/>
            </a:endParaRPr>
          </a:p>
          <a:p>
            <a:pPr algn="ctr"/>
            <a:r>
              <a:rPr lang="de-DE" sz="5400" dirty="0" smtClean="0">
                <a:solidFill>
                  <a:srgbClr val="FF0000"/>
                </a:solidFill>
                <a:latin typeface="Times New Roman" panose="02020603050405020304" pitchFamily="18" charset="0"/>
                <a:cs typeface="Times New Roman" panose="02020603050405020304" pitchFamily="18" charset="0"/>
              </a:rPr>
              <a:t>Aus diesem Grund ist eine gründliche Vorbereitung des Gespräches wichtig und sinnvoll!</a:t>
            </a:r>
          </a:p>
          <a:p>
            <a:pPr algn="ctr"/>
            <a:endParaRPr lang="de-DE" sz="4800" dirty="0" smtClean="0">
              <a:solidFill>
                <a:srgbClr val="FF0000"/>
              </a:solidFill>
              <a:latin typeface="Times New Roman" panose="02020603050405020304" pitchFamily="18" charset="0"/>
              <a:cs typeface="Times New Roman" panose="02020603050405020304" pitchFamily="18" charset="0"/>
            </a:endParaRPr>
          </a:p>
          <a:p>
            <a:pPr algn="ctr"/>
            <a:endParaRPr lang="de-DE"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9815441"/>
      </p:ext>
    </p:extLst>
  </p:cSld>
  <p:clrMapOvr>
    <a:masterClrMapping/>
  </p:clrMapOvr>
  <p:transition spd="med">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385984"/>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Phasen des Mitarbeitergesprächs:</a:t>
            </a: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742950" indent="-742950">
              <a:buClrTx/>
              <a:buFont typeface="+mj-lt"/>
              <a:buAutoNum type="arabicPeriod"/>
            </a:pPr>
            <a:r>
              <a:rPr lang="de-DE" sz="3600" b="1" dirty="0" smtClean="0">
                <a:solidFill>
                  <a:schemeClr val="accent6"/>
                </a:solidFill>
                <a:latin typeface="Times New Roman" panose="02020603050405020304" pitchFamily="18" charset="0"/>
                <a:cs typeface="Times New Roman" panose="02020603050405020304" pitchFamily="18" charset="0"/>
              </a:rPr>
              <a:t>Eröffnung und Einstimmung</a:t>
            </a:r>
          </a:p>
          <a:p>
            <a:pPr>
              <a:buClrTx/>
            </a:pPr>
            <a:r>
              <a:rPr lang="de-DE" sz="3600" b="1" dirty="0" smtClean="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Begrüßung, Beziehung aufbauen, 	Thema und Themen benennen 	(Tagesordnung)</a:t>
            </a:r>
            <a:endParaRPr lang="de-DE" sz="3600" b="1" dirty="0">
              <a:solidFill>
                <a:schemeClr val="accent6"/>
              </a:solidFill>
              <a:latin typeface="Times New Roman" panose="02020603050405020304" pitchFamily="18" charset="0"/>
              <a:cs typeface="Times New Roman" panose="02020603050405020304" pitchFamily="18" charset="0"/>
            </a:endParaRPr>
          </a:p>
          <a:p>
            <a:pPr marL="742950" indent="-742950">
              <a:buClrTx/>
              <a:buFont typeface="+mj-lt"/>
              <a:buAutoNum type="arabicPeriod"/>
            </a:pP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9560580"/>
      </p:ext>
    </p:extLst>
  </p:cSld>
  <p:clrMapOvr>
    <a:masterClrMapping/>
  </p:clrMapOvr>
  <p:transition spd="med">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385984"/>
          </a:xfrm>
          <a:solidFill>
            <a:schemeClr val="accent1">
              <a:lumMod val="20000"/>
              <a:lumOff val="80000"/>
            </a:schemeClr>
          </a:solidFill>
        </p:spPr>
        <p:txBody>
          <a:bodyPr>
            <a:noAutofit/>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Phasen des Mitarbeitergesprächs:</a:t>
            </a: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742950" indent="-742950">
              <a:buClrTx/>
              <a:buAutoNum type="arabicPeriod" startAt="2"/>
            </a:pPr>
            <a:r>
              <a:rPr lang="de-DE" sz="3600" b="1" dirty="0" smtClean="0">
                <a:solidFill>
                  <a:schemeClr val="accent6"/>
                </a:solidFill>
                <a:latin typeface="Times New Roman" panose="02020603050405020304" pitchFamily="18" charset="0"/>
                <a:cs typeface="Times New Roman" panose="02020603050405020304" pitchFamily="18" charset="0"/>
              </a:rPr>
              <a:t>Inhaltliche Darstellung, Problematik               benennen</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Worum geht es genau?</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Das Thema sachlich eingrenzen</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p>
          <a:p>
            <a:pPr marL="742950" indent="-742950">
              <a:buClrTx/>
              <a:buFont typeface="+mj-lt"/>
              <a:buAutoNum type="arabicPeriod"/>
            </a:pP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1691373"/>
      </p:ext>
    </p:extLst>
  </p:cSld>
  <p:clrMapOvr>
    <a:masterClrMapping/>
  </p:clrMapOvr>
  <p:transition spd="med">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2952328"/>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Phasen des Mitarbeitergesprächs:</a:t>
            </a: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742950" indent="-742950">
              <a:buClrTx/>
              <a:buAutoNum type="arabicPeriod" startAt="3"/>
            </a:pPr>
            <a:r>
              <a:rPr lang="de-DE" sz="3600" b="1" dirty="0" smtClean="0">
                <a:solidFill>
                  <a:schemeClr val="accent6"/>
                </a:solidFill>
                <a:latin typeface="Times New Roman" panose="02020603050405020304" pitchFamily="18" charset="0"/>
                <a:cs typeface="Times New Roman" panose="02020603050405020304" pitchFamily="18" charset="0"/>
              </a:rPr>
              <a:t>Lösungsmöglichkeiten</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Wie können wir das Problem lösen?</a:t>
            </a:r>
          </a:p>
          <a:p>
            <a:pPr>
              <a:buClrTx/>
            </a:pPr>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Welche Möglichkeiten haben wir?</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p>
          <a:p>
            <a:pPr marL="742950" indent="-742950">
              <a:buClrTx/>
              <a:buFont typeface="+mj-lt"/>
              <a:buAutoNum type="arabicPeriod"/>
            </a:pP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6097606"/>
      </p:ext>
    </p:extLst>
  </p:cSld>
  <p:clrMapOvr>
    <a:masterClrMapping/>
  </p:clrMapOvr>
  <p:transition spd="med">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07504" y="1556792"/>
            <a:ext cx="8424937" cy="2808312"/>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Phasen des Mitarbeitergesprächs:</a:t>
            </a: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742950" indent="-742950">
              <a:buClrTx/>
              <a:buAutoNum type="arabicPeriod" startAt="4"/>
            </a:pPr>
            <a:r>
              <a:rPr lang="de-DE" sz="3600" b="1" dirty="0" smtClean="0">
                <a:solidFill>
                  <a:schemeClr val="accent6"/>
                </a:solidFill>
                <a:latin typeface="Times New Roman" panose="02020603050405020304" pitchFamily="18" charset="0"/>
                <a:cs typeface="Times New Roman" panose="02020603050405020304" pitchFamily="18" charset="0"/>
              </a:rPr>
              <a:t>Vereinbarung</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Zielbestimmung und Zielformulierung: 	Wer was macht was bis wann?</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p>
          <a:p>
            <a:pPr marL="742950" indent="-742950">
              <a:buClrTx/>
              <a:buFont typeface="+mj-lt"/>
              <a:buAutoNum type="arabicPeriod"/>
            </a:pP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1725645"/>
      </p:ext>
    </p:extLst>
  </p:cSld>
  <p:clrMapOvr>
    <a:masterClrMapping/>
  </p:clrMapOvr>
  <p:transition spd="med">
    <p:fade/>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07505" y="1556792"/>
            <a:ext cx="8424936" cy="2304256"/>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Phasen des Mitarbeitergesprächs:</a:t>
            </a: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742950" indent="-742950">
              <a:buClrTx/>
              <a:buAutoNum type="arabicPeriod" startAt="5"/>
            </a:pPr>
            <a:r>
              <a:rPr lang="de-DE" sz="3600" b="1" dirty="0" smtClean="0">
                <a:solidFill>
                  <a:schemeClr val="accent6"/>
                </a:solidFill>
                <a:latin typeface="Times New Roman" panose="02020603050405020304" pitchFamily="18" charset="0"/>
                <a:cs typeface="Times New Roman" panose="02020603050405020304" pitchFamily="18" charset="0"/>
              </a:rPr>
              <a:t>Abschluss</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Zusammenfassung und Verabschiedung</a:t>
            </a:r>
          </a:p>
          <a:p>
            <a:pPr>
              <a:buClrTx/>
            </a:pPr>
            <a:r>
              <a:rPr lang="de-DE" sz="3600" b="1" dirty="0">
                <a:solidFill>
                  <a:schemeClr val="accent6"/>
                </a:solidFill>
                <a:latin typeface="Times New Roman" panose="02020603050405020304" pitchFamily="18" charset="0"/>
                <a:cs typeface="Times New Roman" panose="02020603050405020304" pitchFamily="18" charset="0"/>
              </a:rPr>
              <a:t>	</a:t>
            </a:r>
          </a:p>
          <a:p>
            <a:pPr marL="742950" indent="-742950">
              <a:buClrTx/>
              <a:buFont typeface="+mj-lt"/>
              <a:buAutoNum type="arabicPeriod"/>
            </a:pP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2210025"/>
      </p:ext>
    </p:extLst>
  </p:cSld>
  <p:clrMapOvr>
    <a:masterClrMapping/>
  </p:clrMapOvr>
  <p:transition spd="med">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25760" y="2492896"/>
            <a:ext cx="8424936" cy="2088232"/>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Das Reklamationsgespräch:</a:t>
            </a:r>
          </a:p>
          <a:p>
            <a:pPr algn="ctr"/>
            <a:endParaRPr lang="de-DE" sz="800" u="sng" dirty="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Es ist ein Gespräch mit Kunden, die mit dem gelieferten Produkt nicht zufrieden sind.</a:t>
            </a:r>
          </a:p>
          <a:p>
            <a:pPr algn="ctr"/>
            <a:endParaRPr lang="de-DE" sz="3600" u="sng"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0017223"/>
      </p:ext>
    </p:extLst>
  </p:cSld>
  <p:clrMapOvr>
    <a:masterClrMapping/>
  </p:clrMapOvr>
  <p:transition spd="med">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260648"/>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754136"/>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Die Reklamation als Chance!</a:t>
            </a:r>
          </a:p>
          <a:p>
            <a:endParaRPr lang="de-DE" sz="800"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Der Kunde möchte, dass der Missstand behoben wird. Durch die Rückmeldung des Kunden über Beanstandungen des Produktes erhält der Betrieb die Möglichkeit, seine Produkte so zu verbessern, dass der Kunde in Zukunft zufrieden ist und dies auch so weitersagt.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905442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1"/>
          <p:cNvSpPr>
            <a:spLocks noGrp="1"/>
          </p:cNvSpPr>
          <p:nvPr>
            <p:ph type="body" sz="quarter" idx="14"/>
          </p:nvPr>
        </p:nvSpPr>
        <p:spPr>
          <a:xfrm>
            <a:off x="250825" y="188640"/>
            <a:ext cx="8137525" cy="719138"/>
          </a:xfrm>
        </p:spPr>
        <p:txBody>
          <a:bodyPr>
            <a:noAutofit/>
          </a:bodyPr>
          <a:lstStyle/>
          <a:p>
            <a:pPr algn="ctr"/>
            <a:r>
              <a:rPr lang="de-DE" sz="5000" dirty="0" smtClean="0">
                <a:solidFill>
                  <a:schemeClr val="accent6"/>
                </a:solidFill>
                <a:latin typeface="Times New Roman" panose="02020603050405020304" pitchFamily="18" charset="0"/>
                <a:cs typeface="Times New Roman" panose="02020603050405020304" pitchFamily="18" charset="0"/>
              </a:rPr>
              <a:t>Grundlagen</a:t>
            </a:r>
            <a:endParaRPr lang="de-DE" sz="5000" dirty="0">
              <a:solidFill>
                <a:schemeClr val="accent6"/>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971674" y="1628800"/>
            <a:ext cx="7560766" cy="3970318"/>
          </a:xfrm>
          <a:prstGeom prst="rect">
            <a:avLst/>
          </a:prstGeom>
          <a:solidFill>
            <a:schemeClr val="accent1">
              <a:lumMod val="20000"/>
              <a:lumOff val="80000"/>
            </a:schemeClr>
          </a:solidFill>
        </p:spPr>
        <p:txBody>
          <a:bodyPr wrap="square" rtlCol="0">
            <a:spAutoFit/>
          </a:bodyPr>
          <a:lstStyle/>
          <a:p>
            <a:r>
              <a:rPr lang="de-DE" sz="3600" dirty="0">
                <a:solidFill>
                  <a:schemeClr val="accent6"/>
                </a:solidFill>
                <a:latin typeface="Times New Roman" panose="02020603050405020304" pitchFamily="18" charset="0"/>
                <a:cs typeface="Times New Roman" panose="02020603050405020304" pitchFamily="18" charset="0"/>
              </a:rPr>
              <a:t>D</a:t>
            </a:r>
            <a:r>
              <a:rPr lang="de-DE" sz="3600" dirty="0" smtClean="0">
                <a:solidFill>
                  <a:schemeClr val="accent6"/>
                </a:solidFill>
                <a:latin typeface="Times New Roman" panose="02020603050405020304" pitchFamily="18" charset="0"/>
                <a:cs typeface="Times New Roman" panose="02020603050405020304" pitchFamily="18" charset="0"/>
              </a:rPr>
              <a:t>adurch ergänzen sich die Kommunikationsanteile und führen beim Gesprächspartner zu einem kongruenten Eindruck, wenn sie zusammenpassen oder einem inkongruenten Eindruck, wenn sie nicht zusammenpassen.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1763573"/>
      </p:ext>
    </p:extLst>
  </p:cSld>
  <p:clrMapOvr>
    <a:masterClrMapping/>
  </p:clrMapOvr>
  <p:transition spd="med">
    <p:fade/>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744416"/>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Die Reklamation als Chance!</a:t>
            </a:r>
          </a:p>
          <a:p>
            <a:endParaRPr lang="de-DE" sz="800"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Kunden, die ihre Beschwerden vorbringen, wollen etwas verbessern. Sie zeigen dem Unternehmen, wo seine Schwachstellen liegen und tragen dazu bei diese zu beseitigen.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83583689"/>
      </p:ext>
    </p:extLst>
  </p:cSld>
  <p:clrMapOvr>
    <a:masterClrMapping/>
  </p:clrMapOvr>
  <p:transition spd="med">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268760"/>
            <a:ext cx="8137525" cy="5301208"/>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Die Reklamation als Chance!</a:t>
            </a:r>
          </a:p>
          <a:p>
            <a:endParaRPr lang="de-DE" sz="800" dirty="0" smtClean="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Die Reklamationsbearbeitung und der Versuch, die Probleme des Kunden zu lösen, verursachen einen Aufwand, dem kurzfristig nicht der entsprechende Ertrag gegenübersteht.</a:t>
            </a:r>
          </a:p>
          <a:p>
            <a:r>
              <a:rPr lang="de-DE" sz="3600" dirty="0" smtClean="0">
                <a:solidFill>
                  <a:schemeClr val="accent6"/>
                </a:solidFill>
                <a:latin typeface="Times New Roman" panose="02020603050405020304" pitchFamily="18" charset="0"/>
                <a:cs typeface="Times New Roman" panose="02020603050405020304" pitchFamily="18" charset="0"/>
              </a:rPr>
              <a:t>Hier ist eine strategische, zukunftsorientierte Denkweise von Vorteil…</a:t>
            </a:r>
          </a:p>
          <a:p>
            <a:endParaRPr lang="de-DE" sz="3600" dirty="0" smtClean="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198678"/>
      </p:ext>
    </p:extLst>
  </p:cSld>
  <p:clrMapOvr>
    <a:masterClrMapping/>
  </p:clrMapOvr>
  <p:transition spd="med">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r>
              <a:rPr lang="de-DE" sz="4400" b="1" dirty="0">
                <a:solidFill>
                  <a:srgbClr val="58585A"/>
                </a:solidFill>
                <a:latin typeface="Times New Roman" panose="02020603050405020304" pitchFamily="18" charset="0"/>
                <a:cs typeface="Times New Roman" panose="02020603050405020304" pitchFamily="18" charset="0"/>
              </a:rPr>
              <a:t>Mündliche Kommunikationswege</a:t>
            </a:r>
          </a:p>
        </p:txBody>
      </p:sp>
      <p:sp>
        <p:nvSpPr>
          <p:cNvPr id="3" name="Inhaltsplatzhalter 2"/>
          <p:cNvSpPr>
            <a:spLocks noGrp="1"/>
          </p:cNvSpPr>
          <p:nvPr>
            <p:ph sz="quarter" idx="16"/>
          </p:nvPr>
        </p:nvSpPr>
        <p:spPr>
          <a:xfrm>
            <a:off x="394915" y="1556792"/>
            <a:ext cx="8137525" cy="4320480"/>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Die Reklamation als Chance!</a:t>
            </a:r>
          </a:p>
          <a:p>
            <a:endParaRPr lang="de-DE" sz="800" dirty="0" smtClean="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 Die kundenorientierte erfolgreiche Problemlösung sorgt auf der Kundenseite für Zufriedenheit. Dies führt zu einer dauerhaften Beziehung der Kunden mit dem Unternehmen und trägt damit zum Unternehmenserfolg bei</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902472"/>
      </p:ext>
    </p:extLst>
  </p:cSld>
  <p:clrMapOvr>
    <a:masterClrMapping/>
  </p:clrMapOvr>
  <p:transition spd="med">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0" y="188640"/>
            <a:ext cx="8676456" cy="719138"/>
          </a:xfrm>
        </p:spPr>
        <p:txBody>
          <a:bodyPr>
            <a:noAutofit/>
          </a:bodyPr>
          <a:lstStyle/>
          <a:p>
            <a:pPr lvl="0" algn="ctr"/>
            <a:endParaRPr lang="de-DE" sz="4400" b="1" dirty="0" smtClean="0">
              <a:solidFill>
                <a:srgbClr val="58585A"/>
              </a:solidFill>
              <a:latin typeface="Times New Roman" panose="02020603050405020304" pitchFamily="18" charset="0"/>
              <a:cs typeface="Times New Roman" panose="02020603050405020304" pitchFamily="18" charset="0"/>
            </a:endParaRPr>
          </a:p>
          <a:p>
            <a:pPr lvl="0" algn="ctr"/>
            <a:r>
              <a:rPr lang="de-DE" sz="4400" b="1" dirty="0" smtClean="0">
                <a:solidFill>
                  <a:srgbClr val="58585A"/>
                </a:solidFill>
                <a:latin typeface="Times New Roman" panose="02020603050405020304" pitchFamily="18" charset="0"/>
                <a:cs typeface="Times New Roman" panose="02020603050405020304" pitchFamily="18" charset="0"/>
              </a:rPr>
              <a:t>Mündliche </a:t>
            </a:r>
            <a:r>
              <a:rPr lang="de-DE" sz="4400" b="1" dirty="0">
                <a:solidFill>
                  <a:srgbClr val="58585A"/>
                </a:solidFill>
                <a:latin typeface="Times New Roman" panose="02020603050405020304" pitchFamily="18" charset="0"/>
                <a:cs typeface="Times New Roman" panose="02020603050405020304" pitchFamily="18" charset="0"/>
              </a:rPr>
              <a:t>Kommunikationswege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07118" y="1557272"/>
            <a:ext cx="8424936" cy="4968072"/>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Fazit:</a:t>
            </a:r>
          </a:p>
          <a:p>
            <a:endParaRPr lang="de-DE" sz="800"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Verständnis für den Gesprächspartner und Konfliktfähigkeit sind Voraussetzungen für ein funktionierendes Reklamationsgespräch.</a:t>
            </a:r>
          </a:p>
          <a:p>
            <a:r>
              <a:rPr lang="de-DE" sz="3600" dirty="0" smtClean="0">
                <a:solidFill>
                  <a:schemeClr val="accent6"/>
                </a:solidFill>
                <a:latin typeface="Times New Roman" panose="02020603050405020304" pitchFamily="18" charset="0"/>
                <a:cs typeface="Times New Roman" panose="02020603050405020304" pitchFamily="18" charset="0"/>
              </a:rPr>
              <a:t>Es ist das Ziel des Unternehmens, die Kunden zufriedenzustellen und dabei das eigene Unternehmen positiv darzustellen.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14609"/>
      </p:ext>
    </p:extLst>
  </p:cSld>
  <p:clrMapOvr>
    <a:masterClrMapping/>
  </p:clrMapOvr>
  <p:transition spd="med">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2665904"/>
          </a:xfrm>
          <a:solidFill>
            <a:schemeClr val="accent1"/>
          </a:solidFill>
        </p:spPr>
        <p:txBody>
          <a:bodyPr/>
          <a:lstStyle/>
          <a:p>
            <a:r>
              <a:rPr lang="de-DE" sz="2800" dirty="0" smtClean="0">
                <a:solidFill>
                  <a:schemeClr val="accent6"/>
                </a:solidFill>
                <a:latin typeface="Times New Roman" panose="02020603050405020304" pitchFamily="18" charset="0"/>
                <a:cs typeface="Times New Roman" panose="02020603050405020304" pitchFamily="18" charset="0"/>
              </a:rPr>
              <a:t>		</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Nehmen Sie sich Zeit. </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Ein Kunde der reklamiert will ernst 			genommen werden und in Ruhe sein 			Problem schildern.</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1</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031938"/>
      </p:ext>
    </p:extLst>
  </p:cSld>
  <p:clrMapOvr>
    <a:masterClrMapping/>
  </p:clrMapOvr>
  <p:transition spd="med">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025944"/>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Hören sie aufmerksam und geduldig zu.</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Zeigen Sie Verständnis, indem Sie immer 		wieder signalisieren, dass Sie 				wahrnehmen, wie es dem Kunden geht.</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a:t>
            </a:r>
            <a:r>
              <a:rPr lang="de-DE" sz="2800" b="1" dirty="0" smtClean="0">
                <a:solidFill>
                  <a:schemeClr val="accent6"/>
                </a:solidFill>
                <a:latin typeface="Times New Roman" panose="02020603050405020304" pitchFamily="18" charset="0"/>
                <a:cs typeface="Times New Roman" panose="02020603050405020304" pitchFamily="18" charset="0"/>
              </a:rPr>
              <a:t>(Aktives Zuhören) </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2</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8030491"/>
      </p:ext>
    </p:extLst>
  </p:cSld>
  <p:clrMapOvr>
    <a:masterClrMapping/>
  </p:clrMapOvr>
  <p:transition spd="med">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1945824"/>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Stellen Sie gezielte Fragen, um möglichst 		alle notwendigen Informationen zu 			erhalten.</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3</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2777486"/>
      </p:ext>
    </p:extLst>
  </p:cSld>
  <p:clrMapOvr>
    <a:masterClrMapping/>
  </p:clrMapOvr>
  <p:transition spd="med">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07504" y="1484784"/>
            <a:ext cx="8137525" cy="4320000"/>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Anerkennen Sie den Ärger des Kunden 		über die Schwierigkeiten, die für ihn 			entstanden sind.</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4</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047507"/>
      </p:ext>
    </p:extLst>
  </p:cSld>
  <p:clrMapOvr>
    <a:masterClrMapping/>
  </p:clrMapOvr>
  <p:transition spd="med">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Machen Sie sich während des Gesprächs 		Notizen.</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Der Kunde erkennt so, dass Sie ihn ernst 		nehmen.</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Dies trägt gleichzeitig dazu bei, dass das 		Gespräch sachlicher wird.</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Der Kund will, dass Sie genau die Dinge 		aufschreiben, die er beanstandet.</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5</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7547999"/>
      </p:ext>
    </p:extLst>
  </p:cSld>
  <p:clrMapOvr>
    <a:masterClrMapping/>
  </p:clrMapOvr>
  <p:transition spd="med">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530000"/>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Wenn Sie einen Fehler ihres Betriebes 		entdecken, entschuldigen Sie sich.</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Beachten Sie dabei, dass Sie gegenüber</a:t>
            </a:r>
            <a:endParaRPr lang="de-DE" sz="2800" dirty="0">
              <a:solidFill>
                <a:schemeClr val="accent6"/>
              </a:solidFill>
              <a:latin typeface="Times New Roman" panose="02020603050405020304" pitchFamily="18" charset="0"/>
              <a:cs typeface="Times New Roman" panose="02020603050405020304" pitchFamily="18" charset="0"/>
            </a:endParaRPr>
          </a:p>
          <a:p>
            <a:r>
              <a:rPr lang="de-DE" sz="2800" dirty="0" smtClean="0">
                <a:solidFill>
                  <a:schemeClr val="accent6"/>
                </a:solidFill>
                <a:latin typeface="Times New Roman" panose="02020603050405020304" pitchFamily="18" charset="0"/>
                <a:cs typeface="Times New Roman" panose="02020603050405020304" pitchFamily="18" charset="0"/>
              </a:rPr>
              <a:t>		Ihrem Betrieb absolut loyal bleiben.</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Dazu gehört, dass Sie niemals einen 			Kollegen als Fehlerverursacher darstellen.</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6</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1687388"/>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1125339"/>
            <a:ext cx="8137525" cy="4463901"/>
          </a:xfrm>
          <a:solidFill>
            <a:schemeClr val="accent6">
              <a:lumMod val="75000"/>
              <a:lumOff val="25000"/>
            </a:schemeClr>
          </a:solidFill>
        </p:spPr>
        <p:txBody>
          <a:bodyPr/>
          <a:lstStyle/>
          <a:p>
            <a:pPr algn="ctr"/>
            <a:r>
              <a:rPr lang="de-DE" sz="8000" b="1" dirty="0" smtClean="0">
                <a:solidFill>
                  <a:schemeClr val="accent1"/>
                </a:solidFill>
                <a:latin typeface="Times New Roman" panose="02020603050405020304" pitchFamily="18" charset="0"/>
                <a:cs typeface="Times New Roman" panose="02020603050405020304" pitchFamily="18" charset="0"/>
              </a:rPr>
              <a:t>2.2</a:t>
            </a:r>
          </a:p>
          <a:p>
            <a:pPr algn="ctr"/>
            <a:r>
              <a:rPr lang="de-DE" sz="8000" b="1" dirty="0" smtClean="0">
                <a:solidFill>
                  <a:schemeClr val="accent1"/>
                </a:solidFill>
                <a:latin typeface="Times New Roman" panose="02020603050405020304" pitchFamily="18" charset="0"/>
                <a:cs typeface="Times New Roman" panose="02020603050405020304" pitchFamily="18" charset="0"/>
              </a:rPr>
              <a:t>Kommunikations- </a:t>
            </a:r>
            <a:r>
              <a:rPr lang="de-DE" sz="8000" b="1" dirty="0" err="1" smtClean="0">
                <a:solidFill>
                  <a:schemeClr val="accent1"/>
                </a:solidFill>
                <a:latin typeface="Times New Roman" panose="02020603050405020304" pitchFamily="18" charset="0"/>
                <a:cs typeface="Times New Roman" panose="02020603050405020304" pitchFamily="18" charset="0"/>
              </a:rPr>
              <a:t>modelle</a:t>
            </a:r>
            <a:endParaRPr lang="de-DE" sz="8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5475388"/>
      </p:ext>
    </p:extLst>
  </p:cSld>
  <p:clrMapOvr>
    <a:masterClrMapping/>
  </p:clrMapOvr>
  <p:transition spd="med">
    <p:fade/>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1513776"/>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Geben Sie dem Kunden die Sicherheit, 		dass seine Reklamation erledigt wird.</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7</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781393"/>
      </p:ext>
    </p:extLst>
  </p:cSld>
  <p:clrMapOvr>
    <a:masterClrMapping/>
  </p:clrMapOvr>
  <p:transition spd="med">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457992"/>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Fragen Sie den Kunden, wie seine 			Vorstellungen bezüglich der Erledigung 		sind.</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Versuchen Sie mit dem Kunden 			herauszufinden, wie es lösungsorientiert 		und zufriedenstellend weitergehen kann.</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8</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863885"/>
      </p:ext>
    </p:extLst>
  </p:cSld>
  <p:clrMapOvr>
    <a:masterClrMapping/>
  </p:clrMapOvr>
  <p:transition spd="med">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2017832"/>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smtClean="0">
                <a:solidFill>
                  <a:schemeClr val="accent6"/>
                </a:solidFill>
                <a:latin typeface="Times New Roman" panose="02020603050405020304" pitchFamily="18" charset="0"/>
                <a:cs typeface="Times New Roman" panose="02020603050405020304" pitchFamily="18" charset="0"/>
              </a:rPr>
              <a:t>		Bleiben Sie ehrlich, auch wenn Sie einmal 		feststellen, dass ein Problem nicht zu 			beheben ist.</a:t>
            </a:r>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9</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1191346"/>
      </p:ext>
    </p:extLst>
  </p:cSld>
  <p:clrMapOvr>
    <a:masterClrMapping/>
  </p:clrMapOvr>
  <p:transition spd="med">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188640"/>
            <a:ext cx="8137525" cy="719138"/>
          </a:xfrm>
        </p:spPr>
        <p:txBody>
          <a:bodyPr>
            <a:noAutofit/>
          </a:bodyPr>
          <a:lstStyle/>
          <a:p>
            <a:pPr algn="ctr"/>
            <a:r>
              <a:rPr lang="de-DE" sz="2800" b="1" dirty="0" smtClean="0">
                <a:solidFill>
                  <a:schemeClr val="accent6"/>
                </a:solidFill>
                <a:latin typeface="Times New Roman" panose="02020603050405020304" pitchFamily="18" charset="0"/>
                <a:cs typeface="Times New Roman" panose="02020603050405020304" pitchFamily="18" charset="0"/>
              </a:rPr>
              <a:t>Empfehlung für den Umgang mit Reklamationen</a:t>
            </a:r>
            <a:endParaRPr lang="de-DE" sz="2800" b="1" dirty="0">
              <a:solidFill>
                <a:schemeClr val="accent6"/>
              </a:solidFill>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1585784"/>
          </a:xfrm>
          <a:solidFill>
            <a:schemeClr val="accent1"/>
          </a:solidFill>
        </p:spPr>
        <p:txBody>
          <a:bodyPr/>
          <a:lstStyle/>
          <a:p>
            <a:endParaRPr lang="de-DE" sz="2800" dirty="0" smtClean="0">
              <a:solidFill>
                <a:schemeClr val="accent6"/>
              </a:solidFill>
              <a:latin typeface="Times New Roman" panose="02020603050405020304" pitchFamily="18" charset="0"/>
              <a:cs typeface="Times New Roman" panose="02020603050405020304" pitchFamily="18" charset="0"/>
            </a:endParaRP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Kümmern Sie sich darum, dass die </a:t>
            </a:r>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Reklamation sofort (zeitnah) erledigt wird.</a:t>
            </a:r>
            <a:endParaRPr lang="de-DE" sz="2800" dirty="0">
              <a:solidFill>
                <a:schemeClr val="accent6"/>
              </a:solidFill>
              <a:latin typeface="Times New Roman" panose="02020603050405020304" pitchFamily="18" charset="0"/>
              <a:cs typeface="Times New Roman" panose="02020603050405020304" pitchFamily="18" charset="0"/>
            </a:endParaRPr>
          </a:p>
        </p:txBody>
      </p:sp>
      <p:sp>
        <p:nvSpPr>
          <p:cNvPr id="4" name="Abgerundetes Rechteck 3"/>
          <p:cNvSpPr/>
          <p:nvPr/>
        </p:nvSpPr>
        <p:spPr>
          <a:xfrm>
            <a:off x="539552" y="1916832"/>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800" b="1" dirty="0" smtClean="0">
                <a:solidFill>
                  <a:srgbClr val="000000"/>
                </a:solidFill>
                <a:latin typeface="Times New Roman" panose="02020603050405020304" pitchFamily="18" charset="0"/>
                <a:cs typeface="Times New Roman" panose="02020603050405020304" pitchFamily="18" charset="0"/>
              </a:rPr>
              <a:t>10</a:t>
            </a:r>
            <a:endParaRPr lang="de-DE" sz="48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3878689"/>
      </p:ext>
    </p:extLst>
  </p:cSld>
  <p:clrMapOvr>
    <a:masterClrMapping/>
  </p:clrMapOvr>
  <p:transition spd="med">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Der Informationsaustausch findet durch vereinbarte Zeichen die wir niederschreiben, in „schwarz auf weiß“ statt.</a:t>
            </a:r>
          </a:p>
          <a:p>
            <a:pPr algn="ctr"/>
            <a:r>
              <a:rPr lang="de-DE" sz="3600" dirty="0" smtClean="0">
                <a:solidFill>
                  <a:schemeClr val="accent6"/>
                </a:solidFill>
                <a:latin typeface="Times New Roman" panose="02020603050405020304" pitchFamily="18" charset="0"/>
                <a:cs typeface="Times New Roman" panose="02020603050405020304" pitchFamily="18" charset="0"/>
              </a:rPr>
              <a:t>Unser Gegenüber versteht es, diese Zeichen zu entschlüsseln.</a:t>
            </a:r>
          </a:p>
          <a:p>
            <a:pPr algn="ctr"/>
            <a:r>
              <a:rPr lang="de-DE" sz="3600" dirty="0" smtClean="0">
                <a:solidFill>
                  <a:schemeClr val="accent6"/>
                </a:solidFill>
                <a:latin typeface="Times New Roman" panose="02020603050405020304" pitchFamily="18" charset="0"/>
                <a:cs typeface="Times New Roman" panose="02020603050405020304" pitchFamily="18" charset="0"/>
              </a:rPr>
              <a:t>Er kann sie lesen.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9011949"/>
      </p:ext>
    </p:extLst>
  </p:cSld>
  <p:clrMapOvr>
    <a:masterClrMapping/>
  </p:clrMapOvr>
  <p:transition spd="med">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700808"/>
            <a:ext cx="8137525" cy="4320000"/>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Schriftliche Kommunikation erfolgt unter anderem durch:</a:t>
            </a:r>
          </a:p>
          <a:p>
            <a:pPr>
              <a:buClrTx/>
            </a:pP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2370046" y="3156878"/>
            <a:ext cx="3899081" cy="2862322"/>
          </a:xfrm>
          <a:prstGeom prst="rect">
            <a:avLst/>
          </a:prstGeom>
          <a:noFill/>
        </p:spPr>
        <p:txBody>
          <a:bodyPr wrap="square" rtlCol="0">
            <a:spAutoFit/>
          </a:bodyPr>
          <a:lstStyle/>
          <a:p>
            <a:pPr marL="285750" indent="-28575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Briefe</a:t>
            </a:r>
          </a:p>
          <a:p>
            <a:pPr marL="285750" indent="-28575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E-Mails</a:t>
            </a:r>
          </a:p>
          <a:p>
            <a:pPr marL="285750" indent="-28575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Protokolle</a:t>
            </a:r>
          </a:p>
          <a:p>
            <a:pPr marL="285750" indent="-28575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Gesprächsnotizen</a:t>
            </a:r>
          </a:p>
          <a:p>
            <a:pPr marL="285750" indent="-285750">
              <a:buFont typeface="Wingdings" panose="05000000000000000000" pitchFamily="2" charset="2"/>
              <a:buChar char="§"/>
            </a:pP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2340969"/>
      </p:ext>
    </p:extLst>
  </p:cSld>
  <p:clrMapOvr>
    <a:masterClrMapping/>
  </p:clrMapOvr>
  <p:transition spd="med">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674016"/>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Briefe:</a:t>
            </a: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Für Briefe, hierinsbesondere Geschäftsbriefe, regelt Die DIN 5008:2011 (DIN = Deutsches Institut für Normung) die Gestaltung und den Aufbau des Briefes.</a:t>
            </a:r>
          </a:p>
          <a:p>
            <a:pPr algn="ctr"/>
            <a:endParaRPr lang="de-DE" sz="800" u="sng" dirty="0">
              <a:solidFill>
                <a:schemeClr val="accent6"/>
              </a:solidFill>
              <a:latin typeface="Times New Roman" panose="02020603050405020304" pitchFamily="18" charset="0"/>
              <a:cs typeface="Times New Roman" panose="02020603050405020304" pitchFamily="18" charset="0"/>
            </a:endParaRPr>
          </a:p>
          <a:p>
            <a:pPr algn="ctr"/>
            <a:endParaRPr lang="de-DE" sz="36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u="sng" dirty="0">
              <a:solidFill>
                <a:schemeClr val="accent6"/>
              </a:solidFill>
              <a:latin typeface="Times New Roman" panose="02020603050405020304" pitchFamily="18" charset="0"/>
              <a:cs typeface="Times New Roman" panose="02020603050405020304" pitchFamily="18" charset="0"/>
            </a:endParaRPr>
          </a:p>
          <a:p>
            <a:pPr algn="ctr"/>
            <a:endParaRPr lang="de-DE" sz="36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3600" u="sng"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3355134"/>
      </p:ext>
    </p:extLst>
  </p:cSld>
  <p:clrMapOvr>
    <a:masterClrMapping/>
  </p:clrMapOvr>
  <p:transition spd="med">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pic>
        <p:nvPicPr>
          <p:cNvPr id="4" name="Inhaltsplatzhalter 3"/>
          <p:cNvPicPr>
            <a:picLocks noGrp="1" noChangeAspect="1"/>
          </p:cNvPicPr>
          <p:nvPr>
            <p:ph sz="quarter" idx="16"/>
          </p:nvPr>
        </p:nvPicPr>
        <p:blipFill>
          <a:blip r:embed="rId2"/>
          <a:stretch>
            <a:fillRect/>
          </a:stretch>
        </p:blipFill>
        <p:spPr>
          <a:xfrm>
            <a:off x="3779912" y="1057252"/>
            <a:ext cx="4320480" cy="5788172"/>
          </a:xfrm>
          <a:prstGeom prst="rect">
            <a:avLst/>
          </a:prstGeom>
        </p:spPr>
      </p:pic>
      <p:sp>
        <p:nvSpPr>
          <p:cNvPr id="5" name="Ellipse 4"/>
          <p:cNvSpPr/>
          <p:nvPr/>
        </p:nvSpPr>
        <p:spPr>
          <a:xfrm>
            <a:off x="5940152" y="119675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1</a:t>
            </a:r>
            <a:endParaRPr lang="de-DE" sz="1000" dirty="0">
              <a:latin typeface="Times New Roman" panose="02020603050405020304" pitchFamily="18" charset="0"/>
              <a:cs typeface="Times New Roman" panose="02020603050405020304" pitchFamily="18" charset="0"/>
            </a:endParaRPr>
          </a:p>
        </p:txBody>
      </p:sp>
      <p:sp>
        <p:nvSpPr>
          <p:cNvPr id="6" name="Ellipse 5"/>
          <p:cNvSpPr/>
          <p:nvPr/>
        </p:nvSpPr>
        <p:spPr>
          <a:xfrm>
            <a:off x="3923928" y="20608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2</a:t>
            </a:r>
            <a:endParaRPr lang="de-DE" sz="1000" dirty="0">
              <a:latin typeface="Times New Roman" panose="02020603050405020304" pitchFamily="18" charset="0"/>
              <a:cs typeface="Times New Roman" panose="02020603050405020304" pitchFamily="18" charset="0"/>
            </a:endParaRPr>
          </a:p>
        </p:txBody>
      </p:sp>
      <p:sp>
        <p:nvSpPr>
          <p:cNvPr id="7" name="Ellipse 6"/>
          <p:cNvSpPr/>
          <p:nvPr/>
        </p:nvSpPr>
        <p:spPr>
          <a:xfrm>
            <a:off x="6660232" y="17008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3</a:t>
            </a:r>
            <a:endParaRPr lang="de-DE" sz="1000" dirty="0">
              <a:latin typeface="Times New Roman" panose="02020603050405020304" pitchFamily="18" charset="0"/>
              <a:cs typeface="Times New Roman" panose="02020603050405020304" pitchFamily="18" charset="0"/>
            </a:endParaRPr>
          </a:p>
        </p:txBody>
      </p:sp>
      <p:sp>
        <p:nvSpPr>
          <p:cNvPr id="8" name="Ellipse 7"/>
          <p:cNvSpPr/>
          <p:nvPr/>
        </p:nvSpPr>
        <p:spPr>
          <a:xfrm>
            <a:off x="3923928" y="29249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4</a:t>
            </a:r>
            <a:endParaRPr lang="de-DE" sz="1000" dirty="0">
              <a:latin typeface="Times New Roman" panose="02020603050405020304" pitchFamily="18" charset="0"/>
              <a:cs typeface="Times New Roman" panose="02020603050405020304" pitchFamily="18" charset="0"/>
            </a:endParaRPr>
          </a:p>
        </p:txBody>
      </p:sp>
      <p:sp>
        <p:nvSpPr>
          <p:cNvPr id="10" name="Ellipse 9"/>
          <p:cNvSpPr/>
          <p:nvPr/>
        </p:nvSpPr>
        <p:spPr>
          <a:xfrm>
            <a:off x="5436096" y="350100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latin typeface="Times New Roman" panose="02020603050405020304" pitchFamily="18" charset="0"/>
                <a:cs typeface="Times New Roman" panose="02020603050405020304" pitchFamily="18" charset="0"/>
              </a:rPr>
              <a:t>5</a:t>
            </a:r>
          </a:p>
        </p:txBody>
      </p:sp>
      <p:sp>
        <p:nvSpPr>
          <p:cNvPr id="11" name="Ellipse 10"/>
          <p:cNvSpPr/>
          <p:nvPr/>
        </p:nvSpPr>
        <p:spPr>
          <a:xfrm>
            <a:off x="3923928" y="602128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6</a:t>
            </a:r>
            <a:endParaRPr lang="de-DE" sz="1000" dirty="0">
              <a:latin typeface="Times New Roman" panose="02020603050405020304" pitchFamily="18" charset="0"/>
              <a:cs typeface="Times New Roman" panose="02020603050405020304" pitchFamily="18" charset="0"/>
            </a:endParaRPr>
          </a:p>
        </p:txBody>
      </p:sp>
      <p:sp>
        <p:nvSpPr>
          <p:cNvPr id="12" name="Textfeld 11"/>
          <p:cNvSpPr txBox="1"/>
          <p:nvPr/>
        </p:nvSpPr>
        <p:spPr>
          <a:xfrm>
            <a:off x="72049" y="1556792"/>
            <a:ext cx="3491839" cy="4401205"/>
          </a:xfrm>
          <a:prstGeom prst="rect">
            <a:avLst/>
          </a:prstGeom>
          <a:solidFill>
            <a:schemeClr val="accent1">
              <a:lumMod val="20000"/>
              <a:lumOff val="80000"/>
            </a:schemeClr>
          </a:solidFill>
        </p:spPr>
        <p:txBody>
          <a:bodyPr wrap="square" rtlCol="0">
            <a:spAutoFit/>
          </a:bodyPr>
          <a:lstStyle/>
          <a:p>
            <a:r>
              <a:rPr lang="de-DE" sz="2800" dirty="0" smtClean="0">
                <a:solidFill>
                  <a:schemeClr val="accent6"/>
                </a:solidFill>
                <a:latin typeface="Times New Roman" panose="02020603050405020304" pitchFamily="18" charset="0"/>
                <a:cs typeface="Times New Roman" panose="02020603050405020304" pitchFamily="18" charset="0"/>
              </a:rPr>
              <a:t>Die Vorlagen basieren</a:t>
            </a:r>
          </a:p>
          <a:p>
            <a:r>
              <a:rPr lang="de-DE" sz="2800" dirty="0" smtClean="0">
                <a:solidFill>
                  <a:schemeClr val="accent6"/>
                </a:solidFill>
                <a:latin typeface="Times New Roman" panose="02020603050405020304" pitchFamily="18" charset="0"/>
                <a:cs typeface="Times New Roman" panose="02020603050405020304" pitchFamily="18" charset="0"/>
              </a:rPr>
              <a:t> auf einem Blatt </a:t>
            </a:r>
          </a:p>
          <a:p>
            <a:r>
              <a:rPr lang="de-DE" sz="2800" dirty="0" smtClean="0">
                <a:solidFill>
                  <a:schemeClr val="accent6"/>
                </a:solidFill>
                <a:latin typeface="Times New Roman" panose="02020603050405020304" pitchFamily="18" charset="0"/>
                <a:cs typeface="Times New Roman" panose="02020603050405020304" pitchFamily="18" charset="0"/>
              </a:rPr>
              <a:t>der Größe DIN A4.</a:t>
            </a:r>
          </a:p>
          <a:p>
            <a:r>
              <a:rPr lang="de-DE" sz="2800" u="sng" dirty="0" smtClean="0">
                <a:solidFill>
                  <a:schemeClr val="accent6"/>
                </a:solidFill>
                <a:latin typeface="Times New Roman" panose="02020603050405020304" pitchFamily="18" charset="0"/>
                <a:cs typeface="Times New Roman" panose="02020603050405020304" pitchFamily="18" charset="0"/>
              </a:rPr>
              <a:t>Einteilung:</a:t>
            </a:r>
          </a:p>
          <a:p>
            <a:r>
              <a:rPr lang="de-DE" sz="2800" dirty="0" smtClean="0">
                <a:solidFill>
                  <a:schemeClr val="accent6"/>
                </a:solidFill>
                <a:latin typeface="Times New Roman" panose="02020603050405020304" pitchFamily="18" charset="0"/>
                <a:cs typeface="Times New Roman" panose="02020603050405020304" pitchFamily="18" charset="0"/>
              </a:rPr>
              <a:t>     Briefkopf</a:t>
            </a:r>
          </a:p>
          <a:p>
            <a:r>
              <a:rPr lang="de-DE" sz="2800" dirty="0" smtClean="0">
                <a:solidFill>
                  <a:schemeClr val="accent6"/>
                </a:solidFill>
                <a:latin typeface="Times New Roman" panose="02020603050405020304" pitchFamily="18" charset="0"/>
                <a:cs typeface="Times New Roman" panose="02020603050405020304" pitchFamily="18" charset="0"/>
              </a:rPr>
              <a:t>     Anschriftenfeld</a:t>
            </a:r>
          </a:p>
          <a:p>
            <a:r>
              <a:rPr lang="de-DE" sz="2800" dirty="0" smtClean="0">
                <a:solidFill>
                  <a:schemeClr val="accent6"/>
                </a:solidFill>
                <a:latin typeface="Times New Roman" panose="02020603050405020304" pitchFamily="18" charset="0"/>
                <a:cs typeface="Times New Roman" panose="02020603050405020304" pitchFamily="18" charset="0"/>
              </a:rPr>
              <a:t>     Informationsblock</a:t>
            </a:r>
          </a:p>
          <a:p>
            <a:r>
              <a:rPr lang="de-DE" sz="2800" dirty="0" smtClean="0">
                <a:solidFill>
                  <a:schemeClr val="accent6"/>
                </a:solidFill>
                <a:latin typeface="Times New Roman" panose="02020603050405020304" pitchFamily="18" charset="0"/>
                <a:cs typeface="Times New Roman" panose="02020603050405020304" pitchFamily="18" charset="0"/>
              </a:rPr>
              <a:t>     Bezugszeichenzeile</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Textbereich</a:t>
            </a:r>
          </a:p>
          <a:p>
            <a:r>
              <a:rPr lang="de-DE" sz="2800" dirty="0">
                <a:solidFill>
                  <a:schemeClr val="accent6"/>
                </a:solidFill>
                <a:latin typeface="Times New Roman" panose="02020603050405020304" pitchFamily="18" charset="0"/>
                <a:cs typeface="Times New Roman" panose="02020603050405020304" pitchFamily="18" charset="0"/>
              </a:rPr>
              <a:t> </a:t>
            </a:r>
            <a:r>
              <a:rPr lang="de-DE" sz="2800" dirty="0" smtClean="0">
                <a:solidFill>
                  <a:schemeClr val="accent6"/>
                </a:solidFill>
                <a:latin typeface="Times New Roman" panose="02020603050405020304" pitchFamily="18" charset="0"/>
                <a:cs typeface="Times New Roman" panose="02020603050405020304" pitchFamily="18" charset="0"/>
              </a:rPr>
              <a:t>    </a:t>
            </a:r>
            <a:r>
              <a:rPr lang="de-DE" sz="2800" dirty="0" err="1" smtClean="0">
                <a:solidFill>
                  <a:schemeClr val="accent6"/>
                </a:solidFill>
                <a:latin typeface="Times New Roman" panose="02020603050405020304" pitchFamily="18" charset="0"/>
                <a:cs typeface="Times New Roman" panose="02020603050405020304" pitchFamily="18" charset="0"/>
              </a:rPr>
              <a:t>Brieffuß</a:t>
            </a:r>
            <a:endParaRPr lang="de-DE" sz="2800" dirty="0" smtClean="0">
              <a:solidFill>
                <a:schemeClr val="accent6"/>
              </a:solidFill>
              <a:latin typeface="Times New Roman" panose="02020603050405020304" pitchFamily="18" charset="0"/>
              <a:cs typeface="Times New Roman" panose="02020603050405020304" pitchFamily="18" charset="0"/>
            </a:endParaRPr>
          </a:p>
        </p:txBody>
      </p:sp>
      <p:sp>
        <p:nvSpPr>
          <p:cNvPr id="14" name="Ellipse 13"/>
          <p:cNvSpPr/>
          <p:nvPr/>
        </p:nvSpPr>
        <p:spPr>
          <a:xfrm>
            <a:off x="179512" y="342900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1</a:t>
            </a:r>
            <a:endParaRPr lang="de-DE" sz="1000" dirty="0">
              <a:latin typeface="Times New Roman" panose="02020603050405020304" pitchFamily="18" charset="0"/>
              <a:cs typeface="Times New Roman" panose="02020603050405020304" pitchFamily="18" charset="0"/>
            </a:endParaRPr>
          </a:p>
        </p:txBody>
      </p:sp>
      <p:sp>
        <p:nvSpPr>
          <p:cNvPr id="15" name="Ellipse 14"/>
          <p:cNvSpPr/>
          <p:nvPr/>
        </p:nvSpPr>
        <p:spPr>
          <a:xfrm>
            <a:off x="179512" y="386104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2</a:t>
            </a:r>
            <a:endParaRPr lang="de-DE" sz="1000" dirty="0">
              <a:latin typeface="Times New Roman" panose="02020603050405020304" pitchFamily="18" charset="0"/>
              <a:cs typeface="Times New Roman" panose="02020603050405020304" pitchFamily="18" charset="0"/>
            </a:endParaRPr>
          </a:p>
        </p:txBody>
      </p:sp>
      <p:sp>
        <p:nvSpPr>
          <p:cNvPr id="16" name="Ellipse 15"/>
          <p:cNvSpPr/>
          <p:nvPr/>
        </p:nvSpPr>
        <p:spPr>
          <a:xfrm>
            <a:off x="179512" y="429309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3</a:t>
            </a:r>
            <a:endParaRPr lang="de-DE" sz="1000" dirty="0">
              <a:latin typeface="Times New Roman" panose="02020603050405020304" pitchFamily="18" charset="0"/>
              <a:cs typeface="Times New Roman" panose="02020603050405020304" pitchFamily="18" charset="0"/>
            </a:endParaRPr>
          </a:p>
        </p:txBody>
      </p:sp>
      <p:sp>
        <p:nvSpPr>
          <p:cNvPr id="17" name="Ellipse 16"/>
          <p:cNvSpPr/>
          <p:nvPr/>
        </p:nvSpPr>
        <p:spPr>
          <a:xfrm>
            <a:off x="179512" y="472514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4</a:t>
            </a:r>
            <a:endParaRPr lang="de-DE" sz="1000" dirty="0">
              <a:latin typeface="Times New Roman" panose="02020603050405020304" pitchFamily="18" charset="0"/>
              <a:cs typeface="Times New Roman" panose="02020603050405020304" pitchFamily="18" charset="0"/>
            </a:endParaRPr>
          </a:p>
        </p:txBody>
      </p:sp>
      <p:sp>
        <p:nvSpPr>
          <p:cNvPr id="18" name="Ellipse 17"/>
          <p:cNvSpPr/>
          <p:nvPr/>
        </p:nvSpPr>
        <p:spPr>
          <a:xfrm>
            <a:off x="179512" y="5157192"/>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latin typeface="Times New Roman" panose="02020603050405020304" pitchFamily="18" charset="0"/>
                <a:cs typeface="Times New Roman" panose="02020603050405020304" pitchFamily="18" charset="0"/>
              </a:rPr>
              <a:t>5</a:t>
            </a:r>
          </a:p>
        </p:txBody>
      </p:sp>
      <p:sp>
        <p:nvSpPr>
          <p:cNvPr id="19" name="Ellipse 18"/>
          <p:cNvSpPr/>
          <p:nvPr/>
        </p:nvSpPr>
        <p:spPr>
          <a:xfrm>
            <a:off x="179512" y="5589240"/>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smtClean="0">
                <a:latin typeface="Times New Roman" panose="02020603050405020304" pitchFamily="18" charset="0"/>
                <a:cs typeface="Times New Roman" panose="02020603050405020304" pitchFamily="18" charset="0"/>
              </a:rPr>
              <a:t>6</a:t>
            </a:r>
            <a:endParaRPr lang="de-DE"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083001"/>
      </p:ext>
    </p:extLst>
  </p:cSld>
  <p:clrMapOvr>
    <a:masterClrMapping/>
  </p:clrMapOvr>
  <p:transition spd="med">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115616" y="1699200"/>
            <a:ext cx="7272734" cy="4250080"/>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Um die </a:t>
            </a:r>
            <a:r>
              <a:rPr lang="de-DE" sz="3600" dirty="0">
                <a:solidFill>
                  <a:schemeClr val="accent6"/>
                </a:solidFill>
                <a:latin typeface="Times New Roman" panose="02020603050405020304" pitchFamily="18" charset="0"/>
                <a:cs typeface="Times New Roman" panose="02020603050405020304" pitchFamily="18" charset="0"/>
              </a:rPr>
              <a:t>L</a:t>
            </a:r>
            <a:r>
              <a:rPr lang="de-DE" sz="3600" dirty="0" smtClean="0">
                <a:solidFill>
                  <a:schemeClr val="accent6"/>
                </a:solidFill>
                <a:latin typeface="Times New Roman" panose="02020603050405020304" pitchFamily="18" charset="0"/>
                <a:cs typeface="Times New Roman" panose="02020603050405020304" pitchFamily="18" charset="0"/>
              </a:rPr>
              <a:t>esbarkeit eines Briefes zu erleichtern sollten keine ausgefallenen Schriftarten und keine </a:t>
            </a:r>
            <a:r>
              <a:rPr lang="de-DE" sz="3600" b="1" dirty="0" smtClean="0">
                <a:solidFill>
                  <a:schemeClr val="accent6"/>
                </a:solidFill>
                <a:latin typeface="Times New Roman" panose="02020603050405020304" pitchFamily="18" charset="0"/>
                <a:cs typeface="Times New Roman" panose="02020603050405020304" pitchFamily="18" charset="0"/>
              </a:rPr>
              <a:t>Schriftgrößen</a:t>
            </a:r>
            <a:r>
              <a:rPr lang="de-DE" sz="3600" dirty="0" smtClean="0">
                <a:solidFill>
                  <a:schemeClr val="accent6"/>
                </a:solidFill>
                <a:latin typeface="Times New Roman" panose="02020603050405020304" pitchFamily="18" charset="0"/>
                <a:cs typeface="Times New Roman" panose="02020603050405020304" pitchFamily="18" charset="0"/>
              </a:rPr>
              <a:t> </a:t>
            </a:r>
            <a:r>
              <a:rPr lang="de-DE" sz="3600" b="1" dirty="0" smtClean="0">
                <a:solidFill>
                  <a:schemeClr val="accent6"/>
                </a:solidFill>
                <a:latin typeface="Times New Roman" panose="02020603050405020304" pitchFamily="18" charset="0"/>
                <a:cs typeface="Times New Roman" panose="02020603050405020304" pitchFamily="18" charset="0"/>
              </a:rPr>
              <a:t>kleiner 10 Punkt </a:t>
            </a:r>
            <a:r>
              <a:rPr lang="de-DE" sz="3600" dirty="0" smtClean="0">
                <a:solidFill>
                  <a:schemeClr val="accent6"/>
                </a:solidFill>
                <a:latin typeface="Times New Roman" panose="02020603050405020304" pitchFamily="18" charset="0"/>
                <a:cs typeface="Times New Roman" panose="02020603050405020304" pitchFamily="18" charset="0"/>
              </a:rPr>
              <a:t>verwendet werden.</a:t>
            </a:r>
          </a:p>
          <a:p>
            <a:pPr algn="ctr"/>
            <a:endParaRPr lang="de-DE" sz="800"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Der </a:t>
            </a:r>
            <a:r>
              <a:rPr lang="de-DE" sz="3600" b="1" dirty="0" smtClean="0">
                <a:solidFill>
                  <a:schemeClr val="accent6"/>
                </a:solidFill>
                <a:latin typeface="Times New Roman" panose="02020603050405020304" pitchFamily="18" charset="0"/>
                <a:cs typeface="Times New Roman" panose="02020603050405020304" pitchFamily="18" charset="0"/>
              </a:rPr>
              <a:t>Briefkopf</a:t>
            </a:r>
            <a:r>
              <a:rPr lang="de-DE" sz="3600" dirty="0" smtClean="0">
                <a:solidFill>
                  <a:schemeClr val="accent6"/>
                </a:solidFill>
                <a:latin typeface="Times New Roman" panose="02020603050405020304" pitchFamily="18" charset="0"/>
                <a:cs typeface="Times New Roman" panose="02020603050405020304" pitchFamily="18" charset="0"/>
              </a:rPr>
              <a:t> (1) beinhaltet normalerweise den </a:t>
            </a:r>
            <a:r>
              <a:rPr lang="de-DE" sz="3600" b="1" dirty="0" smtClean="0">
                <a:solidFill>
                  <a:schemeClr val="accent6"/>
                </a:solidFill>
                <a:latin typeface="Times New Roman" panose="02020603050405020304" pitchFamily="18" charset="0"/>
                <a:cs typeface="Times New Roman" panose="02020603050405020304" pitchFamily="18" charset="0"/>
              </a:rPr>
              <a:t>Namen</a:t>
            </a:r>
            <a:r>
              <a:rPr lang="de-DE" sz="3600" dirty="0" smtClean="0">
                <a:solidFill>
                  <a:schemeClr val="accent6"/>
                </a:solidFill>
                <a:latin typeface="Times New Roman" panose="02020603050405020304" pitchFamily="18" charset="0"/>
                <a:cs typeface="Times New Roman" panose="02020603050405020304" pitchFamily="18" charset="0"/>
              </a:rPr>
              <a:t> und ein </a:t>
            </a:r>
            <a:r>
              <a:rPr lang="de-DE" sz="3600" b="1" dirty="0" smtClean="0">
                <a:solidFill>
                  <a:schemeClr val="accent6"/>
                </a:solidFill>
                <a:latin typeface="Times New Roman" panose="02020603050405020304" pitchFamily="18" charset="0"/>
                <a:cs typeface="Times New Roman" panose="02020603050405020304" pitchFamily="18" charset="0"/>
              </a:rPr>
              <a:t>Logo des Absenders</a:t>
            </a:r>
            <a:r>
              <a:rPr lang="de-DE" sz="3600" dirty="0" smtClean="0">
                <a:solidFill>
                  <a:schemeClr val="accent6"/>
                </a:solidFill>
                <a:latin typeface="Times New Roman" panose="02020603050405020304" pitchFamily="18" charset="0"/>
                <a:cs typeface="Times New Roman" panose="02020603050405020304" pitchFamily="18" charset="0"/>
              </a:rPr>
              <a:t>.</a:t>
            </a:r>
          </a:p>
          <a:p>
            <a:pPr algn="ct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69150"/>
      </p:ext>
    </p:extLst>
  </p:cSld>
  <p:clrMapOvr>
    <a:masterClrMapping/>
  </p:clrMapOvr>
  <p:transition spd="med">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538112"/>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Im </a:t>
            </a:r>
            <a:r>
              <a:rPr lang="de-DE" sz="3600" b="1" dirty="0" smtClean="0">
                <a:solidFill>
                  <a:schemeClr val="accent6"/>
                </a:solidFill>
                <a:latin typeface="Times New Roman" panose="02020603050405020304" pitchFamily="18" charset="0"/>
                <a:cs typeface="Times New Roman" panose="02020603050405020304" pitchFamily="18" charset="0"/>
              </a:rPr>
              <a:t>Anschriftenfeld</a:t>
            </a:r>
            <a:r>
              <a:rPr lang="de-DE" sz="3600" dirty="0" smtClean="0">
                <a:solidFill>
                  <a:schemeClr val="accent6"/>
                </a:solidFill>
                <a:latin typeface="Times New Roman" panose="02020603050405020304" pitchFamily="18" charset="0"/>
                <a:cs typeface="Times New Roman" panose="02020603050405020304" pitchFamily="18" charset="0"/>
              </a:rPr>
              <a:t> (2) steht die </a:t>
            </a:r>
            <a:r>
              <a:rPr lang="de-DE" sz="3600" b="1" dirty="0" smtClean="0">
                <a:solidFill>
                  <a:schemeClr val="accent6"/>
                </a:solidFill>
                <a:latin typeface="Times New Roman" panose="02020603050405020304" pitchFamily="18" charset="0"/>
                <a:cs typeface="Times New Roman" panose="02020603050405020304" pitchFamily="18" charset="0"/>
              </a:rPr>
              <a:t>Anschrift des Absenders </a:t>
            </a:r>
            <a:r>
              <a:rPr lang="de-DE" sz="3600" dirty="0" smtClean="0">
                <a:solidFill>
                  <a:schemeClr val="accent6"/>
                </a:solidFill>
                <a:latin typeface="Times New Roman" panose="02020603050405020304" pitchFamily="18" charset="0"/>
                <a:cs typeface="Times New Roman" panose="02020603050405020304" pitchFamily="18" charset="0"/>
              </a:rPr>
              <a:t>als Rücksendeangabe, der Zusatzvermerk wie z.B. „</a:t>
            </a:r>
            <a:r>
              <a:rPr lang="de-DE" sz="3600" b="1" dirty="0" smtClean="0">
                <a:solidFill>
                  <a:schemeClr val="accent6"/>
                </a:solidFill>
                <a:latin typeface="Times New Roman" panose="02020603050405020304" pitchFamily="18" charset="0"/>
                <a:cs typeface="Times New Roman" panose="02020603050405020304" pitchFamily="18" charset="0"/>
              </a:rPr>
              <a:t>Eilzustellung</a:t>
            </a:r>
            <a:r>
              <a:rPr lang="de-DE" sz="3600" dirty="0" smtClean="0">
                <a:solidFill>
                  <a:schemeClr val="accent6"/>
                </a:solidFill>
                <a:latin typeface="Times New Roman" panose="02020603050405020304" pitchFamily="18" charset="0"/>
                <a:cs typeface="Times New Roman" panose="02020603050405020304" pitchFamily="18" charset="0"/>
              </a:rPr>
              <a:t>“ oder „</a:t>
            </a:r>
            <a:r>
              <a:rPr lang="de-DE" sz="3600" b="1" dirty="0" smtClean="0">
                <a:solidFill>
                  <a:schemeClr val="accent6"/>
                </a:solidFill>
                <a:latin typeface="Times New Roman" panose="02020603050405020304" pitchFamily="18" charset="0"/>
                <a:cs typeface="Times New Roman" panose="02020603050405020304" pitchFamily="18" charset="0"/>
              </a:rPr>
              <a:t>Einschreiben</a:t>
            </a:r>
            <a:r>
              <a:rPr lang="de-DE" sz="3600" dirty="0" smtClean="0">
                <a:solidFill>
                  <a:schemeClr val="accent6"/>
                </a:solidFill>
                <a:latin typeface="Times New Roman" panose="02020603050405020304" pitchFamily="18" charset="0"/>
                <a:cs typeface="Times New Roman" panose="02020603050405020304" pitchFamily="18" charset="0"/>
              </a:rPr>
              <a:t>“ sowie die </a:t>
            </a:r>
            <a:r>
              <a:rPr lang="de-DE" sz="3600" b="1" dirty="0" smtClean="0">
                <a:solidFill>
                  <a:schemeClr val="accent6"/>
                </a:solidFill>
                <a:latin typeface="Times New Roman" panose="02020603050405020304" pitchFamily="18" charset="0"/>
                <a:cs typeface="Times New Roman" panose="02020603050405020304" pitchFamily="18" charset="0"/>
              </a:rPr>
              <a:t>Anschrift des Empfängers</a:t>
            </a:r>
            <a:r>
              <a:rPr lang="de-DE" sz="3600" dirty="0" smtClean="0">
                <a:solidFill>
                  <a:schemeClr val="accent6"/>
                </a:solidFill>
                <a:latin typeface="Times New Roman" panose="02020603050405020304" pitchFamily="18" charset="0"/>
                <a:cs typeface="Times New Roman" panose="02020603050405020304" pitchFamily="18" charset="0"/>
              </a:rPr>
              <a:t>. Die Anschrift des Empfängers besteht aus </a:t>
            </a:r>
            <a:r>
              <a:rPr lang="de-DE" sz="3600" b="1" dirty="0" smtClean="0">
                <a:solidFill>
                  <a:schemeClr val="accent6"/>
                </a:solidFill>
                <a:latin typeface="Times New Roman" panose="02020603050405020304" pitchFamily="18" charset="0"/>
                <a:cs typeface="Times New Roman" panose="02020603050405020304" pitchFamily="18" charset="0"/>
              </a:rPr>
              <a:t>höchstens sechs Zeilen</a:t>
            </a:r>
            <a:r>
              <a:rPr lang="de-DE" sz="3600" dirty="0" smtClean="0">
                <a:solidFill>
                  <a:schemeClr val="accent6"/>
                </a:solidFill>
                <a:latin typeface="Times New Roman" panose="02020603050405020304" pitchFamily="18" charset="0"/>
                <a:cs typeface="Times New Roman" panose="02020603050405020304" pitchFamily="18" charset="0"/>
              </a:rPr>
              <a:t>.</a:t>
            </a:r>
            <a:r>
              <a:rPr lang="de-DE" sz="3600" b="1" dirty="0" smtClean="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Zwischen diesen werden keine Leerzeilen gelassen.</a:t>
            </a: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511468"/>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Kommunikationsmodelle</a:t>
            </a:r>
            <a:endParaRPr lang="de-DE" sz="5000" b="1"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466923" y="1560849"/>
            <a:ext cx="8137525" cy="5324535"/>
          </a:xfrm>
          <a:prstGeom prst="rect">
            <a:avLst/>
          </a:prstGeom>
          <a:solidFill>
            <a:schemeClr val="accent6">
              <a:lumMod val="75000"/>
              <a:lumOff val="25000"/>
            </a:schemeClr>
          </a:solidFill>
        </p:spPr>
        <p:txBody>
          <a:bodyPr wrap="square" rtlCol="0">
            <a:spAutoFit/>
          </a:bodyPr>
          <a:lstStyle/>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Kommunikationsmodelle dienen dem Verständnis von Kommunikationsabläufen.</a:t>
            </a:r>
          </a:p>
          <a:p>
            <a:endParaRPr lang="de-DE" sz="800" dirty="0" smtClean="0">
              <a:solidFill>
                <a:schemeClr val="accent1"/>
              </a:solidFill>
              <a:latin typeface="Times New Roman" panose="02020603050405020304" pitchFamily="18" charset="0"/>
              <a:cs typeface="Times New Roman" panose="02020603050405020304" pitchFamily="18" charset="0"/>
            </a:endParaRPr>
          </a:p>
          <a:p>
            <a:endParaRPr lang="de-DE" sz="800" dirty="0">
              <a:solidFill>
                <a:schemeClr val="accent1"/>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Kommunikation enthält immer eine Sachebene und eine Beziehungsebene. Die Sachebene informiert über die  Inhalte, die Beziehungsebene über die Beziehung     der Gesprächspartner untereinander.</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840442"/>
      </p:ext>
    </p:extLst>
  </p:cSld>
  <p:clrMapOvr>
    <a:masterClrMapping/>
  </p:clrMapOvr>
  <p:transition spd="med">
    <p:fade/>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72008" y="1556792"/>
            <a:ext cx="8532440" cy="4032448"/>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Die </a:t>
            </a:r>
            <a:r>
              <a:rPr lang="de-DE" sz="3600" b="1" dirty="0" smtClean="0">
                <a:solidFill>
                  <a:schemeClr val="accent6"/>
                </a:solidFill>
                <a:latin typeface="Times New Roman" panose="02020603050405020304" pitchFamily="18" charset="0"/>
                <a:cs typeface="Times New Roman" panose="02020603050405020304" pitchFamily="18" charset="0"/>
              </a:rPr>
              <a:t>Kommunikationsangaben</a:t>
            </a:r>
            <a:r>
              <a:rPr lang="de-DE" sz="3600" dirty="0" smtClean="0">
                <a:solidFill>
                  <a:schemeClr val="accent6"/>
                </a:solidFill>
                <a:latin typeface="Times New Roman" panose="02020603050405020304" pitchFamily="18" charset="0"/>
                <a:cs typeface="Times New Roman" panose="02020603050405020304" pitchFamily="18" charset="0"/>
              </a:rPr>
              <a:t> (4) enthalten Angaben über </a:t>
            </a:r>
            <a:r>
              <a:rPr lang="de-DE" sz="3600" b="1" dirty="0" smtClean="0">
                <a:solidFill>
                  <a:schemeClr val="accent6"/>
                </a:solidFill>
                <a:latin typeface="Times New Roman" panose="02020603050405020304" pitchFamily="18" charset="0"/>
                <a:cs typeface="Times New Roman" panose="02020603050405020304" pitchFamily="18" charset="0"/>
              </a:rPr>
              <a:t>vorausgehende Schriftstücke, Name des Ansprechpartners, Telefon, E-Mail usw. </a:t>
            </a:r>
            <a:endParaRPr lang="de-DE" sz="800" b="1" dirty="0" smtClean="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Sie stehen in der </a:t>
            </a:r>
            <a:r>
              <a:rPr lang="de-DE" sz="3600" b="1" dirty="0" smtClean="0">
                <a:solidFill>
                  <a:schemeClr val="accent6"/>
                </a:solidFill>
                <a:latin typeface="Times New Roman" panose="02020603050405020304" pitchFamily="18" charset="0"/>
                <a:cs typeface="Times New Roman" panose="02020603050405020304" pitchFamily="18" charset="0"/>
              </a:rPr>
              <a:t>Bezugszeichenzeile </a:t>
            </a:r>
            <a:r>
              <a:rPr lang="de-DE" sz="3600" dirty="0" smtClean="0">
                <a:solidFill>
                  <a:schemeClr val="accent6"/>
                </a:solidFill>
                <a:latin typeface="Times New Roman" panose="02020603050405020304" pitchFamily="18" charset="0"/>
                <a:cs typeface="Times New Roman" panose="02020603050405020304" pitchFamily="18" charset="0"/>
              </a:rPr>
              <a:t>oder im </a:t>
            </a:r>
            <a:r>
              <a:rPr lang="de-DE" sz="3600" b="1" dirty="0" smtClean="0">
                <a:solidFill>
                  <a:schemeClr val="accent6"/>
                </a:solidFill>
                <a:latin typeface="Times New Roman" panose="02020603050405020304" pitchFamily="18" charset="0"/>
                <a:cs typeface="Times New Roman" panose="02020603050405020304" pitchFamily="18" charset="0"/>
              </a:rPr>
              <a:t>Informationsblock</a:t>
            </a:r>
            <a:r>
              <a:rPr lang="de-DE" sz="3600" dirty="0" smtClean="0">
                <a:solidFill>
                  <a:schemeClr val="accent6"/>
                </a:solidFill>
                <a:latin typeface="Times New Roman" panose="02020603050405020304" pitchFamily="18" charset="0"/>
                <a:cs typeface="Times New Roman" panose="02020603050405020304" pitchFamily="18" charset="0"/>
              </a:rPr>
              <a:t> unter oder neben den sogenannten </a:t>
            </a:r>
            <a:r>
              <a:rPr lang="de-DE" sz="3600" b="1" dirty="0" smtClean="0">
                <a:solidFill>
                  <a:schemeClr val="accent6"/>
                </a:solidFill>
                <a:latin typeface="Times New Roman" panose="02020603050405020304" pitchFamily="18" charset="0"/>
                <a:cs typeface="Times New Roman" panose="02020603050405020304" pitchFamily="18" charset="0"/>
              </a:rPr>
              <a:t>Leitwörtern</a:t>
            </a:r>
            <a:r>
              <a:rPr lang="de-DE" sz="3600" dirty="0" smtClean="0">
                <a:solidFill>
                  <a:schemeClr val="accent6"/>
                </a:solidFill>
                <a:latin typeface="Times New Roman" panose="02020603050405020304" pitchFamily="18" charset="0"/>
                <a:cs typeface="Times New Roman" panose="02020603050405020304" pitchFamily="18" charset="0"/>
              </a:rPr>
              <a:t>. </a:t>
            </a:r>
          </a:p>
          <a:p>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4009278"/>
      </p:ext>
    </p:extLst>
  </p:cSld>
  <p:clrMapOvr>
    <a:masterClrMapping/>
  </p:clrMapOvr>
  <p:transition spd="med">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1520" y="1699200"/>
            <a:ext cx="8270582" cy="1801808"/>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Alternativ kann ein </a:t>
            </a:r>
            <a:r>
              <a:rPr lang="de-DE" sz="3600" b="1" dirty="0" smtClean="0">
                <a:solidFill>
                  <a:schemeClr val="accent6"/>
                </a:solidFill>
                <a:latin typeface="Times New Roman" panose="02020603050405020304" pitchFamily="18" charset="0"/>
                <a:cs typeface="Times New Roman" panose="02020603050405020304" pitchFamily="18" charset="0"/>
              </a:rPr>
              <a:t>Informationsblock</a:t>
            </a:r>
            <a:r>
              <a:rPr lang="de-DE" sz="3600" dirty="0" smtClean="0">
                <a:solidFill>
                  <a:schemeClr val="accent6"/>
                </a:solidFill>
                <a:latin typeface="Times New Roman" panose="02020603050405020304" pitchFamily="18" charset="0"/>
                <a:cs typeface="Times New Roman" panose="02020603050405020304" pitchFamily="18" charset="0"/>
              </a:rPr>
              <a:t> (3), der neben dem </a:t>
            </a:r>
            <a:r>
              <a:rPr lang="de-DE" sz="3600" b="1" dirty="0" smtClean="0">
                <a:solidFill>
                  <a:schemeClr val="accent6"/>
                </a:solidFill>
                <a:latin typeface="Times New Roman" panose="02020603050405020304" pitchFamily="18" charset="0"/>
                <a:cs typeface="Times New Roman" panose="02020603050405020304" pitchFamily="18" charset="0"/>
              </a:rPr>
              <a:t>Anschriftenfeld</a:t>
            </a:r>
            <a:r>
              <a:rPr lang="de-DE" sz="3600" dirty="0" smtClean="0">
                <a:solidFill>
                  <a:schemeClr val="accent6"/>
                </a:solidFill>
                <a:latin typeface="Times New Roman" panose="02020603050405020304" pitchFamily="18" charset="0"/>
                <a:cs typeface="Times New Roman" panose="02020603050405020304" pitchFamily="18" charset="0"/>
              </a:rPr>
              <a:t> eingefügt wird, diese Angaben enthalten.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2314605"/>
      </p:ext>
    </p:extLst>
  </p:cSld>
  <p:clrMapOvr>
    <a:masterClrMapping/>
  </p:clrMapOvr>
  <p:transition spd="med">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746024"/>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Der folgende </a:t>
            </a:r>
            <a:r>
              <a:rPr lang="de-DE" sz="3600" b="1" dirty="0" smtClean="0">
                <a:solidFill>
                  <a:schemeClr val="accent6"/>
                </a:solidFill>
                <a:latin typeface="Times New Roman" panose="02020603050405020304" pitchFamily="18" charset="0"/>
                <a:cs typeface="Times New Roman" panose="02020603050405020304" pitchFamily="18" charset="0"/>
              </a:rPr>
              <a:t>Textbereich</a:t>
            </a:r>
            <a:r>
              <a:rPr lang="de-DE" sz="3600" dirty="0" smtClean="0">
                <a:solidFill>
                  <a:schemeClr val="accent6"/>
                </a:solidFill>
                <a:latin typeface="Times New Roman" panose="02020603050405020304" pitchFamily="18" charset="0"/>
                <a:cs typeface="Times New Roman" panose="02020603050405020304" pitchFamily="18" charset="0"/>
              </a:rPr>
              <a:t> (5) beginnt nach zwei Leerzeilen mit dem </a:t>
            </a:r>
            <a:r>
              <a:rPr lang="de-DE" sz="3600" b="1" dirty="0" err="1" smtClean="0">
                <a:solidFill>
                  <a:schemeClr val="accent6"/>
                </a:solidFill>
                <a:latin typeface="Times New Roman" panose="02020603050405020304" pitchFamily="18" charset="0"/>
                <a:cs typeface="Times New Roman" panose="02020603050405020304" pitchFamily="18" charset="0"/>
              </a:rPr>
              <a:t>Betreffvermerk</a:t>
            </a:r>
            <a:r>
              <a:rPr lang="de-DE" sz="3600" dirty="0" smtClean="0">
                <a:solidFill>
                  <a:schemeClr val="accent6"/>
                </a:solidFill>
                <a:latin typeface="Times New Roman" panose="02020603050405020304" pitchFamily="18" charset="0"/>
                <a:cs typeface="Times New Roman" panose="02020603050405020304" pitchFamily="18" charset="0"/>
              </a:rPr>
              <a:t>. </a:t>
            </a:r>
            <a:endParaRPr lang="de-DE" sz="800" dirty="0" smtClean="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Dieser ist eine kurze Inhaltsangabe des Briefes und wird möglichst als </a:t>
            </a:r>
            <a:r>
              <a:rPr lang="de-DE" sz="3600" b="1" dirty="0" smtClean="0">
                <a:solidFill>
                  <a:schemeClr val="accent6"/>
                </a:solidFill>
                <a:latin typeface="Times New Roman" panose="02020603050405020304" pitchFamily="18" charset="0"/>
                <a:cs typeface="Times New Roman" panose="02020603050405020304" pitchFamily="18" charset="0"/>
              </a:rPr>
              <a:t>Schlagwort </a:t>
            </a:r>
            <a:r>
              <a:rPr lang="de-DE" sz="3600" dirty="0" smtClean="0">
                <a:solidFill>
                  <a:schemeClr val="accent6"/>
                </a:solidFill>
                <a:latin typeface="Times New Roman" panose="02020603050405020304" pitchFamily="18" charset="0"/>
                <a:cs typeface="Times New Roman" panose="02020603050405020304" pitchFamily="18" charset="0"/>
              </a:rPr>
              <a:t>formuliert. </a:t>
            </a:r>
            <a:endParaRPr lang="de-DE" sz="800" dirty="0" smtClean="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Danach folgen zwei Leerzeilen.</a:t>
            </a: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4745940"/>
      </p:ext>
    </p:extLst>
  </p:cSld>
  <p:clrMapOvr>
    <a:masterClrMapping/>
  </p:clrMapOvr>
  <p:transition spd="med">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281615" cy="3746024"/>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In der folgenden Zeile steht die </a:t>
            </a:r>
            <a:r>
              <a:rPr lang="de-DE" sz="3600" b="1" dirty="0" smtClean="0">
                <a:solidFill>
                  <a:schemeClr val="accent6"/>
                </a:solidFill>
                <a:latin typeface="Times New Roman" panose="02020603050405020304" pitchFamily="18" charset="0"/>
                <a:cs typeface="Times New Roman" panose="02020603050405020304" pitchFamily="18" charset="0"/>
              </a:rPr>
              <a:t>persönliche Anrede</a:t>
            </a:r>
            <a:r>
              <a:rPr lang="de-DE" sz="3600" dirty="0" smtClean="0">
                <a:solidFill>
                  <a:schemeClr val="accent6"/>
                </a:solidFill>
                <a:latin typeface="Times New Roman" panose="02020603050405020304" pitchFamily="18" charset="0"/>
                <a:cs typeface="Times New Roman" panose="02020603050405020304" pitchFamily="18" charset="0"/>
              </a:rPr>
              <a:t> oder der Text „Sehr geehrte Damen und Herren,“. </a:t>
            </a:r>
          </a:p>
          <a:p>
            <a:r>
              <a:rPr lang="de-DE" sz="3600" dirty="0" smtClean="0">
                <a:solidFill>
                  <a:schemeClr val="accent6"/>
                </a:solidFill>
                <a:latin typeface="Times New Roman" panose="02020603050405020304" pitchFamily="18" charset="0"/>
                <a:cs typeface="Times New Roman" panose="02020603050405020304" pitchFamily="18" charset="0"/>
              </a:rPr>
              <a:t>Diese Anrede endet stets mit Komma.</a:t>
            </a:r>
          </a:p>
          <a:p>
            <a:r>
              <a:rPr lang="de-DE" sz="3600" dirty="0" smtClean="0">
                <a:solidFill>
                  <a:schemeClr val="accent6"/>
                </a:solidFill>
                <a:latin typeface="Times New Roman" panose="02020603050405020304" pitchFamily="18" charset="0"/>
                <a:cs typeface="Times New Roman" panose="02020603050405020304" pitchFamily="18" charset="0"/>
              </a:rPr>
              <a:t>Ihr folgt eine Leerzeile, danach beginnt der </a:t>
            </a:r>
            <a:r>
              <a:rPr lang="de-DE" sz="3600" b="1" dirty="0" smtClean="0">
                <a:solidFill>
                  <a:schemeClr val="accent6"/>
                </a:solidFill>
                <a:latin typeface="Times New Roman" panose="02020603050405020304" pitchFamily="18" charset="0"/>
                <a:cs typeface="Times New Roman" panose="02020603050405020304" pitchFamily="18" charset="0"/>
              </a:rPr>
              <a:t>Brieftext</a:t>
            </a:r>
            <a:r>
              <a:rPr lang="de-DE" sz="3600" dirty="0" smtClean="0">
                <a:solidFill>
                  <a:schemeClr val="accent6"/>
                </a:solidFill>
                <a:latin typeface="Times New Roman" panose="02020603050405020304" pitchFamily="18" charset="0"/>
                <a:cs typeface="Times New Roman" panose="02020603050405020304" pitchFamily="18" charset="0"/>
              </a:rPr>
              <a: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258676"/>
      </p:ext>
    </p:extLst>
  </p:cSld>
  <p:clrMapOvr>
    <a:masterClrMapping/>
  </p:clrMapOvr>
  <p:transition spd="med">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23528" y="980728"/>
            <a:ext cx="8280920" cy="5904656"/>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Zwischen dem </a:t>
            </a:r>
            <a:r>
              <a:rPr lang="de-DE" sz="3600" b="1" dirty="0" smtClean="0">
                <a:solidFill>
                  <a:schemeClr val="accent6"/>
                </a:solidFill>
                <a:latin typeface="Times New Roman" panose="02020603050405020304" pitchFamily="18" charset="0"/>
                <a:cs typeface="Times New Roman" panose="02020603050405020304" pitchFamily="18" charset="0"/>
              </a:rPr>
              <a:t>Brieftext</a:t>
            </a:r>
            <a:r>
              <a:rPr lang="de-DE" sz="3600" dirty="0" smtClean="0">
                <a:solidFill>
                  <a:schemeClr val="accent6"/>
                </a:solidFill>
                <a:latin typeface="Times New Roman" panose="02020603050405020304" pitchFamily="18" charset="0"/>
                <a:cs typeface="Times New Roman" panose="02020603050405020304" pitchFamily="18" charset="0"/>
              </a:rPr>
              <a:t> und der </a:t>
            </a:r>
            <a:r>
              <a:rPr lang="de-DE" sz="3600" b="1" dirty="0" smtClean="0">
                <a:solidFill>
                  <a:schemeClr val="accent6"/>
                </a:solidFill>
                <a:latin typeface="Times New Roman" panose="02020603050405020304" pitchFamily="18" charset="0"/>
                <a:cs typeface="Times New Roman" panose="02020603050405020304" pitchFamily="18" charset="0"/>
              </a:rPr>
              <a:t>Grußformel</a:t>
            </a:r>
            <a:r>
              <a:rPr lang="de-DE" sz="3600" dirty="0" smtClean="0">
                <a:solidFill>
                  <a:schemeClr val="accent6"/>
                </a:solidFill>
                <a:latin typeface="Times New Roman" panose="02020603050405020304" pitchFamily="18" charset="0"/>
                <a:cs typeface="Times New Roman" panose="02020603050405020304" pitchFamily="18" charset="0"/>
              </a:rPr>
              <a:t> folgt eine Leerzeile.</a:t>
            </a:r>
          </a:p>
          <a:p>
            <a:r>
              <a:rPr lang="de-DE" sz="3600" dirty="0" smtClean="0">
                <a:solidFill>
                  <a:schemeClr val="accent6"/>
                </a:solidFill>
                <a:latin typeface="Times New Roman" panose="02020603050405020304" pitchFamily="18" charset="0"/>
                <a:cs typeface="Times New Roman" panose="02020603050405020304" pitchFamily="18" charset="0"/>
              </a:rPr>
              <a:t>In der folgenden Zeile wird die </a:t>
            </a:r>
            <a:r>
              <a:rPr lang="de-DE" sz="3600" b="1" dirty="0" smtClean="0">
                <a:solidFill>
                  <a:schemeClr val="accent6"/>
                </a:solidFill>
                <a:latin typeface="Times New Roman" panose="02020603050405020304" pitchFamily="18" charset="0"/>
                <a:cs typeface="Times New Roman" panose="02020603050405020304" pitchFamily="18" charset="0"/>
              </a:rPr>
              <a:t>Firma</a:t>
            </a:r>
            <a:r>
              <a:rPr lang="de-DE" sz="3600" dirty="0" smtClean="0">
                <a:solidFill>
                  <a:schemeClr val="accent6"/>
                </a:solidFill>
                <a:latin typeface="Times New Roman" panose="02020603050405020304" pitchFamily="18" charset="0"/>
                <a:cs typeface="Times New Roman" panose="02020603050405020304" pitchFamily="18" charset="0"/>
              </a:rPr>
              <a:t> des Absenders wiederholt.</a:t>
            </a:r>
          </a:p>
          <a:p>
            <a:r>
              <a:rPr lang="de-DE" sz="3600" dirty="0" smtClean="0">
                <a:solidFill>
                  <a:schemeClr val="accent6"/>
                </a:solidFill>
                <a:latin typeface="Times New Roman" panose="02020603050405020304" pitchFamily="18" charset="0"/>
                <a:cs typeface="Times New Roman" panose="02020603050405020304" pitchFamily="18" charset="0"/>
              </a:rPr>
              <a:t>Nach weiteren Leerzeilen (meist vier für die Unterschrift) wird der/die Unterzeichner</a:t>
            </a:r>
            <a:r>
              <a:rPr lang="de-DE" sz="3600" b="1" dirty="0" smtClean="0">
                <a:solidFill>
                  <a:schemeClr val="accent6"/>
                </a:solidFill>
                <a:latin typeface="Times New Roman" panose="02020603050405020304" pitchFamily="18" charset="0"/>
                <a:cs typeface="Times New Roman" panose="02020603050405020304" pitchFamily="18" charset="0"/>
              </a:rPr>
              <a:t>in </a:t>
            </a:r>
            <a:r>
              <a:rPr lang="de-DE" sz="3600" dirty="0" smtClean="0">
                <a:solidFill>
                  <a:schemeClr val="accent6"/>
                </a:solidFill>
                <a:latin typeface="Times New Roman" panose="02020603050405020304" pitchFamily="18" charset="0"/>
                <a:cs typeface="Times New Roman" panose="02020603050405020304" pitchFamily="18" charset="0"/>
              </a:rPr>
              <a:t>genannt.</a:t>
            </a:r>
          </a:p>
          <a:p>
            <a:r>
              <a:rPr lang="de-DE" sz="3600" dirty="0" smtClean="0">
                <a:solidFill>
                  <a:schemeClr val="accent6"/>
                </a:solidFill>
                <a:latin typeface="Times New Roman" panose="02020603050405020304" pitchFamily="18" charset="0"/>
                <a:cs typeface="Times New Roman" panose="02020603050405020304" pitchFamily="18" charset="0"/>
              </a:rPr>
              <a:t>Nach einer weiteren Leerzeile folgt der Text „Anlage(n)“, falls Anlagen beigefügt werden sollen.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524149"/>
      </p:ext>
    </p:extLst>
  </p:cSld>
  <p:clrMapOvr>
    <a:masterClrMapping/>
  </p:clrMapOvr>
  <p:transition spd="med">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761728" y="1628800"/>
            <a:ext cx="7632774" cy="3025944"/>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Im </a:t>
            </a:r>
            <a:r>
              <a:rPr lang="de-DE" sz="3600" b="1" dirty="0" err="1" smtClean="0">
                <a:solidFill>
                  <a:schemeClr val="accent6"/>
                </a:solidFill>
                <a:latin typeface="Times New Roman" panose="02020603050405020304" pitchFamily="18" charset="0"/>
                <a:cs typeface="Times New Roman" panose="02020603050405020304" pitchFamily="18" charset="0"/>
              </a:rPr>
              <a:t>Brieffuß</a:t>
            </a:r>
            <a:r>
              <a:rPr lang="de-DE" sz="3600" b="1" dirty="0" smtClean="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(6) werden Daten zum Unternehmen wie z.B. Bankverbindung, Umsatzsteuernummer </a:t>
            </a:r>
            <a:r>
              <a:rPr lang="de-DE" sz="3600" dirty="0" err="1" smtClean="0">
                <a:solidFill>
                  <a:schemeClr val="accent6"/>
                </a:solidFill>
                <a:latin typeface="Times New Roman" panose="02020603050405020304" pitchFamily="18" charset="0"/>
                <a:cs typeface="Times New Roman" panose="02020603050405020304" pitchFamily="18" charset="0"/>
              </a:rPr>
              <a:t>u.ä.</a:t>
            </a:r>
            <a:r>
              <a:rPr lang="de-DE" sz="3600" dirty="0" smtClean="0">
                <a:solidFill>
                  <a:schemeClr val="accent6"/>
                </a:solidFill>
                <a:latin typeface="Times New Roman" panose="02020603050405020304" pitchFamily="18" charset="0"/>
                <a:cs typeface="Times New Roman" panose="02020603050405020304" pitchFamily="18" charset="0"/>
              </a:rPr>
              <a:t> genannt.</a:t>
            </a:r>
          </a:p>
          <a:p>
            <a:r>
              <a:rPr lang="de-DE" sz="3600" dirty="0" smtClean="0">
                <a:solidFill>
                  <a:schemeClr val="accent6"/>
                </a:solidFill>
                <a:latin typeface="Times New Roman" panose="02020603050405020304" pitchFamily="18" charset="0"/>
                <a:cs typeface="Times New Roman" panose="02020603050405020304" pitchFamily="18" charset="0"/>
              </a:rPr>
              <a:t>Die erforderlichen Angaben werden per Gesetz bestimmt.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571784"/>
      </p:ext>
    </p:extLst>
  </p:cSld>
  <p:clrMapOvr>
    <a:masterClrMapping/>
  </p:clrMapOvr>
  <p:transition spd="med">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691680" y="1699200"/>
            <a:ext cx="6696670" cy="2089840"/>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E-Mails: </a:t>
            </a:r>
            <a:endParaRPr lang="de-DE" sz="3600"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Sie ersetzen die früher üblichen Fax-Briefe oder Telegramme.</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7083952"/>
      </p:ext>
    </p:extLst>
  </p:cSld>
  <p:clrMapOvr>
    <a:masterClrMapping/>
  </p:clrMapOvr>
  <p:transition spd="med">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281615" cy="4320000"/>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Für den geschäftlichen E-Mail-Verkehr haben sich folgende Höflichkeitsregeln bewährt:</a:t>
            </a:r>
          </a:p>
          <a:p>
            <a:pPr marL="742950" indent="-742950">
              <a:buClrTx/>
              <a:buFont typeface="+mj-lt"/>
              <a:buAutoNum type="arabicPeriod"/>
            </a:pPr>
            <a:r>
              <a:rPr lang="de-DE" sz="3600" dirty="0" smtClean="0">
                <a:solidFill>
                  <a:schemeClr val="accent6"/>
                </a:solidFill>
                <a:latin typeface="Times New Roman" panose="02020603050405020304" pitchFamily="18" charset="0"/>
                <a:cs typeface="Times New Roman" panose="02020603050405020304" pitchFamily="18" charset="0"/>
              </a:rPr>
              <a:t>Schreiben Sie Nachrichten empfängerorientiert, kurz und prägnant.</a:t>
            </a:r>
          </a:p>
          <a:p>
            <a:pPr marL="742950" indent="-742950">
              <a:buClrTx/>
              <a:buFont typeface="+mj-lt"/>
              <a:buAutoNum type="arabicPeriod"/>
            </a:pPr>
            <a:r>
              <a:rPr lang="de-DE" sz="3600" dirty="0" smtClean="0">
                <a:solidFill>
                  <a:schemeClr val="accent6"/>
                </a:solidFill>
                <a:latin typeface="Times New Roman" panose="02020603050405020304" pitchFamily="18" charset="0"/>
                <a:cs typeface="Times New Roman" panose="02020603050405020304" pitchFamily="18" charset="0"/>
              </a:rPr>
              <a:t>Wählen Sie eine aussagekräftige Betreffzeile</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9007906"/>
      </p:ext>
    </p:extLst>
  </p:cSld>
  <p:clrMapOvr>
    <a:masterClrMapping/>
  </p:clrMapOvr>
  <p:transition spd="med">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23528" y="1484784"/>
            <a:ext cx="8280920" cy="4826144"/>
          </a:xfrm>
          <a:solidFill>
            <a:schemeClr val="accent1">
              <a:lumMod val="20000"/>
              <a:lumOff val="80000"/>
            </a:schemeClr>
          </a:solidFill>
        </p:spPr>
        <p:txBody>
          <a:bodyPr/>
          <a:lstStyle/>
          <a:p>
            <a:pPr marL="742950" indent="-742950">
              <a:buClrTx/>
              <a:buAutoNum type="arabicPeriod" startAt="3"/>
            </a:pPr>
            <a:r>
              <a:rPr lang="de-DE" sz="3600" dirty="0" smtClean="0">
                <a:solidFill>
                  <a:schemeClr val="accent6"/>
                </a:solidFill>
                <a:latin typeface="Times New Roman" panose="02020603050405020304" pitchFamily="18" charset="0"/>
                <a:cs typeface="Times New Roman" panose="02020603050405020304" pitchFamily="18" charset="0"/>
              </a:rPr>
              <a:t>Beschränken Sie sich pro Nachricht auf ein Thema.</a:t>
            </a:r>
          </a:p>
          <a:p>
            <a:pPr marL="742950" indent="-742950">
              <a:buClrTx/>
              <a:buAutoNum type="arabicPeriod" startAt="3"/>
            </a:pPr>
            <a:r>
              <a:rPr lang="de-DE" sz="3600" dirty="0" smtClean="0">
                <a:solidFill>
                  <a:schemeClr val="accent6"/>
                </a:solidFill>
                <a:latin typeface="Times New Roman" panose="02020603050405020304" pitchFamily="18" charset="0"/>
                <a:cs typeface="Times New Roman" panose="02020603050405020304" pitchFamily="18" charset="0"/>
              </a:rPr>
              <a:t>Schreiben Sie nur dann in Großbuchstaben, wenn Sie etwas besonders betonen wollen.</a:t>
            </a:r>
          </a:p>
          <a:p>
            <a:pPr marL="742950" indent="-742950">
              <a:buClrTx/>
              <a:buAutoNum type="arabicPeriod" startAt="3"/>
            </a:pPr>
            <a:r>
              <a:rPr lang="de-DE" sz="3600" dirty="0" smtClean="0">
                <a:solidFill>
                  <a:schemeClr val="accent6"/>
                </a:solidFill>
                <a:latin typeface="Times New Roman" panose="02020603050405020304" pitchFamily="18" charset="0"/>
                <a:cs typeface="Times New Roman" panose="02020603050405020304" pitchFamily="18" charset="0"/>
              </a:rPr>
              <a:t>Halten Sie sich an Hierarchieebenen, das heißt, schreiben Sie nicht an den obersten Boss, nur weil das möglich ist.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033521"/>
      </p:ext>
    </p:extLst>
  </p:cSld>
  <p:clrMapOvr>
    <a:masterClrMapping/>
  </p:clrMapOvr>
  <p:transition spd="med">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pPr marL="742950" indent="-742950">
              <a:buClrTx/>
              <a:buFont typeface="+mj-lt"/>
              <a:buAutoNum type="arabicPeriod" startAt="6"/>
            </a:pPr>
            <a:r>
              <a:rPr lang="de-DE" sz="3600" dirty="0" smtClean="0">
                <a:solidFill>
                  <a:schemeClr val="accent6"/>
                </a:solidFill>
                <a:latin typeface="Times New Roman" panose="02020603050405020304" pitchFamily="18" charset="0"/>
                <a:cs typeface="Times New Roman" panose="02020603050405020304" pitchFamily="18" charset="0"/>
              </a:rPr>
              <a:t>Schreiben Sie in geschäftlichen                      E-Mails nur über geschäftliche Dinge.  Vermeiden Sie Klatsch und Tratsch.</a:t>
            </a:r>
          </a:p>
          <a:p>
            <a:pPr marL="742950" indent="-742950">
              <a:buClrTx/>
              <a:buFont typeface="+mj-lt"/>
              <a:buAutoNum type="arabicPeriod" startAt="7"/>
            </a:pPr>
            <a:r>
              <a:rPr lang="de-DE" sz="3600" dirty="0" smtClean="0">
                <a:solidFill>
                  <a:schemeClr val="accent6"/>
                </a:solidFill>
                <a:latin typeface="Times New Roman" panose="02020603050405020304" pitchFamily="18" charset="0"/>
                <a:cs typeface="Times New Roman" panose="02020603050405020304" pitchFamily="18" charset="0"/>
              </a:rPr>
              <a:t>Hängen Sie eine </a:t>
            </a:r>
            <a:r>
              <a:rPr lang="de-DE" sz="3600" b="1" dirty="0" smtClean="0">
                <a:solidFill>
                  <a:schemeClr val="accent6"/>
                </a:solidFill>
                <a:latin typeface="Times New Roman" panose="02020603050405020304" pitchFamily="18" charset="0"/>
                <a:cs typeface="Times New Roman" panose="02020603050405020304" pitchFamily="18" charset="0"/>
              </a:rPr>
              <a:t>Signatur</a:t>
            </a:r>
            <a:r>
              <a:rPr lang="de-DE" sz="3600" dirty="0" smtClean="0">
                <a:solidFill>
                  <a:schemeClr val="accent6"/>
                </a:solidFill>
                <a:latin typeface="Times New Roman" panose="02020603050405020304" pitchFamily="18" charset="0"/>
                <a:cs typeface="Times New Roman" panose="02020603050405020304" pitchFamily="18" charset="0"/>
              </a:rPr>
              <a:t> an, die auf                              Ihre Telefonnummer und Postadresse hinweist und Ihre Umsatzsteueridentitätsnummer enthält.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86990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lvl="0" algn="ctr"/>
            <a:r>
              <a:rPr lang="de-DE" sz="5000" b="1" dirty="0" smtClean="0">
                <a:solidFill>
                  <a:srgbClr val="58585A"/>
                </a:solidFill>
                <a:latin typeface="Times New Roman" panose="02020603050405020304" pitchFamily="18" charset="0"/>
                <a:cs typeface="Times New Roman" panose="02020603050405020304" pitchFamily="18" charset="0"/>
              </a:rPr>
              <a:t>Kommunikationsmodelle</a:t>
            </a:r>
            <a:endParaRPr lang="de-DE" sz="5000" b="1" dirty="0">
              <a:solidFill>
                <a:srgbClr val="58585A"/>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250825" y="1916832"/>
            <a:ext cx="8137525" cy="2554545"/>
          </a:xfrm>
          <a:prstGeom prst="rect">
            <a:avLst/>
          </a:prstGeom>
          <a:solidFill>
            <a:schemeClr val="accent6">
              <a:lumMod val="75000"/>
              <a:lumOff val="25000"/>
            </a:schemeClr>
          </a:solidFill>
        </p:spPr>
        <p:txBody>
          <a:bodyPr wrap="square" rtlCol="0">
            <a:spAutoFit/>
          </a:bodyPr>
          <a:lstStyle/>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In jedem Gespräch wechseln die Rollen von Sender und Empfänger.</a:t>
            </a:r>
          </a:p>
          <a:p>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Eine Nachricht wird vom Empfänger immer individuell interpretiert.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567712"/>
      </p:ext>
    </p:extLst>
  </p:cSld>
  <p:clrMapOvr>
    <a:masterClrMapping/>
  </p:clrMapOvr>
  <p:transition spd="med">
    <p:fade/>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pPr marL="742950" indent="-742950">
              <a:buClr>
                <a:schemeClr val="accent6"/>
              </a:buClr>
              <a:buFont typeface="+mj-lt"/>
              <a:buAutoNum type="arabicPeriod" startAt="8"/>
            </a:pPr>
            <a:r>
              <a:rPr lang="de-DE" sz="3600" dirty="0" smtClean="0">
                <a:solidFill>
                  <a:schemeClr val="accent6"/>
                </a:solidFill>
                <a:latin typeface="Times New Roman" panose="02020603050405020304" pitchFamily="18" charset="0"/>
                <a:cs typeface="Times New Roman" panose="02020603050405020304" pitchFamily="18" charset="0"/>
              </a:rPr>
              <a:t>Beantworten Sie Ihre empfangene Post möglichst innerhalb von 24 Stunden.</a:t>
            </a:r>
          </a:p>
          <a:p>
            <a:pPr marL="742950" indent="-742950">
              <a:buClr>
                <a:schemeClr val="accent6"/>
              </a:buClr>
              <a:buFont typeface="+mj-lt"/>
              <a:buAutoNum type="arabicPeriod" startAt="8"/>
            </a:pPr>
            <a:r>
              <a:rPr lang="de-DE" sz="3600" dirty="0" smtClean="0">
                <a:solidFill>
                  <a:schemeClr val="accent6"/>
                </a:solidFill>
                <a:latin typeface="Times New Roman" panose="02020603050405020304" pitchFamily="18" charset="0"/>
                <a:cs typeface="Times New Roman" panose="02020603050405020304" pitchFamily="18" charset="0"/>
              </a:rPr>
              <a:t>Leiten Sie E-Mails nicht ohne Zustimmung des </a:t>
            </a:r>
            <a:r>
              <a:rPr lang="de-DE" sz="3600" dirty="0">
                <a:solidFill>
                  <a:schemeClr val="accent6"/>
                </a:solidFill>
                <a:latin typeface="Times New Roman" panose="02020603050405020304" pitchFamily="18" charset="0"/>
                <a:cs typeface="Times New Roman" panose="02020603050405020304" pitchFamily="18" charset="0"/>
              </a:rPr>
              <a:t>S</a:t>
            </a:r>
            <a:r>
              <a:rPr lang="de-DE" sz="3600" dirty="0" smtClean="0">
                <a:solidFill>
                  <a:schemeClr val="accent6"/>
                </a:solidFill>
                <a:latin typeface="Times New Roman" panose="02020603050405020304" pitchFamily="18" charset="0"/>
                <a:cs typeface="Times New Roman" panose="02020603050405020304" pitchFamily="18" charset="0"/>
              </a:rPr>
              <a:t>enders weiter.</a:t>
            </a:r>
          </a:p>
          <a:p>
            <a:pPr marL="742950" indent="-742950">
              <a:buClr>
                <a:schemeClr val="accent6"/>
              </a:buClr>
              <a:buFont typeface="+mj-lt"/>
              <a:buAutoNum type="arabicPeriod" startAt="8"/>
            </a:pPr>
            <a:r>
              <a:rPr lang="de-DE" sz="3600" dirty="0" smtClean="0">
                <a:solidFill>
                  <a:schemeClr val="accent6"/>
                </a:solidFill>
                <a:latin typeface="Times New Roman" panose="02020603050405020304" pitchFamily="18" charset="0"/>
                <a:cs typeface="Times New Roman" panose="02020603050405020304" pitchFamily="18" charset="0"/>
              </a:rPr>
              <a:t>Orientieren Sie sich bei der Beantwortung Ihrer E-Mails am Stil des Senders.</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107063"/>
      </p:ext>
    </p:extLst>
  </p:cSld>
  <p:clrMapOvr>
    <a:masterClrMapping/>
  </p:clrMapOvr>
  <p:transition spd="med">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Protokolle:</a:t>
            </a:r>
            <a:endParaRPr lang="de-DE" sz="3600"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Sie sind sachliche Berichte über Inhalt, Verlauf und Ergebnis von Besprechungen, Sitzungen, Verhandlungen oder Versammlungen.</a:t>
            </a:r>
          </a:p>
          <a:p>
            <a:pPr algn="ctr"/>
            <a:r>
              <a:rPr lang="de-DE" sz="3600" dirty="0" smtClean="0">
                <a:solidFill>
                  <a:schemeClr val="accent6"/>
                </a:solidFill>
                <a:latin typeface="Times New Roman" panose="02020603050405020304" pitchFamily="18" charset="0"/>
                <a:cs typeface="Times New Roman" panose="02020603050405020304" pitchFamily="18" charset="0"/>
              </a:rPr>
              <a:t>Sie haben die Aufgabe, die Wirklichkeit zu dokumentieren.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280202"/>
      </p:ext>
    </p:extLst>
  </p:cSld>
  <p:clrMapOvr>
    <a:masterClrMapping/>
  </p:clrMapOvr>
  <p:transition spd="med">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pPr algn="ctr"/>
            <a:r>
              <a:rPr lang="de-DE" sz="3600" b="1" dirty="0" smtClean="0">
                <a:solidFill>
                  <a:schemeClr val="accent6"/>
                </a:solidFill>
                <a:latin typeface="Times New Roman" panose="02020603050405020304" pitchFamily="18" charset="0"/>
                <a:cs typeface="Times New Roman" panose="02020603050405020304" pitchFamily="18" charset="0"/>
              </a:rPr>
              <a:t>Protokolle </a:t>
            </a:r>
            <a:r>
              <a:rPr lang="de-DE" sz="3600" dirty="0" smtClean="0">
                <a:solidFill>
                  <a:schemeClr val="accent6"/>
                </a:solidFill>
                <a:latin typeface="Times New Roman" panose="02020603050405020304" pitchFamily="18" charset="0"/>
                <a:cs typeface="Times New Roman" panose="02020603050405020304" pitchFamily="18" charset="0"/>
              </a:rPr>
              <a:t>halten das gemeinsam erarbeitete zur weiteren Bearbeitung fest und geben den nicht Anwesenden die Möglichkeit, sich über das Geschehene zu informieren.</a:t>
            </a:r>
          </a:p>
          <a:p>
            <a:pPr algn="ctr"/>
            <a:r>
              <a:rPr lang="de-DE" sz="3600" dirty="0" smtClean="0">
                <a:solidFill>
                  <a:schemeClr val="accent6"/>
                </a:solidFill>
                <a:latin typeface="Times New Roman" panose="02020603050405020304" pitchFamily="18" charset="0"/>
                <a:cs typeface="Times New Roman" panose="02020603050405020304" pitchFamily="18" charset="0"/>
              </a:rPr>
              <a:t>Man unterscheidet                           Verlaufs- und Ergebnisprotokoll.</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386587"/>
      </p:ext>
    </p:extLst>
  </p:cSld>
  <p:clrMapOvr>
    <a:masterClrMapping/>
  </p:clrMapOvr>
  <p:transition spd="med">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827584" y="1699200"/>
            <a:ext cx="7560766" cy="2521888"/>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Verlaufsprotokoll:</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	Es gibt den chronologischen 	Ablauf eines Gesprächs oder 	einer 	Sitzung wieder.</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3510253"/>
      </p:ext>
    </p:extLst>
  </p:cSld>
  <p:clrMapOvr>
    <a:masterClrMapping/>
  </p:clrMapOvr>
  <p:transition spd="med">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313976"/>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Ergebnisprotokoll:</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	Es hält das Wesentliche einer Sitzung 	systematisch fest.</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Der Schwerpunkt liegt dabei auf dem 	Arbeitsergebnis</a:t>
            </a:r>
          </a:p>
          <a:p>
            <a:r>
              <a:rPr lang="de-DE" sz="3600" dirty="0">
                <a:solidFill>
                  <a:schemeClr val="accent6"/>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59134763"/>
      </p:ext>
    </p:extLst>
  </p:cSld>
  <p:clrMapOvr>
    <a:masterClrMapping/>
  </p:clrMapOvr>
  <p:transition spd="med">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2953936"/>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Wichtig für beide Arten des Protokolls ist:</a:t>
            </a:r>
          </a:p>
          <a:p>
            <a:r>
              <a:rPr lang="de-DE" sz="3600" dirty="0" smtClean="0">
                <a:solidFill>
                  <a:schemeClr val="accent6"/>
                </a:solidFill>
                <a:latin typeface="Times New Roman" panose="02020603050405020304" pitchFamily="18" charset="0"/>
                <a:cs typeface="Times New Roman" panose="02020603050405020304" pitchFamily="18" charset="0"/>
              </a:rPr>
              <a:t>Der Protokollführer protokolliert so objektiv wie möglich und dokumentiert das tatsächliche Geschehen, ohne seine eigene Meinung eizubringen.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2905203"/>
      </p:ext>
    </p:extLst>
  </p:cSld>
  <p:clrMapOvr>
    <a:masterClrMapping/>
  </p:clrMapOvr>
  <p:transition spd="med">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graphicFrame>
        <p:nvGraphicFramePr>
          <p:cNvPr id="4" name="Inhaltsplatzhalter 3"/>
          <p:cNvGraphicFramePr>
            <a:graphicFrameLocks noGrp="1"/>
          </p:cNvGraphicFramePr>
          <p:nvPr>
            <p:ph sz="quarter" idx="16"/>
            <p:extLst>
              <p:ext uri="{D42A27DB-BD31-4B8C-83A1-F6EECF244321}">
                <p14:modId xmlns:p14="http://schemas.microsoft.com/office/powerpoint/2010/main" val="1579729055"/>
              </p:ext>
            </p:extLst>
          </p:nvPr>
        </p:nvGraphicFramePr>
        <p:xfrm>
          <a:off x="107504" y="1246307"/>
          <a:ext cx="8496944" cy="5351045"/>
        </p:xfrm>
        <a:graphic>
          <a:graphicData uri="http://schemas.openxmlformats.org/drawingml/2006/table">
            <a:tbl>
              <a:tblPr firstRow="1" bandRow="1">
                <a:tableStyleId>{5C22544A-7EE6-4342-B048-85BDC9FD1C3A}</a:tableStyleId>
              </a:tblPr>
              <a:tblGrid>
                <a:gridCol w="4248472"/>
                <a:gridCol w="4248472"/>
              </a:tblGrid>
              <a:tr h="526321">
                <a:tc gridSpan="2">
                  <a:txBody>
                    <a:bodyPr/>
                    <a:lstStyle/>
                    <a:p>
                      <a:pPr algn="ctr"/>
                      <a:r>
                        <a:rPr lang="de-DE" sz="2600" dirty="0" smtClean="0">
                          <a:solidFill>
                            <a:schemeClr val="accent6"/>
                          </a:solidFill>
                          <a:latin typeface="Times New Roman" panose="02020603050405020304" pitchFamily="18" charset="0"/>
                          <a:cs typeface="Times New Roman" panose="02020603050405020304" pitchFamily="18" charset="0"/>
                        </a:rPr>
                        <a:t>Formale Merkmale eines Protokolls</a:t>
                      </a:r>
                      <a:endParaRPr lang="de-DE" sz="2600" dirty="0">
                        <a:solidFill>
                          <a:schemeClr val="accent6"/>
                        </a:solidFill>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959761">
                <a:tc>
                  <a:txBody>
                    <a:bodyPr/>
                    <a:lstStyle/>
                    <a:p>
                      <a:r>
                        <a:rPr lang="de-DE" sz="2200" b="1" dirty="0" smtClean="0">
                          <a:solidFill>
                            <a:schemeClr val="accent6"/>
                          </a:solidFill>
                          <a:latin typeface="Times New Roman" panose="02020603050405020304" pitchFamily="18" charset="0"/>
                          <a:cs typeface="Times New Roman" panose="02020603050405020304" pitchFamily="18" charset="0"/>
                        </a:rPr>
                        <a:t>Ort</a:t>
                      </a:r>
                      <a:endParaRPr lang="de-DE" sz="22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200" dirty="0" smtClean="0">
                          <a:solidFill>
                            <a:schemeClr val="accent6"/>
                          </a:solidFill>
                          <a:latin typeface="Times New Roman" panose="02020603050405020304" pitchFamily="18" charset="0"/>
                          <a:cs typeface="Times New Roman" panose="02020603050405020304" pitchFamily="18" charset="0"/>
                        </a:rPr>
                        <a:t>Wo findet die Veranstaltung statt?</a:t>
                      </a:r>
                      <a:endParaRPr lang="de-DE" sz="2200" dirty="0">
                        <a:solidFill>
                          <a:schemeClr val="accent6"/>
                        </a:solidFill>
                        <a:latin typeface="Times New Roman" panose="02020603050405020304" pitchFamily="18" charset="0"/>
                        <a:cs typeface="Times New Roman" panose="02020603050405020304" pitchFamily="18" charset="0"/>
                      </a:endParaRPr>
                    </a:p>
                  </a:txBody>
                  <a:tcPr/>
                </a:tc>
              </a:tr>
              <a:tr h="526321">
                <a:tc>
                  <a:txBody>
                    <a:bodyPr/>
                    <a:lstStyle/>
                    <a:p>
                      <a:r>
                        <a:rPr lang="de-DE" sz="2200" b="1" dirty="0" smtClean="0">
                          <a:solidFill>
                            <a:schemeClr val="accent6"/>
                          </a:solidFill>
                          <a:latin typeface="Times New Roman" panose="02020603050405020304" pitchFamily="18" charset="0"/>
                          <a:cs typeface="Times New Roman" panose="02020603050405020304" pitchFamily="18" charset="0"/>
                        </a:rPr>
                        <a:t>Teilnehmer/Teilnehmerinnern</a:t>
                      </a:r>
                      <a:endParaRPr lang="de-DE" sz="22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200" dirty="0" smtClean="0">
                          <a:solidFill>
                            <a:schemeClr val="accent6"/>
                          </a:solidFill>
                          <a:latin typeface="Times New Roman" panose="02020603050405020304" pitchFamily="18" charset="0"/>
                          <a:cs typeface="Times New Roman" panose="02020603050405020304" pitchFamily="18" charset="0"/>
                        </a:rPr>
                        <a:t>Wer?</a:t>
                      </a:r>
                      <a:endParaRPr lang="de-DE" sz="2200" dirty="0">
                        <a:solidFill>
                          <a:schemeClr val="accent6"/>
                        </a:solidFill>
                        <a:latin typeface="Times New Roman" panose="02020603050405020304" pitchFamily="18" charset="0"/>
                        <a:cs typeface="Times New Roman" panose="02020603050405020304" pitchFamily="18" charset="0"/>
                      </a:endParaRPr>
                    </a:p>
                  </a:txBody>
                  <a:tcPr/>
                </a:tc>
              </a:tr>
              <a:tr h="526321">
                <a:tc>
                  <a:txBody>
                    <a:bodyPr/>
                    <a:lstStyle/>
                    <a:p>
                      <a:r>
                        <a:rPr lang="de-DE" sz="2200" b="1" dirty="0" smtClean="0">
                          <a:solidFill>
                            <a:schemeClr val="accent6"/>
                          </a:solidFill>
                          <a:latin typeface="Times New Roman" panose="02020603050405020304" pitchFamily="18" charset="0"/>
                          <a:cs typeface="Times New Roman" panose="02020603050405020304" pitchFamily="18" charset="0"/>
                        </a:rPr>
                        <a:t>Zeit</a:t>
                      </a:r>
                      <a:endParaRPr lang="de-DE" sz="22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200" dirty="0" smtClean="0">
                          <a:solidFill>
                            <a:schemeClr val="accent6"/>
                          </a:solidFill>
                          <a:latin typeface="Times New Roman" panose="02020603050405020304" pitchFamily="18" charset="0"/>
                          <a:cs typeface="Times New Roman" panose="02020603050405020304" pitchFamily="18" charset="0"/>
                        </a:rPr>
                        <a:t>Wann? (Datum, Uhrzeit, Anfang und Ende</a:t>
                      </a:r>
                      <a:r>
                        <a:rPr lang="de-DE" sz="2200" baseline="0" dirty="0" smtClean="0">
                          <a:solidFill>
                            <a:schemeClr val="accent6"/>
                          </a:solidFill>
                          <a:latin typeface="Times New Roman" panose="02020603050405020304" pitchFamily="18" charset="0"/>
                          <a:cs typeface="Times New Roman" panose="02020603050405020304" pitchFamily="18" charset="0"/>
                        </a:rPr>
                        <a:t> der Veranstaltung)</a:t>
                      </a:r>
                      <a:endParaRPr lang="de-DE" sz="2200" dirty="0">
                        <a:solidFill>
                          <a:schemeClr val="accent6"/>
                        </a:solidFill>
                        <a:latin typeface="Times New Roman" panose="02020603050405020304" pitchFamily="18" charset="0"/>
                        <a:cs typeface="Times New Roman" panose="02020603050405020304" pitchFamily="18" charset="0"/>
                      </a:endParaRPr>
                    </a:p>
                  </a:txBody>
                  <a:tcPr/>
                </a:tc>
              </a:tr>
              <a:tr h="526321">
                <a:tc>
                  <a:txBody>
                    <a:bodyPr/>
                    <a:lstStyle/>
                    <a:p>
                      <a:r>
                        <a:rPr lang="de-DE" sz="2200" b="1" dirty="0" smtClean="0">
                          <a:solidFill>
                            <a:schemeClr val="accent6"/>
                          </a:solidFill>
                          <a:latin typeface="Times New Roman" panose="02020603050405020304" pitchFamily="18" charset="0"/>
                          <a:cs typeface="Times New Roman" panose="02020603050405020304" pitchFamily="18" charset="0"/>
                        </a:rPr>
                        <a:t>Anlass</a:t>
                      </a:r>
                      <a:endParaRPr lang="de-DE" sz="22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200" dirty="0" smtClean="0">
                          <a:solidFill>
                            <a:schemeClr val="accent6"/>
                          </a:solidFill>
                          <a:latin typeface="Times New Roman" panose="02020603050405020304" pitchFamily="18" charset="0"/>
                          <a:cs typeface="Times New Roman" panose="02020603050405020304" pitchFamily="18" charset="0"/>
                        </a:rPr>
                        <a:t>Warum findet die</a:t>
                      </a:r>
                      <a:r>
                        <a:rPr lang="de-DE" sz="2200" baseline="0" dirty="0" smtClean="0">
                          <a:solidFill>
                            <a:schemeClr val="accent6"/>
                          </a:solidFill>
                          <a:latin typeface="Times New Roman" panose="02020603050405020304" pitchFamily="18" charset="0"/>
                          <a:cs typeface="Times New Roman" panose="02020603050405020304" pitchFamily="18" charset="0"/>
                        </a:rPr>
                        <a:t> Veranstaltung statt?</a:t>
                      </a:r>
                    </a:p>
                  </a:txBody>
                  <a:tcPr/>
                </a:tc>
              </a:tr>
              <a:tr h="526321">
                <a:tc>
                  <a:txBody>
                    <a:bodyPr/>
                    <a:lstStyle/>
                    <a:p>
                      <a:r>
                        <a:rPr lang="de-DE" sz="2200" b="1" dirty="0" smtClean="0">
                          <a:solidFill>
                            <a:schemeClr val="accent6"/>
                          </a:solidFill>
                          <a:latin typeface="Times New Roman" panose="02020603050405020304" pitchFamily="18" charset="0"/>
                          <a:cs typeface="Times New Roman" panose="02020603050405020304" pitchFamily="18" charset="0"/>
                        </a:rPr>
                        <a:t>Tagesordnung</a:t>
                      </a:r>
                      <a:endParaRPr lang="de-DE" sz="22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2200" dirty="0" smtClean="0">
                          <a:solidFill>
                            <a:schemeClr val="accent6"/>
                          </a:solidFill>
                          <a:latin typeface="Times New Roman" panose="02020603050405020304" pitchFamily="18" charset="0"/>
                          <a:cs typeface="Times New Roman" panose="02020603050405020304" pitchFamily="18" charset="0"/>
                        </a:rPr>
                        <a:t>Welche Themen werden in welcher Reihenfolge behandelt?</a:t>
                      </a:r>
                      <a:endParaRPr lang="de-DE" sz="2200" dirty="0">
                        <a:solidFill>
                          <a:schemeClr val="accent6"/>
                        </a:solidFill>
                        <a:latin typeface="Times New Roman" panose="02020603050405020304" pitchFamily="18" charset="0"/>
                        <a:cs typeface="Times New Roman" panose="02020603050405020304" pitchFamily="18" charset="0"/>
                      </a:endParaRPr>
                    </a:p>
                  </a:txBody>
                  <a:tcPr/>
                </a:tc>
              </a:tr>
              <a:tr h="526321">
                <a:tc>
                  <a:txBody>
                    <a:bodyPr/>
                    <a:lstStyle/>
                    <a:p>
                      <a:r>
                        <a:rPr lang="de-DE" sz="2200" b="1" dirty="0" smtClean="0">
                          <a:solidFill>
                            <a:schemeClr val="accent6"/>
                          </a:solidFill>
                          <a:latin typeface="Times New Roman" panose="02020603050405020304" pitchFamily="18" charset="0"/>
                          <a:cs typeface="Times New Roman" panose="02020603050405020304" pitchFamily="18" charset="0"/>
                        </a:rPr>
                        <a:t>Erstellungsdatum des Protokolls</a:t>
                      </a:r>
                      <a:endParaRPr lang="de-DE" sz="22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endParaRPr lang="de-DE" sz="2200" dirty="0">
                        <a:solidFill>
                          <a:schemeClr val="accent6"/>
                        </a:solidFill>
                        <a:latin typeface="Times New Roman" panose="02020603050405020304" pitchFamily="18" charset="0"/>
                        <a:cs typeface="Times New Roman" panose="02020603050405020304" pitchFamily="18" charset="0"/>
                      </a:endParaRPr>
                    </a:p>
                  </a:txBody>
                  <a:tcPr/>
                </a:tc>
              </a:tr>
              <a:tr h="526321">
                <a:tc>
                  <a:txBody>
                    <a:bodyPr/>
                    <a:lstStyle/>
                    <a:p>
                      <a:r>
                        <a:rPr lang="de-DE" sz="2200" b="1" dirty="0" smtClean="0">
                          <a:solidFill>
                            <a:schemeClr val="accent6"/>
                          </a:solidFill>
                          <a:latin typeface="Times New Roman" panose="02020603050405020304" pitchFamily="18" charset="0"/>
                          <a:cs typeface="Times New Roman" panose="02020603050405020304" pitchFamily="18" charset="0"/>
                        </a:rPr>
                        <a:t>Unterschrift des Protokollführers</a:t>
                      </a:r>
                      <a:endParaRPr lang="de-DE" sz="2200" b="1" dirty="0">
                        <a:solidFill>
                          <a:schemeClr val="accent6"/>
                        </a:solidFill>
                        <a:latin typeface="Times New Roman" panose="02020603050405020304" pitchFamily="18" charset="0"/>
                        <a:cs typeface="Times New Roman" panose="02020603050405020304" pitchFamily="18" charset="0"/>
                      </a:endParaRPr>
                    </a:p>
                  </a:txBody>
                  <a:tcPr/>
                </a:tc>
                <a:tc>
                  <a:txBody>
                    <a:bodyPr/>
                    <a:lstStyle/>
                    <a:p>
                      <a:endParaRPr lang="de-DE" sz="22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271860613"/>
      </p:ext>
    </p:extLst>
  </p:cSld>
  <p:clrMapOvr>
    <a:masterClrMapping/>
  </p:clrMapOvr>
  <p:transition spd="med">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1520" y="0"/>
            <a:ext cx="8137525" cy="6669360"/>
          </a:xfrm>
        </p:spPr>
        <p:style>
          <a:lnRef idx="0">
            <a:schemeClr val="accent3"/>
          </a:lnRef>
          <a:fillRef idx="3">
            <a:schemeClr val="accent3"/>
          </a:fillRef>
          <a:effectRef idx="3">
            <a:schemeClr val="accent3"/>
          </a:effectRef>
          <a:fontRef idx="minor">
            <a:schemeClr val="lt1"/>
          </a:fontRef>
        </p:style>
        <p:txBody>
          <a:bodyPr/>
          <a:lstStyle/>
          <a:p>
            <a:pPr algn="ctr" fontAlgn="t">
              <a:spcBef>
                <a:spcPts val="0"/>
              </a:spcBef>
              <a:spcAft>
                <a:spcPts val="0"/>
              </a:spcAft>
            </a:pPr>
            <a:r>
              <a:rPr lang="de-DE" sz="2000" b="1" dirty="0" smtClean="0">
                <a:solidFill>
                  <a:srgbClr val="FFFFFF"/>
                </a:solidFill>
                <a:latin typeface="Times New Roman" panose="02020603050405020304" pitchFamily="18" charset="0"/>
                <a:cs typeface="Times New Roman" panose="02020603050405020304" pitchFamily="18" charset="0"/>
              </a:rPr>
              <a:t>Ergebnisprotokoll</a:t>
            </a:r>
          </a:p>
          <a:p>
            <a:pPr algn="ctr" fontAlgn="t">
              <a:spcBef>
                <a:spcPts val="0"/>
              </a:spcBef>
              <a:spcAft>
                <a:spcPts val="0"/>
              </a:spcAft>
            </a:pPr>
            <a:endParaRPr lang="de-DE" sz="1400" dirty="0"/>
          </a:p>
          <a:p>
            <a:pPr fontAlgn="t">
              <a:spcBef>
                <a:spcPts val="0"/>
              </a:spcBef>
              <a:spcAft>
                <a:spcPts val="0"/>
              </a:spcAft>
            </a:pPr>
            <a:r>
              <a:rPr lang="de-DE" b="1" dirty="0">
                <a:solidFill>
                  <a:srgbClr val="000000"/>
                </a:solidFill>
                <a:latin typeface="Times New Roman" panose="02020603050405020304" pitchFamily="18" charset="0"/>
                <a:cs typeface="Times New Roman" panose="02020603050405020304" pitchFamily="18" charset="0"/>
              </a:rPr>
              <a:t>Ort:                       Autohaus Muster, Musterstadt, Zimmer 007</a:t>
            </a:r>
            <a:endParaRPr lang="de-DE" sz="1400" dirty="0"/>
          </a:p>
          <a:p>
            <a:pPr fontAlgn="t">
              <a:spcBef>
                <a:spcPts val="0"/>
              </a:spcBef>
              <a:spcAft>
                <a:spcPts val="0"/>
              </a:spcAft>
            </a:pPr>
            <a:r>
              <a:rPr lang="de-DE" b="1" dirty="0">
                <a:solidFill>
                  <a:srgbClr val="000000"/>
                </a:solidFill>
                <a:latin typeface="Times New Roman" panose="02020603050405020304" pitchFamily="18" charset="0"/>
                <a:cs typeface="Times New Roman" panose="02020603050405020304" pitchFamily="18" charset="0"/>
              </a:rPr>
              <a:t>Teilnehmer:          Muster, Anschein, Möchtegern, </a:t>
            </a:r>
            <a:r>
              <a:rPr lang="de-DE" b="1" dirty="0" err="1">
                <a:solidFill>
                  <a:srgbClr val="000000"/>
                </a:solidFill>
                <a:latin typeface="Times New Roman" panose="02020603050405020304" pitchFamily="18" charset="0"/>
                <a:cs typeface="Times New Roman" panose="02020603050405020304" pitchFamily="18" charset="0"/>
              </a:rPr>
              <a:t>Warnix</a:t>
            </a:r>
            <a:endParaRPr lang="de-DE" sz="1400" dirty="0"/>
          </a:p>
          <a:p>
            <a:pPr fontAlgn="t">
              <a:spcBef>
                <a:spcPts val="0"/>
              </a:spcBef>
              <a:spcAft>
                <a:spcPts val="0"/>
              </a:spcAft>
            </a:pPr>
            <a:r>
              <a:rPr lang="de-DE" b="1" dirty="0">
                <a:solidFill>
                  <a:srgbClr val="000000"/>
                </a:solidFill>
                <a:latin typeface="Times New Roman" panose="02020603050405020304" pitchFamily="18" charset="0"/>
                <a:cs typeface="Times New Roman" panose="02020603050405020304" pitchFamily="18" charset="0"/>
              </a:rPr>
              <a:t>Sitzungsleitung:   Muster</a:t>
            </a:r>
            <a:endParaRPr lang="de-DE" sz="1400" dirty="0"/>
          </a:p>
          <a:p>
            <a:pPr fontAlgn="t">
              <a:spcBef>
                <a:spcPts val="0"/>
              </a:spcBef>
              <a:spcAft>
                <a:spcPts val="0"/>
              </a:spcAft>
            </a:pPr>
            <a:r>
              <a:rPr lang="de-DE" b="1" dirty="0">
                <a:solidFill>
                  <a:srgbClr val="000000"/>
                </a:solidFill>
                <a:latin typeface="Times New Roman" panose="02020603050405020304" pitchFamily="18" charset="0"/>
                <a:cs typeface="Times New Roman" panose="02020603050405020304" pitchFamily="18" charset="0"/>
              </a:rPr>
              <a:t>Schriftführer:       </a:t>
            </a:r>
            <a:r>
              <a:rPr lang="de-DE" b="1" dirty="0" err="1">
                <a:solidFill>
                  <a:srgbClr val="000000"/>
                </a:solidFill>
                <a:latin typeface="Times New Roman" panose="02020603050405020304" pitchFamily="18" charset="0"/>
                <a:cs typeface="Times New Roman" panose="02020603050405020304" pitchFamily="18" charset="0"/>
              </a:rPr>
              <a:t>Warnix</a:t>
            </a:r>
            <a:endParaRPr lang="de-DE" sz="1400" dirty="0"/>
          </a:p>
          <a:p>
            <a:pPr fontAlgn="t">
              <a:spcBef>
                <a:spcPts val="0"/>
              </a:spcBef>
              <a:spcAft>
                <a:spcPts val="0"/>
              </a:spcAft>
            </a:pPr>
            <a:r>
              <a:rPr lang="de-DE" b="1" dirty="0">
                <a:solidFill>
                  <a:srgbClr val="000000"/>
                </a:solidFill>
                <a:latin typeface="Times New Roman" panose="02020603050405020304" pitchFamily="18" charset="0"/>
                <a:cs typeface="Times New Roman" panose="02020603050405020304" pitchFamily="18" charset="0"/>
              </a:rPr>
              <a:t>Beginn:                  08:30 Uhr</a:t>
            </a:r>
            <a:endParaRPr lang="de-DE" sz="1400" dirty="0"/>
          </a:p>
          <a:p>
            <a:pPr fontAlgn="t">
              <a:spcBef>
                <a:spcPts val="0"/>
              </a:spcBef>
              <a:spcAft>
                <a:spcPts val="0"/>
              </a:spcAft>
            </a:pPr>
            <a:r>
              <a:rPr lang="de-DE" b="1" dirty="0">
                <a:solidFill>
                  <a:srgbClr val="000000"/>
                </a:solidFill>
                <a:latin typeface="Times New Roman" panose="02020603050405020304" pitchFamily="18" charset="0"/>
                <a:cs typeface="Times New Roman" panose="02020603050405020304" pitchFamily="18" charset="0"/>
              </a:rPr>
              <a:t>Ende:                     10:30 Uhr</a:t>
            </a:r>
            <a:endParaRPr lang="de-DE" sz="1400" dirty="0"/>
          </a:p>
          <a:p>
            <a:pPr fontAlgn="t">
              <a:spcBef>
                <a:spcPts val="0"/>
              </a:spcBef>
              <a:spcAft>
                <a:spcPts val="0"/>
              </a:spcAft>
            </a:pPr>
            <a:r>
              <a:rPr lang="de-DE" b="1" dirty="0">
                <a:solidFill>
                  <a:srgbClr val="000000"/>
                </a:solidFill>
                <a:latin typeface="Times New Roman" panose="02020603050405020304" pitchFamily="18" charset="0"/>
                <a:cs typeface="Times New Roman" panose="02020603050405020304" pitchFamily="18" charset="0"/>
              </a:rPr>
              <a:t>Thema:                  Erweiterung </a:t>
            </a:r>
            <a:r>
              <a:rPr lang="de-DE" b="1" dirty="0" smtClean="0">
                <a:solidFill>
                  <a:srgbClr val="000000"/>
                </a:solidFill>
                <a:latin typeface="Times New Roman" panose="02020603050405020304" pitchFamily="18" charset="0"/>
                <a:cs typeface="Times New Roman" panose="02020603050405020304" pitchFamily="18" charset="0"/>
              </a:rPr>
              <a:t>Betriebsgebäude</a:t>
            </a:r>
          </a:p>
          <a:p>
            <a:pPr fontAlgn="t">
              <a:spcBef>
                <a:spcPts val="0"/>
              </a:spcBef>
              <a:spcAft>
                <a:spcPts val="0"/>
              </a:spcAft>
            </a:pPr>
            <a:endParaRPr lang="de-DE" sz="1400" dirty="0"/>
          </a:p>
          <a:p>
            <a:pPr fontAlgn="t">
              <a:spcBef>
                <a:spcPts val="0"/>
              </a:spcBef>
              <a:spcAft>
                <a:spcPts val="0"/>
              </a:spcAft>
            </a:pPr>
            <a:r>
              <a:rPr lang="de-DE" b="1" dirty="0">
                <a:solidFill>
                  <a:srgbClr val="FFFFFF"/>
                </a:solidFill>
                <a:latin typeface="Times New Roman" panose="02020603050405020304" pitchFamily="18" charset="0"/>
                <a:cs typeface="Times New Roman" panose="02020603050405020304" pitchFamily="18" charset="0"/>
              </a:rPr>
              <a:t>TOP 1: Angebote Architekten Bauer/Schmied</a:t>
            </a:r>
            <a:endParaRPr lang="de-DE" dirty="0">
              <a:latin typeface="Times New Roman" panose="02020603050405020304" pitchFamily="18" charset="0"/>
              <a:cs typeface="Times New Roman" panose="02020603050405020304" pitchFamily="18" charset="0"/>
            </a:endParaRPr>
          </a:p>
          <a:p>
            <a:pPr fontAlgn="t">
              <a:spcBef>
                <a:spcPts val="0"/>
              </a:spcBef>
              <a:spcAft>
                <a:spcPts val="0"/>
              </a:spcAft>
            </a:pPr>
            <a:r>
              <a:rPr lang="de-DE" dirty="0">
                <a:solidFill>
                  <a:srgbClr val="FFFFFF"/>
                </a:solidFill>
                <a:latin typeface="Times New Roman" panose="02020603050405020304" pitchFamily="18" charset="0"/>
                <a:cs typeface="Times New Roman" panose="02020603050405020304" pitchFamily="18" charset="0"/>
              </a:rPr>
              <a:t>Nach Vergleich der Angebote fällt die einstimmige Entscheidung zugunsten der Firma Bauer. </a:t>
            </a:r>
            <a:r>
              <a:rPr lang="de-DE" dirty="0" smtClean="0">
                <a:solidFill>
                  <a:srgbClr val="FFFFFF"/>
                </a:solidFill>
                <a:latin typeface="Times New Roman" panose="02020603050405020304" pitchFamily="18" charset="0"/>
                <a:cs typeface="Times New Roman" panose="02020603050405020304" pitchFamily="18" charset="0"/>
              </a:rPr>
              <a:t>    Ihr </a:t>
            </a:r>
            <a:r>
              <a:rPr lang="de-DE" dirty="0">
                <a:solidFill>
                  <a:srgbClr val="FFFFFF"/>
                </a:solidFill>
                <a:latin typeface="Times New Roman" panose="02020603050405020304" pitchFamily="18" charset="0"/>
                <a:cs typeface="Times New Roman" panose="02020603050405020304" pitchFamily="18" charset="0"/>
              </a:rPr>
              <a:t>Entwurf berücksichtigt die geschichtliche Entwicklung des Unternehmens</a:t>
            </a:r>
            <a:r>
              <a:rPr lang="de-DE" dirty="0" smtClean="0">
                <a:solidFill>
                  <a:srgbClr val="FFFFFF"/>
                </a:solidFill>
                <a:latin typeface="Times New Roman" panose="02020603050405020304" pitchFamily="18" charset="0"/>
                <a:cs typeface="Times New Roman" panose="02020603050405020304" pitchFamily="18" charset="0"/>
              </a:rPr>
              <a:t>.</a:t>
            </a:r>
          </a:p>
          <a:p>
            <a:pPr fontAlgn="t">
              <a:spcBef>
                <a:spcPts val="0"/>
              </a:spcBef>
              <a:spcAft>
                <a:spcPts val="0"/>
              </a:spcAft>
            </a:pPr>
            <a:endParaRPr lang="de-DE" dirty="0">
              <a:latin typeface="Times New Roman" panose="02020603050405020304" pitchFamily="18" charset="0"/>
              <a:cs typeface="Times New Roman" panose="02020603050405020304" pitchFamily="18" charset="0"/>
            </a:endParaRPr>
          </a:p>
          <a:p>
            <a:pPr fontAlgn="t">
              <a:spcBef>
                <a:spcPts val="0"/>
              </a:spcBef>
              <a:spcAft>
                <a:spcPts val="0"/>
              </a:spcAft>
            </a:pPr>
            <a:r>
              <a:rPr lang="de-DE" b="1" dirty="0">
                <a:solidFill>
                  <a:srgbClr val="FFFFFF"/>
                </a:solidFill>
                <a:latin typeface="Times New Roman" panose="02020603050405020304" pitchFamily="18" charset="0"/>
                <a:cs typeface="Times New Roman" panose="02020603050405020304" pitchFamily="18" charset="0"/>
              </a:rPr>
              <a:t>TOP 2: </a:t>
            </a:r>
            <a:r>
              <a:rPr lang="de-DE" b="1" dirty="0" smtClean="0">
                <a:solidFill>
                  <a:srgbClr val="FFFFFF"/>
                </a:solidFill>
                <a:latin typeface="Times New Roman" panose="02020603050405020304" pitchFamily="18" charset="0"/>
                <a:cs typeface="Times New Roman" panose="02020603050405020304" pitchFamily="18" charset="0"/>
              </a:rPr>
              <a:t>Änderungswünsche</a:t>
            </a:r>
          </a:p>
          <a:p>
            <a:pPr fontAlgn="t">
              <a:spcBef>
                <a:spcPts val="0"/>
              </a:spcBef>
              <a:spcAft>
                <a:spcPts val="0"/>
              </a:spcAft>
            </a:pPr>
            <a:r>
              <a:rPr lang="de-DE" dirty="0" smtClean="0">
                <a:solidFill>
                  <a:srgbClr val="FFFFFF"/>
                </a:solidFill>
                <a:latin typeface="Times New Roman" panose="02020603050405020304" pitchFamily="18" charset="0"/>
                <a:cs typeface="Times New Roman" panose="02020603050405020304" pitchFamily="18" charset="0"/>
              </a:rPr>
              <a:t>Die Zunahme der Anzahl der Mitarbeiter um 30% bis Ende 2021 erfordert einen zusätzlichen Aufenthaltsraum mit Teeküche. Außerdem werden zusätzliche Sanitärräume (2 Herrntoiletten; </a:t>
            </a:r>
            <a:r>
              <a:rPr lang="de-DE" dirty="0">
                <a:solidFill>
                  <a:srgbClr val="FFFFFF"/>
                </a:solidFill>
                <a:latin typeface="Times New Roman" panose="02020603050405020304" pitchFamily="18" charset="0"/>
                <a:cs typeface="Times New Roman" panose="02020603050405020304" pitchFamily="18" charset="0"/>
              </a:rPr>
              <a:t>1</a:t>
            </a:r>
            <a:r>
              <a:rPr lang="de-DE" dirty="0" smtClean="0">
                <a:solidFill>
                  <a:srgbClr val="FFFFFF"/>
                </a:solidFill>
                <a:latin typeface="Times New Roman" panose="02020603050405020304" pitchFamily="18" charset="0"/>
                <a:cs typeface="Times New Roman" panose="02020603050405020304" pitchFamily="18" charset="0"/>
              </a:rPr>
              <a:t> Damentoilette) eingeplant.</a:t>
            </a:r>
          </a:p>
          <a:p>
            <a:pPr fontAlgn="t">
              <a:spcBef>
                <a:spcPts val="0"/>
              </a:spcBef>
              <a:spcAft>
                <a:spcPts val="0"/>
              </a:spcAft>
            </a:pPr>
            <a:endParaRPr lang="de-DE" dirty="0">
              <a:solidFill>
                <a:srgbClr val="FFFFFF"/>
              </a:solidFill>
              <a:latin typeface="Times New Roman" panose="02020603050405020304" pitchFamily="18" charset="0"/>
              <a:cs typeface="Times New Roman" panose="02020603050405020304" pitchFamily="18" charset="0"/>
            </a:endParaRPr>
          </a:p>
          <a:p>
            <a:pPr fontAlgn="t">
              <a:spcBef>
                <a:spcPts val="0"/>
              </a:spcBef>
              <a:spcAft>
                <a:spcPts val="0"/>
              </a:spcAft>
            </a:pPr>
            <a:r>
              <a:rPr lang="de-DE" b="1" dirty="0" smtClean="0">
                <a:solidFill>
                  <a:srgbClr val="FFFFFF"/>
                </a:solidFill>
                <a:latin typeface="Times New Roman" panose="02020603050405020304" pitchFamily="18" charset="0"/>
                <a:cs typeface="Times New Roman" panose="02020603050405020304" pitchFamily="18" charset="0"/>
              </a:rPr>
              <a:t>Top 3: Termine; Auftragsvergabe</a:t>
            </a:r>
          </a:p>
          <a:p>
            <a:pPr fontAlgn="t">
              <a:spcBef>
                <a:spcPts val="0"/>
              </a:spcBef>
              <a:spcAft>
                <a:spcPts val="0"/>
              </a:spcAft>
            </a:pPr>
            <a:r>
              <a:rPr lang="de-DE" dirty="0" smtClean="0">
                <a:solidFill>
                  <a:srgbClr val="FFFFFF"/>
                </a:solidFill>
                <a:latin typeface="Times New Roman" panose="02020603050405020304" pitchFamily="18" charset="0"/>
                <a:cs typeface="Times New Roman" panose="02020603050405020304" pitchFamily="18" charset="0"/>
              </a:rPr>
              <a:t>Begin der Baumaßnahmen Ende Juni 2021.</a:t>
            </a:r>
          </a:p>
          <a:p>
            <a:pPr fontAlgn="t">
              <a:spcBef>
                <a:spcPts val="0"/>
              </a:spcBef>
              <a:spcAft>
                <a:spcPts val="0"/>
              </a:spcAft>
            </a:pPr>
            <a:r>
              <a:rPr lang="de-DE" dirty="0" smtClean="0">
                <a:solidFill>
                  <a:srgbClr val="FFFFFF"/>
                </a:solidFill>
                <a:latin typeface="Times New Roman" panose="02020603050405020304" pitchFamily="18" charset="0"/>
                <a:cs typeface="Times New Roman" panose="02020603050405020304" pitchFamily="18" charset="0"/>
              </a:rPr>
              <a:t>Vergabe an Firma Bauer und Besprechung der Änderungswünsche am 26.01.2021 um 15:30 Uhr.</a:t>
            </a:r>
          </a:p>
          <a:p>
            <a:pPr fontAlgn="t">
              <a:spcBef>
                <a:spcPts val="0"/>
              </a:spcBef>
              <a:spcAft>
                <a:spcPts val="0"/>
              </a:spcAft>
            </a:pPr>
            <a:endParaRPr lang="de-DE" dirty="0">
              <a:solidFill>
                <a:srgbClr val="FFFFFF"/>
              </a:solidFill>
              <a:latin typeface="Times New Roman" panose="02020603050405020304" pitchFamily="18" charset="0"/>
              <a:cs typeface="Times New Roman" panose="02020603050405020304" pitchFamily="18" charset="0"/>
            </a:endParaRPr>
          </a:p>
          <a:p>
            <a:pPr fontAlgn="t">
              <a:spcBef>
                <a:spcPts val="0"/>
              </a:spcBef>
              <a:spcAft>
                <a:spcPts val="0"/>
              </a:spcAft>
            </a:pPr>
            <a:endParaRPr lang="de-DE" dirty="0" smtClean="0">
              <a:solidFill>
                <a:srgbClr val="FFFFFF"/>
              </a:solidFill>
              <a:latin typeface="Times New Roman" panose="02020603050405020304" pitchFamily="18" charset="0"/>
              <a:cs typeface="Times New Roman" panose="02020603050405020304" pitchFamily="18" charset="0"/>
            </a:endParaRPr>
          </a:p>
          <a:p>
            <a:pPr fontAlgn="t">
              <a:spcBef>
                <a:spcPts val="0"/>
              </a:spcBef>
              <a:spcAft>
                <a:spcPts val="0"/>
              </a:spcAft>
            </a:pPr>
            <a:r>
              <a:rPr lang="de-DE" dirty="0" smtClean="0">
                <a:solidFill>
                  <a:srgbClr val="FFFFFF"/>
                </a:solidFill>
                <a:latin typeface="Times New Roman" panose="02020603050405020304" pitchFamily="18" charset="0"/>
                <a:cs typeface="Times New Roman" panose="02020603050405020304" pitchFamily="18" charset="0"/>
              </a:rPr>
              <a:t>Musterstadt, 20.01.2021, </a:t>
            </a:r>
            <a:r>
              <a:rPr lang="de-DE" dirty="0" err="1" smtClean="0">
                <a:solidFill>
                  <a:srgbClr val="FFFFFF"/>
                </a:solidFill>
                <a:latin typeface="Times New Roman" panose="02020603050405020304" pitchFamily="18" charset="0"/>
                <a:cs typeface="Times New Roman" panose="02020603050405020304" pitchFamily="18" charset="0"/>
              </a:rPr>
              <a:t>Warnix</a:t>
            </a:r>
            <a:endParaRPr lang="de-DE" dirty="0" smtClean="0">
              <a:solidFill>
                <a:srgbClr val="FFFFFF"/>
              </a:solidFill>
              <a:latin typeface="Times New Roman" panose="02020603050405020304" pitchFamily="18" charset="0"/>
              <a:cs typeface="Times New Roman" panose="02020603050405020304" pitchFamily="18" charset="0"/>
            </a:endParaRPr>
          </a:p>
          <a:p>
            <a:pPr fontAlgn="t">
              <a:spcBef>
                <a:spcPts val="0"/>
              </a:spcBef>
              <a:spcAft>
                <a:spcPts val="0"/>
              </a:spcAft>
            </a:pPr>
            <a:endParaRPr lang="de-DE" dirty="0">
              <a:solidFill>
                <a:srgbClr val="FFFFFF"/>
              </a:solidFill>
              <a:latin typeface="Times New Roman" panose="02020603050405020304" pitchFamily="18" charset="0"/>
              <a:cs typeface="Times New Roman" panose="02020603050405020304" pitchFamily="18" charset="0"/>
            </a:endParaRPr>
          </a:p>
          <a:p>
            <a:pPr fontAlgn="t">
              <a:spcBef>
                <a:spcPts val="0"/>
              </a:spcBef>
              <a:spcAft>
                <a:spcPts val="0"/>
              </a:spcAft>
            </a:pPr>
            <a:r>
              <a:rPr lang="de-DE" dirty="0" smtClean="0">
                <a:solidFill>
                  <a:srgbClr val="FFFFFF"/>
                </a:solidFill>
                <a:latin typeface="Times New Roman" panose="02020603050405020304" pitchFamily="18" charset="0"/>
                <a:cs typeface="Times New Roman" panose="02020603050405020304" pitchFamily="18" charset="0"/>
              </a:rPr>
              <a:t>Genehmigt / bestätigt: Muster</a:t>
            </a:r>
          </a:p>
          <a:p>
            <a:pPr fontAlgn="t">
              <a:spcBef>
                <a:spcPts val="0"/>
              </a:spcBef>
              <a:spcAft>
                <a:spcPts val="0"/>
              </a:spcAft>
            </a:pPr>
            <a:endParaRPr lang="de-DE" dirty="0">
              <a:latin typeface="Times New Roman" panose="02020603050405020304" pitchFamily="18" charset="0"/>
              <a:cs typeface="Times New Roman" panose="02020603050405020304" pitchFamily="18" charset="0"/>
            </a:endParaRPr>
          </a:p>
          <a:p>
            <a:endParaRPr lang="de-DE" dirty="0"/>
          </a:p>
        </p:txBody>
      </p:sp>
    </p:spTree>
    <p:extLst>
      <p:ext uri="{BB962C8B-B14F-4D97-AF65-F5344CB8AC3E}">
        <p14:creationId xmlns:p14="http://schemas.microsoft.com/office/powerpoint/2010/main" val="2301478250"/>
      </p:ext>
    </p:extLst>
  </p:cSld>
  <p:clrMapOvr>
    <a:masterClrMapping/>
  </p:clrMapOvr>
  <p:transition spd="med">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115617" y="0"/>
            <a:ext cx="6840760" cy="6742113"/>
          </a:xfrm>
        </p:spPr>
      </p:pic>
    </p:spTree>
    <p:extLst>
      <p:ext uri="{BB962C8B-B14F-4D97-AF65-F5344CB8AC3E}">
        <p14:creationId xmlns:p14="http://schemas.microsoft.com/office/powerpoint/2010/main" val="3249936242"/>
      </p:ext>
    </p:extLst>
  </p:cSld>
  <p:clrMapOvr>
    <a:masterClrMapping/>
  </p:clrMapOvr>
  <p:transition spd="med">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5" name="Inhaltsplatzhalter 4"/>
          <p:cNvSpPr>
            <a:spLocks noGrp="1"/>
          </p:cNvSpPr>
          <p:nvPr>
            <p:ph sz="quarter" idx="16"/>
          </p:nvPr>
        </p:nvSpPr>
        <p:spPr>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Gesprächsnotizen:</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r>
              <a:rPr lang="de-DE" sz="800" dirty="0">
                <a:solidFill>
                  <a:schemeClr val="accent6"/>
                </a:solidFill>
                <a:latin typeface="Times New Roman" panose="02020603050405020304" pitchFamily="18" charset="0"/>
                <a:cs typeface="Times New Roman" panose="02020603050405020304" pitchFamily="18" charset="0"/>
              </a:rPr>
              <a:t>	</a:t>
            </a:r>
            <a:endParaRPr lang="de-DE" sz="3600" u="sng" dirty="0">
              <a:solidFill>
                <a:schemeClr val="accent6"/>
              </a:solidFill>
              <a:latin typeface="Times New Roman" panose="02020603050405020304" pitchFamily="18" charset="0"/>
              <a:cs typeface="Times New Roman" panose="02020603050405020304" pitchFamily="18" charset="0"/>
            </a:endParaRP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Sie sind Erinnerungsstützen für zu 	erledigende Aufgaben oder 	Bestätigung für stattgefundene 	Gespräche und deren Inhalte…</a:t>
            </a:r>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55491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lvl="0" algn="ctr"/>
            <a:r>
              <a:rPr lang="de-DE" sz="5000" b="1" dirty="0">
                <a:solidFill>
                  <a:srgbClr val="58585A"/>
                </a:solidFill>
                <a:latin typeface="Times New Roman" panose="02020603050405020304" pitchFamily="18" charset="0"/>
                <a:cs typeface="Times New Roman" panose="02020603050405020304" pitchFamily="18" charset="0"/>
              </a:rPr>
              <a:t>Kommunikationsmodelle</a:t>
            </a:r>
          </a:p>
        </p:txBody>
      </p:sp>
      <p:sp>
        <p:nvSpPr>
          <p:cNvPr id="3" name="Textfeld 2"/>
          <p:cNvSpPr txBox="1"/>
          <p:nvPr/>
        </p:nvSpPr>
        <p:spPr>
          <a:xfrm>
            <a:off x="683568" y="1556792"/>
            <a:ext cx="7848872" cy="3662541"/>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Beachte:</a:t>
            </a:r>
          </a:p>
          <a:p>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Um gegebenenfalls für eine Richtigstellung sorgen zu können, kann man den Empfänger fragen, was er verstanden, bzw. wie er die Aussage interpretiert hat. </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07423"/>
      </p:ext>
    </p:extLst>
  </p:cSld>
  <p:clrMapOvr>
    <a:masterClrMapping/>
  </p:clrMapOvr>
  <p:transition spd="med">
    <p:fade/>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Schriftliche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	… Gesprächsnotizen sind die 	strukturierte Aufnahme von 	Nachrichten und Telefonaten.</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Sie werden i.d.R. auf einem Vordruck 	hinterlassen und dienen der 	innerbetrieblichen 	Informationsweitergabe.</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0195398"/>
      </p:ext>
    </p:extLst>
  </p:cSld>
  <p:clrMapOvr>
    <a:masterClrMapping/>
  </p:clrMapOvr>
  <p:transition spd="med">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nhaltsplatzhalter 3"/>
          <p:cNvPicPr>
            <a:picLocks noGrp="1" noChangeAspect="1"/>
          </p:cNvPicPr>
          <p:nvPr>
            <p:ph sz="quarter" idx="16"/>
          </p:nvPr>
        </p:nvPicPr>
        <p:blipFill>
          <a:blip r:embed="rId2">
            <a:extLst>
              <a:ext uri="{28A0092B-C50C-407E-A947-70E740481C1C}">
                <a14:useLocalDpi xmlns:a14="http://schemas.microsoft.com/office/drawing/2010/main" val="0"/>
              </a:ext>
            </a:extLst>
          </a:blip>
          <a:stretch>
            <a:fillRect/>
          </a:stretch>
        </p:blipFill>
        <p:spPr>
          <a:xfrm>
            <a:off x="1547664" y="0"/>
            <a:ext cx="5688631" cy="6742113"/>
          </a:xfrm>
        </p:spPr>
      </p:pic>
    </p:spTree>
    <p:extLst>
      <p:ext uri="{BB962C8B-B14F-4D97-AF65-F5344CB8AC3E}">
        <p14:creationId xmlns:p14="http://schemas.microsoft.com/office/powerpoint/2010/main" val="484830389"/>
      </p:ext>
    </p:extLst>
  </p:cSld>
  <p:clrMapOvr>
    <a:masterClrMapping/>
  </p:clrMapOvr>
  <p:transition spd="med">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Mediale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1873816"/>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Der Informationsaustausch findet über Medien, wie das Internet, Zeitschriften und Bücher statt:</a:t>
            </a:r>
          </a:p>
          <a:p>
            <a:endParaRPr lang="de-DE" sz="3600" dirty="0">
              <a:solidFill>
                <a:schemeClr val="accent6"/>
              </a:solidFill>
              <a:latin typeface="Times New Roman" panose="02020603050405020304" pitchFamily="18" charset="0"/>
              <a:cs typeface="Times New Roman" panose="02020603050405020304" pitchFamily="18" charset="0"/>
            </a:endParaRPr>
          </a:p>
          <a:p>
            <a:endParaRPr lang="de-DE" sz="3600" dirty="0" smtClean="0">
              <a:solidFill>
                <a:schemeClr val="accent6"/>
              </a:solidFill>
              <a:latin typeface="Times New Roman" panose="02020603050405020304" pitchFamily="18" charset="0"/>
              <a:cs typeface="Times New Roman" panose="02020603050405020304" pitchFamily="18" charset="0"/>
            </a:endParaRPr>
          </a:p>
          <a:p>
            <a:endParaRPr lang="de-DE" sz="3600" dirty="0">
              <a:solidFill>
                <a:schemeClr val="accent6"/>
              </a:solidFill>
              <a:latin typeface="Times New Roman" panose="02020603050405020304" pitchFamily="18" charset="0"/>
              <a:cs typeface="Times New Roman" panose="02020603050405020304" pitchFamily="18" charset="0"/>
            </a:endParaRPr>
          </a:p>
          <a:p>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2348534" y="3632825"/>
            <a:ext cx="4172937" cy="3108543"/>
          </a:xfrm>
          <a:prstGeom prst="rect">
            <a:avLst/>
          </a:prstGeom>
          <a:solidFill>
            <a:schemeClr val="accent1">
              <a:lumMod val="20000"/>
              <a:lumOff val="80000"/>
            </a:schemeClr>
          </a:solidFill>
        </p:spPr>
        <p:txBody>
          <a:bodyPr wrap="none" rtlCol="0">
            <a:spAutoFit/>
          </a:bodyPr>
          <a:lstStyle/>
          <a:p>
            <a:r>
              <a:rPr lang="de-DE" sz="3600" u="sng" dirty="0">
                <a:solidFill>
                  <a:schemeClr val="accent6"/>
                </a:solidFill>
                <a:latin typeface="Times New Roman" panose="02020603050405020304" pitchFamily="18" charset="0"/>
                <a:cs typeface="Times New Roman" panose="02020603050405020304" pitchFamily="18" charset="0"/>
              </a:rPr>
              <a:t>Dazu </a:t>
            </a:r>
            <a:r>
              <a:rPr lang="de-DE" sz="3600" u="sng" dirty="0" smtClean="0">
                <a:solidFill>
                  <a:schemeClr val="accent6"/>
                </a:solidFill>
                <a:latin typeface="Times New Roman" panose="02020603050405020304" pitchFamily="18" charset="0"/>
                <a:cs typeface="Times New Roman" panose="02020603050405020304" pitchFamily="18" charset="0"/>
              </a:rPr>
              <a:t>gehören:</a:t>
            </a: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Werbung</a:t>
            </a:r>
          </a:p>
          <a:p>
            <a:pPr marL="571500" indent="-571500">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Prospekte</a:t>
            </a:r>
          </a:p>
          <a:p>
            <a:pPr marL="571500" indent="-571500">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Fachzeitschriften</a:t>
            </a:r>
          </a:p>
          <a:p>
            <a:pPr marL="571500" indent="-571500">
              <a:buFont typeface="Wingdings" panose="05000000000000000000" pitchFamily="2" charset="2"/>
              <a:buChar char="§"/>
            </a:pPr>
            <a:r>
              <a:rPr lang="de-DE" sz="3600" b="1" dirty="0" smtClean="0">
                <a:solidFill>
                  <a:schemeClr val="accent6"/>
                </a:solidFill>
                <a:latin typeface="Times New Roman" panose="02020603050405020304" pitchFamily="18" charset="0"/>
                <a:cs typeface="Times New Roman" panose="02020603050405020304" pitchFamily="18" charset="0"/>
              </a:rPr>
              <a:t>Homepage</a:t>
            </a: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81657"/>
      </p:ext>
    </p:extLst>
  </p:cSld>
  <p:clrMapOvr>
    <a:masterClrMapping/>
  </p:clrMapOvr>
  <p:transition spd="med">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Mediale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Werbung:</a:t>
            </a:r>
          </a:p>
          <a:p>
            <a:pPr algn="ctr"/>
            <a:endParaRPr lang="de-DE" sz="800" u="sng" dirty="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Sie ist der gezielte und bewusste Versuch, Menschen zu beeinflussen.</a:t>
            </a:r>
          </a:p>
          <a:p>
            <a:endParaRPr lang="de-DE" sz="800" dirty="0" smtClean="0">
              <a:solidFill>
                <a:schemeClr val="accent6"/>
              </a:solidFill>
              <a:latin typeface="Times New Roman" panose="02020603050405020304" pitchFamily="18" charset="0"/>
              <a:cs typeface="Times New Roman" panose="02020603050405020304" pitchFamily="18" charset="0"/>
            </a:endParaRPr>
          </a:p>
          <a:p>
            <a:pPr marL="571500" indent="-571500">
              <a:buClr>
                <a:schemeClr val="accent6"/>
              </a:buClr>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Werbung dient dazu, Bedürfnisse zu wecken, zu informieren und zum Kauf eines Produktes anzuregen.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460652"/>
      </p:ext>
    </p:extLst>
  </p:cSld>
  <p:clrMapOvr>
    <a:masterClrMapping/>
  </p:clrMapOvr>
  <p:transition spd="med">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Mediale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Werbung (2): </a:t>
            </a:r>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u="sng" dirty="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Sie versucht emotionale Bedürfnisse ihrer Zielgruppe anzusprechen und dadurch das Kaufverhalten zu steuern.</a:t>
            </a:r>
            <a:endParaRPr lang="de-DE" sz="800"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Werbung vergleicht, appelliert, macht neugierig oder betroffen-</a:t>
            </a:r>
          </a:p>
        </p:txBody>
      </p:sp>
    </p:spTree>
    <p:extLst>
      <p:ext uri="{BB962C8B-B14F-4D97-AF65-F5344CB8AC3E}">
        <p14:creationId xmlns:p14="http://schemas.microsoft.com/office/powerpoint/2010/main" val="1742889010"/>
      </p:ext>
    </p:extLst>
  </p:cSld>
  <p:clrMapOvr>
    <a:masterClrMapping/>
  </p:clrMapOvr>
  <p:transition spd="med">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Mediale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4610120"/>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Prospekte:</a:t>
            </a:r>
          </a:p>
          <a:p>
            <a:pPr marL="571500" indent="-571500">
              <a:buClrTx/>
              <a:buFont typeface="Wingdings" panose="05000000000000000000" pitchFamily="2" charset="2"/>
              <a:buChar char="§"/>
            </a:pPr>
            <a:endParaRPr lang="de-DE" sz="800"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Sie sind Drucksachen, die der Verbraucherinformation dienen.</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Prospekte enthalten Beschreibungen von Produkten</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Potenzielle Kunden können dadurch zur Kontaktaufnahme veranlasst werden</a:t>
            </a:r>
          </a:p>
          <a:p>
            <a:pPr algn="ctr"/>
            <a:endParaRPr lang="de-DE" sz="3600" u="sng" dirty="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4394504"/>
      </p:ext>
    </p:extLst>
  </p:cSld>
  <p:clrMapOvr>
    <a:masterClrMapping/>
  </p:clrMapOvr>
  <p:transition spd="med">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Mediale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2809920"/>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Fachzeitschriften:</a:t>
            </a:r>
          </a:p>
          <a:p>
            <a:pPr algn="ctr"/>
            <a:endParaRPr lang="de-DE" sz="800" u="sng" dirty="0">
              <a:solidFill>
                <a:schemeClr val="accent6"/>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Sie informieren </a:t>
            </a:r>
            <a:r>
              <a:rPr lang="de-DE" sz="3600" b="1" dirty="0" smtClean="0">
                <a:solidFill>
                  <a:schemeClr val="accent6"/>
                </a:solidFill>
                <a:latin typeface="Times New Roman" panose="02020603050405020304" pitchFamily="18" charset="0"/>
                <a:cs typeface="Times New Roman" panose="02020603050405020304" pitchFamily="18" charset="0"/>
              </a:rPr>
              <a:t>aktuell</a:t>
            </a:r>
            <a:r>
              <a:rPr lang="de-DE" sz="3600" dirty="0" smtClean="0">
                <a:solidFill>
                  <a:schemeClr val="accent6"/>
                </a:solidFill>
                <a:latin typeface="Times New Roman" panose="02020603050405020304" pitchFamily="18" charset="0"/>
                <a:cs typeface="Times New Roman" panose="02020603050405020304" pitchFamily="18" charset="0"/>
              </a:rPr>
              <a:t> über neue Erkenntnisse und Forschungsergebnisse eines Fachgebietes.</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2967237"/>
      </p:ext>
    </p:extLst>
  </p:cSld>
  <p:clrMapOvr>
    <a:masterClrMapping/>
  </p:clrMapOvr>
  <p:transition spd="med">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40561" y="188640"/>
            <a:ext cx="8137525" cy="719138"/>
          </a:xfrm>
        </p:spPr>
        <p:txBody>
          <a:bodyPr>
            <a:noAutofit/>
          </a:bodyPr>
          <a:lstStyle/>
          <a:p>
            <a:pPr algn="ctr"/>
            <a:r>
              <a:rPr lang="de-DE" sz="4000" b="1" dirty="0" smtClean="0">
                <a:latin typeface="Times New Roman" panose="02020603050405020304" pitchFamily="18" charset="0"/>
                <a:cs typeface="Times New Roman" panose="02020603050405020304" pitchFamily="18" charset="0"/>
              </a:rPr>
              <a:t>Mediale Kommunikationswege</a:t>
            </a:r>
            <a:endParaRPr lang="de-DE" sz="4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962048"/>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Homepage:</a:t>
            </a:r>
            <a:endParaRPr lang="de-DE" sz="3600"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Sie ist die Einstiegsseite in das Internet.</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Mit ihr dokumentiert das Unternehmen seine Existenz im World Wide Web (www.) und wirbt für sich und sein Produkte.</a:t>
            </a:r>
          </a:p>
          <a:p>
            <a:r>
              <a:rPr lang="de-DE" sz="3600" dirty="0" smtClean="0">
                <a:solidFill>
                  <a:schemeClr val="accent6"/>
                </a:solidFill>
                <a:latin typeface="Times New Roman" panose="02020603050405020304" pitchFamily="18" charset="0"/>
                <a:cs typeface="Times New Roman" panose="02020603050405020304" pitchFamily="18" charset="0"/>
              </a:rPr>
              <a:t>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9074628"/>
      </p:ext>
    </p:extLst>
  </p:cSld>
  <p:clrMapOvr>
    <a:masterClrMapping/>
  </p:clrMapOvr>
  <p:transition spd="med">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1268760"/>
            <a:ext cx="8137525" cy="4247877"/>
          </a:xfrm>
          <a:solidFill>
            <a:schemeClr val="accent6">
              <a:lumMod val="75000"/>
              <a:lumOff val="25000"/>
            </a:schemeClr>
          </a:solidFill>
        </p:spPr>
        <p:txBody>
          <a:bodyPr/>
          <a:lstStyle/>
          <a:p>
            <a:pPr algn="ctr"/>
            <a:r>
              <a:rPr lang="de-DE" sz="8000" b="1" dirty="0" smtClean="0">
                <a:solidFill>
                  <a:schemeClr val="accent1"/>
                </a:solidFill>
                <a:latin typeface="Times New Roman" panose="02020603050405020304" pitchFamily="18" charset="0"/>
                <a:cs typeface="Times New Roman" panose="02020603050405020304" pitchFamily="18" charset="0"/>
              </a:rPr>
              <a:t>2.6</a:t>
            </a:r>
          </a:p>
          <a:p>
            <a:pPr algn="ctr"/>
            <a:r>
              <a:rPr lang="de-DE" sz="8000" b="1" dirty="0" smtClean="0">
                <a:solidFill>
                  <a:schemeClr val="accent1"/>
                </a:solidFill>
                <a:latin typeface="Times New Roman" panose="02020603050405020304" pitchFamily="18" charset="0"/>
                <a:cs typeface="Times New Roman" panose="02020603050405020304" pitchFamily="18" charset="0"/>
              </a:rPr>
              <a:t>Präsentation und Moderation</a:t>
            </a:r>
            <a:endParaRPr lang="de-DE" sz="8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4235267"/>
      </p:ext>
    </p:extLst>
  </p:cSld>
  <p:clrMapOvr>
    <a:masterClrMapping/>
  </p:clrMapOvr>
  <p:transition spd="med">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4" name="Inhaltsplatzhalter 3"/>
          <p:cNvSpPr>
            <a:spLocks noGrp="1"/>
          </p:cNvSpPr>
          <p:nvPr>
            <p:ph sz="quarter" idx="16"/>
          </p:nvPr>
        </p:nvSpPr>
        <p:spPr>
          <a:xfrm>
            <a:off x="250825" y="1699200"/>
            <a:ext cx="8137525" cy="3890040"/>
          </a:xfrm>
          <a:solidFill>
            <a:schemeClr val="accent6">
              <a:lumMod val="75000"/>
              <a:lumOff val="25000"/>
            </a:schemeClr>
          </a:solidFill>
        </p:spPr>
        <p:txBody>
          <a:bodyPr/>
          <a:lstStyle/>
          <a:p>
            <a:pPr algn="ctr"/>
            <a:r>
              <a:rPr lang="de-DE" sz="3600" u="sng" dirty="0" smtClean="0">
                <a:solidFill>
                  <a:schemeClr val="accent1"/>
                </a:solidFill>
                <a:latin typeface="Times New Roman" panose="02020603050405020304" pitchFamily="18" charset="0"/>
                <a:cs typeface="Times New Roman" panose="02020603050405020304" pitchFamily="18" charset="0"/>
              </a:rPr>
              <a:t>Die Präsentationen:</a:t>
            </a:r>
          </a:p>
          <a:p>
            <a:pPr algn="ctr"/>
            <a:endParaRPr lang="de-DE" sz="800" u="sng" dirty="0">
              <a:solidFill>
                <a:schemeClr val="accent1"/>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Sie entscheiden beispielsweise über Verkäufe, Vereinbarungen</a:t>
            </a:r>
            <a:r>
              <a:rPr lang="de-DE" sz="3600" dirty="0">
                <a:solidFill>
                  <a:schemeClr val="accent1"/>
                </a:solidFill>
                <a:latin typeface="Times New Roman" panose="02020603050405020304" pitchFamily="18" charset="0"/>
                <a:cs typeface="Times New Roman" panose="02020603050405020304" pitchFamily="18" charset="0"/>
              </a:rPr>
              <a:t>,</a:t>
            </a:r>
            <a:r>
              <a:rPr lang="de-DE" sz="3600" dirty="0" smtClean="0">
                <a:solidFill>
                  <a:schemeClr val="accent1"/>
                </a:solidFill>
                <a:latin typeface="Times New Roman" panose="02020603050405020304" pitchFamily="18" charset="0"/>
                <a:cs typeface="Times New Roman" panose="02020603050405020304" pitchFamily="18" charset="0"/>
              </a:rPr>
              <a:t> Vertragsabschlüsse, Aufgabenverteilung und technische oder betriebswirtschaftliche Entwicklungen …</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217791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49815" y="1699022"/>
            <a:ext cx="6858000" cy="1790700"/>
          </a:xfrm>
          <a:solidFill>
            <a:schemeClr val="accent6">
              <a:lumMod val="75000"/>
              <a:lumOff val="25000"/>
            </a:schemeClr>
          </a:solidFill>
        </p:spPr>
        <p:txBody>
          <a:bodyPr>
            <a:normAutofit fontScale="90000"/>
          </a:bodyPr>
          <a:lstStyle/>
          <a:p>
            <a:r>
              <a:rPr lang="de-DE" dirty="0">
                <a:latin typeface="Times New Roman" panose="02020603050405020304" pitchFamily="18" charset="0"/>
                <a:cs typeface="Times New Roman" panose="02020603050405020304" pitchFamily="18" charset="0"/>
              </a:rPr>
              <a:t/>
            </a:r>
            <a:br>
              <a:rPr lang="de-DE" dirty="0">
                <a:latin typeface="Times New Roman" panose="02020603050405020304" pitchFamily="18" charset="0"/>
                <a:cs typeface="Times New Roman" panose="02020603050405020304" pitchFamily="18" charset="0"/>
              </a:rPr>
            </a:br>
            <a:r>
              <a:rPr lang="de-DE" dirty="0">
                <a:solidFill>
                  <a:schemeClr val="accent1"/>
                </a:solidFill>
                <a:latin typeface="Times New Roman" panose="02020603050405020304" pitchFamily="18" charset="0"/>
                <a:cs typeface="Times New Roman" panose="02020603050405020304" pitchFamily="18" charset="0"/>
              </a:rPr>
              <a:t>Frank Schumacher</a:t>
            </a:r>
            <a:br>
              <a:rPr lang="de-DE" dirty="0">
                <a:solidFill>
                  <a:schemeClr val="accent1"/>
                </a:solidFill>
                <a:latin typeface="Times New Roman" panose="02020603050405020304" pitchFamily="18" charset="0"/>
                <a:cs typeface="Times New Roman" panose="02020603050405020304" pitchFamily="18" charset="0"/>
              </a:rPr>
            </a:br>
            <a:r>
              <a:rPr lang="de-DE" sz="2250" dirty="0">
                <a:solidFill>
                  <a:schemeClr val="accent1"/>
                </a:solidFill>
                <a:latin typeface="Times New Roman" panose="02020603050405020304" pitchFamily="18" charset="0"/>
                <a:cs typeface="Times New Roman" panose="02020603050405020304" pitchFamily="18" charset="0"/>
              </a:rPr>
              <a:t>-Kraftfahrzeugtechnikermeister-</a:t>
            </a:r>
            <a:r>
              <a:rPr lang="de-DE" sz="2250" dirty="0">
                <a:latin typeface="Times" panose="02020603050405020304" pitchFamily="18" charset="0"/>
              </a:rPr>
              <a:t/>
            </a:r>
            <a:br>
              <a:rPr lang="de-DE" sz="2250" dirty="0">
                <a:latin typeface="Times" panose="02020603050405020304" pitchFamily="18" charset="0"/>
              </a:rPr>
            </a:br>
            <a:endParaRPr lang="de-DE" dirty="0">
              <a:latin typeface="Times" panose="02020603050405020304" pitchFamily="18" charset="0"/>
            </a:endParaRPr>
          </a:p>
        </p:txBody>
      </p:sp>
      <p:sp>
        <p:nvSpPr>
          <p:cNvPr id="3" name="Untertitel 2"/>
          <p:cNvSpPr>
            <a:spLocks noGrp="1"/>
          </p:cNvSpPr>
          <p:nvPr>
            <p:ph type="subTitle" idx="1"/>
          </p:nvPr>
        </p:nvSpPr>
        <p:spPr/>
        <p:txBody>
          <a:bodyPr/>
          <a:lstStyle/>
          <a:p>
            <a:r>
              <a:rPr lang="de-DE" dirty="0"/>
              <a:t> </a:t>
            </a:r>
          </a:p>
        </p:txBody>
      </p:sp>
    </p:spTree>
    <p:extLst>
      <p:ext uri="{BB962C8B-B14F-4D97-AF65-F5344CB8AC3E}">
        <p14:creationId xmlns:p14="http://schemas.microsoft.com/office/powerpoint/2010/main" val="2328929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6632"/>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Vier Seiten einer Nachricht</a:t>
            </a:r>
            <a:endParaRPr lang="de-DE" sz="50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539552" y="1772816"/>
            <a:ext cx="7848798" cy="1754326"/>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Neben der „Sach- und Beziehungsseite“ enthält eine Nachricht auch eine „Appell- und eine </a:t>
            </a:r>
            <a:r>
              <a:rPr lang="de-DE" sz="3600" dirty="0" err="1" smtClean="0">
                <a:solidFill>
                  <a:schemeClr val="accent1"/>
                </a:solidFill>
                <a:latin typeface="Times New Roman" panose="02020603050405020304" pitchFamily="18" charset="0"/>
                <a:cs typeface="Times New Roman" panose="02020603050405020304" pitchFamily="18" charset="0"/>
              </a:rPr>
              <a:t>Selbstkundgabeseite</a:t>
            </a:r>
            <a:r>
              <a:rPr lang="de-DE" sz="3600" dirty="0" smtClean="0">
                <a:solidFill>
                  <a:schemeClr val="accent1"/>
                </a:solidFill>
                <a:latin typeface="Times New Roman" panose="02020603050405020304" pitchFamily="18" charset="0"/>
                <a:cs typeface="Times New Roman" panose="02020603050405020304" pitchFamily="18" charset="0"/>
              </a:rPr>
              <a:t>“</a:t>
            </a:r>
            <a:endParaRPr lang="de-DE" sz="3600" dirty="0">
              <a:solidFill>
                <a:schemeClr val="accent1"/>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539552" y="3861048"/>
            <a:ext cx="7848798" cy="1200329"/>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Der Sender sendet immer auf allen vier Seiten. </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935214"/>
      </p:ext>
    </p:extLst>
  </p:cSld>
  <p:clrMapOvr>
    <a:masterClrMapping/>
  </p:clrMapOvr>
  <p:transition spd="med">
    <p:fade/>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556792"/>
            <a:ext cx="8137525" cy="5258192"/>
          </a:xfrm>
          <a:solidFill>
            <a:schemeClr val="accent6">
              <a:lumMod val="75000"/>
              <a:lumOff val="25000"/>
            </a:schemeClr>
          </a:solidFill>
        </p:spPr>
        <p:txBody>
          <a:bodyPr/>
          <a:lstStyle/>
          <a:p>
            <a:r>
              <a:rPr lang="de-DE" sz="3600" dirty="0" smtClean="0">
                <a:solidFill>
                  <a:schemeClr val="accent1"/>
                </a:solidFill>
                <a:latin typeface="Times New Roman" panose="02020603050405020304" pitchFamily="18" charset="0"/>
                <a:cs typeface="Times New Roman" panose="02020603050405020304" pitchFamily="18" charset="0"/>
              </a:rPr>
              <a:t>…	Mitarbeiter(-innen) sind gehalten, ihre Arbeitsergebnisse und Vorschläge durch schlüssige in informative Präsentationen darzustellen.</a:t>
            </a:r>
          </a:p>
          <a:p>
            <a:r>
              <a:rPr lang="de-DE" sz="3600" dirty="0" smtClean="0">
                <a:solidFill>
                  <a:schemeClr val="accent1"/>
                </a:solidFill>
                <a:latin typeface="Times New Roman" panose="02020603050405020304" pitchFamily="18" charset="0"/>
                <a:cs typeface="Times New Roman" panose="02020603050405020304" pitchFamily="18" charset="0"/>
              </a:rPr>
              <a:t>Beim Präsentieren werden Informationen angeboten, bereitgestellt und ausgehändigt.</a:t>
            </a:r>
          </a:p>
          <a:p>
            <a:r>
              <a:rPr lang="de-DE" sz="3600" dirty="0" smtClean="0">
                <a:solidFill>
                  <a:schemeClr val="accent1"/>
                </a:solidFill>
                <a:latin typeface="Times New Roman" panose="02020603050405020304" pitchFamily="18" charset="0"/>
                <a:cs typeface="Times New Roman" panose="02020603050405020304" pitchFamily="18" charset="0"/>
              </a:rPr>
              <a:t>Außerdem zeigt der Präsentierende etwas von sich und seinen Fähigkeiten – er präsentiert sich.</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571592"/>
      </p:ext>
    </p:extLst>
  </p:cSld>
  <p:clrMapOvr>
    <a:masterClrMapping/>
  </p:clrMapOvr>
  <p:transition spd="med">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2059240"/>
            <a:ext cx="8137525" cy="1873816"/>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Um ein Präsentation wirkungsvoll zu gestalten sollte der Vortragende einige Regeln beachten: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0433000"/>
      </p:ext>
    </p:extLst>
  </p:cSld>
  <p:clrMapOvr>
    <a:masterClrMapping/>
  </p:clrMapOvr>
  <p:transition spd="med">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475656" y="1771208"/>
            <a:ext cx="6841455" cy="2737912"/>
          </a:xfrm>
          <a:solidFill>
            <a:schemeClr val="accent6">
              <a:lumMod val="75000"/>
              <a:lumOff val="25000"/>
            </a:schemeClr>
          </a:solidFill>
        </p:spPr>
        <p:txBody>
          <a:bodyPr/>
          <a:lstStyle/>
          <a:p>
            <a:r>
              <a:rPr lang="de-DE" sz="3600" b="1" u="sng" dirty="0" smtClean="0">
                <a:solidFill>
                  <a:schemeClr val="accent1"/>
                </a:solidFill>
                <a:latin typeface="Times New Roman" panose="02020603050405020304" pitchFamily="18" charset="0"/>
                <a:cs typeface="Times New Roman" panose="02020603050405020304" pitchFamily="18" charset="0"/>
              </a:rPr>
              <a:t>Re</a:t>
            </a:r>
            <a:r>
              <a:rPr lang="de-DE" sz="3600" b="1" dirty="0" smtClean="0">
                <a:solidFill>
                  <a:schemeClr val="accent1"/>
                </a:solidFill>
                <a:latin typeface="Times New Roman" panose="02020603050405020304" pitchFamily="18" charset="0"/>
                <a:cs typeface="Times New Roman" panose="02020603050405020304" pitchFamily="18" charset="0"/>
              </a:rPr>
              <a:t>g</a:t>
            </a:r>
            <a:r>
              <a:rPr lang="de-DE" sz="3600" b="1" u="sng" dirty="0" smtClean="0">
                <a:solidFill>
                  <a:schemeClr val="accent1"/>
                </a:solidFill>
                <a:latin typeface="Times New Roman" panose="02020603050405020304" pitchFamily="18" charset="0"/>
                <a:cs typeface="Times New Roman" panose="02020603050405020304" pitchFamily="18" charset="0"/>
              </a:rPr>
              <a:t>el 1:</a:t>
            </a:r>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b="1" u="sng" dirty="0" smtClean="0">
              <a:solidFill>
                <a:schemeClr val="accent1"/>
              </a:solidFill>
              <a:latin typeface="Times New Roman" panose="02020603050405020304" pitchFamily="18" charset="0"/>
              <a:cs typeface="Times New Roman" panose="02020603050405020304" pitchFamily="18" charset="0"/>
            </a:endParaRPr>
          </a:p>
          <a:p>
            <a:endParaRPr lang="de-DE" sz="800" b="1" u="sng" dirty="0">
              <a:solidFill>
                <a:schemeClr val="accent1"/>
              </a:solidFill>
              <a:latin typeface="Times New Roman" panose="02020603050405020304" pitchFamily="18" charset="0"/>
              <a:cs typeface="Times New Roman" panose="02020603050405020304" pitchFamily="18" charset="0"/>
            </a:endParaRP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Eine Präsentation sollte immer 	gründlich vorbereitet und 	organisiert werden.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236031"/>
      </p:ext>
    </p:extLst>
  </p:cSld>
  <p:clrMapOvr>
    <a:masterClrMapping/>
  </p:clrMapOvr>
  <p:transition spd="med">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6">
              <a:lumMod val="75000"/>
              <a:lumOff val="25000"/>
            </a:schemeClr>
          </a:solidFill>
        </p:spPr>
        <p:txBody>
          <a:bodyPr/>
          <a:lstStyle/>
          <a:p>
            <a:r>
              <a:rPr lang="de-DE" sz="3600" b="1" u="sng" dirty="0">
                <a:solidFill>
                  <a:schemeClr val="accent1"/>
                </a:solidFill>
                <a:latin typeface="Times New Roman" panose="02020603050405020304" pitchFamily="18" charset="0"/>
                <a:cs typeface="Times New Roman" panose="02020603050405020304" pitchFamily="18" charset="0"/>
              </a:rPr>
              <a:t>Re</a:t>
            </a:r>
            <a:r>
              <a:rPr lang="de-DE" sz="3600" b="1" dirty="0">
                <a:solidFill>
                  <a:schemeClr val="accent1"/>
                </a:solidFill>
                <a:latin typeface="Times New Roman" panose="02020603050405020304" pitchFamily="18" charset="0"/>
                <a:cs typeface="Times New Roman" panose="02020603050405020304" pitchFamily="18" charset="0"/>
              </a:rPr>
              <a:t>g</a:t>
            </a:r>
            <a:r>
              <a:rPr lang="de-DE" sz="3600" b="1" u="sng" dirty="0">
                <a:solidFill>
                  <a:schemeClr val="accent1"/>
                </a:solidFill>
                <a:latin typeface="Times New Roman" panose="02020603050405020304" pitchFamily="18" charset="0"/>
                <a:cs typeface="Times New Roman" panose="02020603050405020304" pitchFamily="18" charset="0"/>
              </a:rPr>
              <a:t>el </a:t>
            </a:r>
            <a:r>
              <a:rPr lang="de-DE" sz="3600" b="1" u="sng" dirty="0" smtClean="0">
                <a:solidFill>
                  <a:schemeClr val="accent1"/>
                </a:solidFill>
                <a:latin typeface="Times New Roman" panose="02020603050405020304" pitchFamily="18" charset="0"/>
                <a:cs typeface="Times New Roman" panose="02020603050405020304" pitchFamily="18" charset="0"/>
              </a:rPr>
              <a:t>2:</a:t>
            </a:r>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endParaRPr lang="de-DE" sz="800"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Seien Sie sich bewusst zu wem Sie 	sprechen und was Sie erreichen 	wollen.</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Stellen Sie die Rahmenbedingungen 	fest.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3801911"/>
      </p:ext>
    </p:extLst>
  </p:cSld>
  <p:clrMapOvr>
    <a:masterClrMapping/>
  </p:clrMapOvr>
  <p:transition spd="med">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4" name="Vertikaler Bildlauf 3"/>
          <p:cNvSpPr/>
          <p:nvPr/>
        </p:nvSpPr>
        <p:spPr>
          <a:xfrm>
            <a:off x="-324544" y="1628800"/>
            <a:ext cx="9289032" cy="504056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11560" y="2420888"/>
            <a:ext cx="7488832" cy="3847207"/>
          </a:xfrm>
          <a:prstGeom prst="rect">
            <a:avLst/>
          </a:prstGeom>
          <a:no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Unterstützende Fragen:</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Wer ist mein Publikum?</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Was ist das Ziel meiner Präsentation</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Was will ich erreichen?</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Wie viel Zeit habe ich für meinen Vortrag?</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Wo werde ich den Vortrag halten?</a:t>
            </a:r>
            <a:endParaRPr lang="de-DE" sz="32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510226"/>
      </p:ext>
    </p:extLst>
  </p:cSld>
  <p:clrMapOvr>
    <a:masterClrMapping/>
  </p:clrMapOvr>
  <p:transition spd="med">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2881928"/>
          </a:xfrm>
          <a:solidFill>
            <a:schemeClr val="accent6">
              <a:lumMod val="75000"/>
              <a:lumOff val="25000"/>
            </a:schemeClr>
          </a:solidFill>
        </p:spPr>
        <p:txBody>
          <a:bodyPr/>
          <a:lstStyle/>
          <a:p>
            <a:r>
              <a:rPr lang="de-DE" sz="3600" b="1" u="sng" dirty="0">
                <a:solidFill>
                  <a:schemeClr val="accent1"/>
                </a:solidFill>
                <a:latin typeface="Times New Roman" panose="02020603050405020304" pitchFamily="18" charset="0"/>
                <a:cs typeface="Times New Roman" panose="02020603050405020304" pitchFamily="18" charset="0"/>
              </a:rPr>
              <a:t>Re</a:t>
            </a:r>
            <a:r>
              <a:rPr lang="de-DE" sz="3600" b="1" dirty="0">
                <a:solidFill>
                  <a:schemeClr val="accent1"/>
                </a:solidFill>
                <a:latin typeface="Times New Roman" panose="02020603050405020304" pitchFamily="18" charset="0"/>
                <a:cs typeface="Times New Roman" panose="02020603050405020304" pitchFamily="18" charset="0"/>
              </a:rPr>
              <a:t>g</a:t>
            </a:r>
            <a:r>
              <a:rPr lang="de-DE" sz="3600" b="1" u="sng" dirty="0">
                <a:solidFill>
                  <a:schemeClr val="accent1"/>
                </a:solidFill>
                <a:latin typeface="Times New Roman" panose="02020603050405020304" pitchFamily="18" charset="0"/>
                <a:cs typeface="Times New Roman" panose="02020603050405020304" pitchFamily="18" charset="0"/>
              </a:rPr>
              <a:t>el </a:t>
            </a:r>
            <a:r>
              <a:rPr lang="de-DE" sz="3600" b="1" u="sng" dirty="0" smtClean="0">
                <a:solidFill>
                  <a:schemeClr val="accent1"/>
                </a:solidFill>
                <a:latin typeface="Times New Roman" panose="02020603050405020304" pitchFamily="18" charset="0"/>
                <a:cs typeface="Times New Roman" panose="02020603050405020304" pitchFamily="18" charset="0"/>
              </a:rPr>
              <a:t>3:</a:t>
            </a:r>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endParaRPr lang="de-DE" sz="800"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Konzentrieren Sie sich auf das Ziel 	und erstellen Sie eine Stoffsammlung, 	die Sie diesem Ziel näher bringt.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7754262"/>
      </p:ext>
    </p:extLst>
  </p:cSld>
  <p:clrMapOvr>
    <a:masterClrMapping/>
  </p:clrMapOvr>
  <p:transition spd="med">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4" name="Vertikaler Bildlauf 3"/>
          <p:cNvSpPr/>
          <p:nvPr/>
        </p:nvSpPr>
        <p:spPr>
          <a:xfrm>
            <a:off x="-252536" y="1628800"/>
            <a:ext cx="9217024" cy="446449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11560" y="2564904"/>
            <a:ext cx="7488832" cy="3354765"/>
          </a:xfrm>
          <a:prstGeom prst="rect">
            <a:avLst/>
          </a:prstGeom>
          <a:no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Unterstützende Fragen:</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Worüber will ich sprechen?</a:t>
            </a:r>
          </a:p>
          <a:p>
            <a:pPr marL="457200" indent="-4572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Was ist mein Thema?</a:t>
            </a:r>
          </a:p>
          <a:p>
            <a:pPr marL="457200" indent="-4572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Welche Punkte aus meiner Stoffsammlung bringen mich vermutlich am wirkungsvollsten zum Ziel? </a:t>
            </a:r>
            <a:endParaRPr lang="de-DE" sz="32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4278132"/>
      </p:ext>
    </p:extLst>
  </p:cSld>
  <p:clrMapOvr>
    <a:masterClrMapping/>
  </p:clrMapOvr>
  <p:transition spd="med">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2881928"/>
          </a:xfrm>
          <a:solidFill>
            <a:schemeClr val="accent6">
              <a:lumMod val="75000"/>
              <a:lumOff val="25000"/>
            </a:schemeClr>
          </a:solidFill>
        </p:spPr>
        <p:txBody>
          <a:bodyPr/>
          <a:lstStyle/>
          <a:p>
            <a:r>
              <a:rPr lang="de-DE" sz="3600" b="1" u="sng" dirty="0">
                <a:solidFill>
                  <a:schemeClr val="accent1"/>
                </a:solidFill>
                <a:latin typeface="Times New Roman" panose="02020603050405020304" pitchFamily="18" charset="0"/>
                <a:cs typeface="Times New Roman" panose="02020603050405020304" pitchFamily="18" charset="0"/>
              </a:rPr>
              <a:t>Re</a:t>
            </a:r>
            <a:r>
              <a:rPr lang="de-DE" sz="3600" b="1" dirty="0">
                <a:solidFill>
                  <a:schemeClr val="accent1"/>
                </a:solidFill>
                <a:latin typeface="Times New Roman" panose="02020603050405020304" pitchFamily="18" charset="0"/>
                <a:cs typeface="Times New Roman" panose="02020603050405020304" pitchFamily="18" charset="0"/>
              </a:rPr>
              <a:t>g</a:t>
            </a:r>
            <a:r>
              <a:rPr lang="de-DE" sz="3600" b="1" u="sng" dirty="0">
                <a:solidFill>
                  <a:schemeClr val="accent1"/>
                </a:solidFill>
                <a:latin typeface="Times New Roman" panose="02020603050405020304" pitchFamily="18" charset="0"/>
                <a:cs typeface="Times New Roman" panose="02020603050405020304" pitchFamily="18" charset="0"/>
              </a:rPr>
              <a:t>el </a:t>
            </a:r>
            <a:r>
              <a:rPr lang="de-DE" sz="3600" b="1" u="sng" dirty="0" smtClean="0">
                <a:solidFill>
                  <a:schemeClr val="accent1"/>
                </a:solidFill>
                <a:latin typeface="Times New Roman" panose="02020603050405020304" pitchFamily="18" charset="0"/>
                <a:cs typeface="Times New Roman" panose="02020603050405020304" pitchFamily="18" charset="0"/>
              </a:rPr>
              <a:t>4:</a:t>
            </a:r>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endParaRPr lang="de-DE" sz="800"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Erstellen Sie eine Gliederung für 	Ihren Vortrag, wie die Präsentation 	ablaufen soll.</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7662113"/>
      </p:ext>
    </p:extLst>
  </p:cSld>
  <p:clrMapOvr>
    <a:masterClrMapping/>
  </p:clrMapOvr>
  <p:transition spd="med">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4" name="Vertikaler Bildlauf 3"/>
          <p:cNvSpPr/>
          <p:nvPr/>
        </p:nvSpPr>
        <p:spPr>
          <a:xfrm>
            <a:off x="-324544" y="1628800"/>
            <a:ext cx="9289032" cy="489654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11560" y="2420888"/>
            <a:ext cx="7488832" cy="3847207"/>
          </a:xfrm>
          <a:prstGeom prst="rect">
            <a:avLst/>
          </a:prstGeom>
          <a:no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Unterstützende Fragen:</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Was soll im Hauptteil gesagt werden?</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Wie gestalte ich die Einleitung, die beim Publikum Interesse weckt?</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Wie soll ich Schluss machen?</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Wie sorge ich dafür, dass mein Publikum das Wesentliche behält?</a:t>
            </a:r>
            <a:endParaRPr lang="de-DE" sz="32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1396288"/>
      </p:ext>
    </p:extLst>
  </p:cSld>
  <p:clrMapOvr>
    <a:masterClrMapping/>
  </p:clrMapOvr>
  <p:transition spd="med">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4394096"/>
          </a:xfrm>
          <a:solidFill>
            <a:schemeClr val="accent6">
              <a:lumMod val="75000"/>
              <a:lumOff val="25000"/>
            </a:schemeClr>
          </a:solidFill>
        </p:spPr>
        <p:txBody>
          <a:bodyPr/>
          <a:lstStyle/>
          <a:p>
            <a:r>
              <a:rPr lang="de-DE" sz="3600" b="1" u="sng" dirty="0">
                <a:solidFill>
                  <a:schemeClr val="accent1"/>
                </a:solidFill>
                <a:latin typeface="Times New Roman" panose="02020603050405020304" pitchFamily="18" charset="0"/>
                <a:cs typeface="Times New Roman" panose="02020603050405020304" pitchFamily="18" charset="0"/>
              </a:rPr>
              <a:t>Re</a:t>
            </a:r>
            <a:r>
              <a:rPr lang="de-DE" sz="3600" b="1" dirty="0">
                <a:solidFill>
                  <a:schemeClr val="accent1"/>
                </a:solidFill>
                <a:latin typeface="Times New Roman" panose="02020603050405020304" pitchFamily="18" charset="0"/>
                <a:cs typeface="Times New Roman" panose="02020603050405020304" pitchFamily="18" charset="0"/>
              </a:rPr>
              <a:t>g</a:t>
            </a:r>
            <a:r>
              <a:rPr lang="de-DE" sz="3600" b="1" u="sng" dirty="0">
                <a:solidFill>
                  <a:schemeClr val="accent1"/>
                </a:solidFill>
                <a:latin typeface="Times New Roman" panose="02020603050405020304" pitchFamily="18" charset="0"/>
                <a:cs typeface="Times New Roman" panose="02020603050405020304" pitchFamily="18" charset="0"/>
              </a:rPr>
              <a:t>el </a:t>
            </a:r>
            <a:r>
              <a:rPr lang="de-DE" sz="3600" b="1" u="sng" dirty="0" smtClean="0">
                <a:solidFill>
                  <a:schemeClr val="accent1"/>
                </a:solidFill>
                <a:latin typeface="Times New Roman" panose="02020603050405020304" pitchFamily="18" charset="0"/>
                <a:cs typeface="Times New Roman" panose="02020603050405020304" pitchFamily="18" charset="0"/>
              </a:rPr>
              <a:t>5:</a:t>
            </a:r>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endParaRPr lang="de-DE" sz="800"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Überlegen Sie durch welche 	Hilfsmittel für eine Visualisierung 	Ihrer Präsentation hilfreich sind.</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Und erstellen Sie Notizen und/oder 	Hinweise, die Ihnen als „roter Faden“ 	dienen.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622333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6632"/>
            <a:ext cx="8137525" cy="719138"/>
          </a:xfrm>
        </p:spPr>
        <p:txBody>
          <a:bodyPr>
            <a:normAutofit fontScale="92500" lnSpcReduction="20000"/>
          </a:bodyPr>
          <a:lstStyle/>
          <a:p>
            <a:pPr lvl="0" algn="ctr"/>
            <a:r>
              <a:rPr lang="de-DE" sz="5000" dirty="0">
                <a:solidFill>
                  <a:srgbClr val="58585A"/>
                </a:solidFill>
                <a:latin typeface="Times New Roman" panose="02020603050405020304" pitchFamily="18" charset="0"/>
                <a:cs typeface="Times New Roman" panose="02020603050405020304" pitchFamily="18" charset="0"/>
              </a:rPr>
              <a:t>Vier Seiten einer </a:t>
            </a:r>
            <a:r>
              <a:rPr lang="de-DE" sz="5000" dirty="0" smtClean="0">
                <a:solidFill>
                  <a:srgbClr val="58585A"/>
                </a:solidFill>
                <a:latin typeface="Times New Roman" panose="02020603050405020304" pitchFamily="18" charset="0"/>
                <a:cs typeface="Times New Roman" panose="02020603050405020304" pitchFamily="18" charset="0"/>
              </a:rPr>
              <a:t>Nachricht</a:t>
            </a:r>
            <a:endParaRPr lang="de-DE" sz="5000" dirty="0">
              <a:solidFill>
                <a:srgbClr val="58585A"/>
              </a:solidFill>
              <a:latin typeface="Times New Roman" panose="02020603050405020304" pitchFamily="18" charset="0"/>
              <a:cs typeface="Times New Roman" panose="02020603050405020304" pitchFamily="18" charset="0"/>
            </a:endParaRPr>
          </a:p>
        </p:txBody>
      </p:sp>
      <p:pic>
        <p:nvPicPr>
          <p:cNvPr id="19" name="Grafik 18"/>
          <p:cNvPicPr>
            <a:picLocks noChangeAspect="1"/>
          </p:cNvPicPr>
          <p:nvPr/>
        </p:nvPicPr>
        <p:blipFill>
          <a:blip r:embed="rId3"/>
          <a:stretch>
            <a:fillRect/>
          </a:stretch>
        </p:blipFill>
        <p:spPr>
          <a:xfrm>
            <a:off x="533391" y="2492896"/>
            <a:ext cx="8077219" cy="3456384"/>
          </a:xfrm>
          <a:prstGeom prst="rect">
            <a:avLst/>
          </a:prstGeom>
        </p:spPr>
      </p:pic>
      <p:sp>
        <p:nvSpPr>
          <p:cNvPr id="20" name="Textfeld 19"/>
          <p:cNvSpPr txBox="1"/>
          <p:nvPr/>
        </p:nvSpPr>
        <p:spPr>
          <a:xfrm>
            <a:off x="539552" y="1412776"/>
            <a:ext cx="8064896" cy="1015663"/>
          </a:xfrm>
          <a:prstGeom prst="rect">
            <a:avLst/>
          </a:prstGeom>
          <a:noFill/>
        </p:spPr>
        <p:txBody>
          <a:bodyPr wrap="square" rtlCol="0">
            <a:spAutoFit/>
          </a:bodyPr>
          <a:lstStyle/>
          <a:p>
            <a:pPr algn="ctr"/>
            <a:r>
              <a:rPr lang="de-DE" sz="3600" dirty="0" smtClean="0">
                <a:latin typeface="Times New Roman" panose="02020603050405020304" pitchFamily="18" charset="0"/>
                <a:cs typeface="Times New Roman" panose="02020603050405020304" pitchFamily="18" charset="0"/>
              </a:rPr>
              <a:t>Nachrichtenquadrat </a:t>
            </a:r>
          </a:p>
          <a:p>
            <a:pPr algn="ctr"/>
            <a:r>
              <a:rPr lang="de-DE" sz="2400" dirty="0" smtClean="0">
                <a:latin typeface="Times New Roman" panose="02020603050405020304" pitchFamily="18" charset="0"/>
                <a:cs typeface="Times New Roman" panose="02020603050405020304" pitchFamily="18" charset="0"/>
              </a:rPr>
              <a:t>(nach Friedemann Schulz von Thun) </a:t>
            </a:r>
            <a:endParaRPr lang="de-DE"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0269470"/>
      </p:ext>
    </p:extLst>
  </p:cSld>
  <p:clrMapOvr>
    <a:masterClrMapping/>
  </p:clrMapOvr>
  <p:transition spd="med">
    <p:fade/>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4" name="Vertikaler Bildlauf 3"/>
          <p:cNvSpPr/>
          <p:nvPr/>
        </p:nvSpPr>
        <p:spPr>
          <a:xfrm>
            <a:off x="-290286" y="1628800"/>
            <a:ext cx="9254774" cy="489654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11560" y="2348880"/>
            <a:ext cx="7488832" cy="3847207"/>
          </a:xfrm>
          <a:prstGeom prst="rect">
            <a:avLst/>
          </a:prstGeom>
          <a:no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Unterstützende Fragen:</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Wie visualisiere ich die Inhalte meines Vortrags?</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Welche Medien verwende ich dabei?</a:t>
            </a:r>
          </a:p>
          <a:p>
            <a:pPr marL="571500" indent="-5715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Welche Stichworte helfen mir dabei, den Ablauf der Präsentation reibungslos zu gestalten?</a:t>
            </a:r>
            <a:endParaRPr lang="de-DE" sz="32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5106420"/>
      </p:ext>
    </p:extLst>
  </p:cSld>
  <p:clrMapOvr>
    <a:masterClrMapping/>
  </p:clrMapOvr>
  <p:transition spd="med">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2161848"/>
          </a:xfrm>
          <a:solidFill>
            <a:schemeClr val="accent6">
              <a:lumMod val="75000"/>
              <a:lumOff val="25000"/>
            </a:schemeClr>
          </a:solidFill>
        </p:spPr>
        <p:txBody>
          <a:bodyPr/>
          <a:lstStyle/>
          <a:p>
            <a:r>
              <a:rPr lang="de-DE" sz="3600" b="1" u="sng" dirty="0">
                <a:solidFill>
                  <a:schemeClr val="accent1"/>
                </a:solidFill>
                <a:latin typeface="Times New Roman" panose="02020603050405020304" pitchFamily="18" charset="0"/>
                <a:cs typeface="Times New Roman" panose="02020603050405020304" pitchFamily="18" charset="0"/>
              </a:rPr>
              <a:t>Re</a:t>
            </a:r>
            <a:r>
              <a:rPr lang="de-DE" sz="3600" b="1" dirty="0">
                <a:solidFill>
                  <a:schemeClr val="accent1"/>
                </a:solidFill>
                <a:latin typeface="Times New Roman" panose="02020603050405020304" pitchFamily="18" charset="0"/>
                <a:cs typeface="Times New Roman" panose="02020603050405020304" pitchFamily="18" charset="0"/>
              </a:rPr>
              <a:t>g</a:t>
            </a:r>
            <a:r>
              <a:rPr lang="de-DE" sz="3600" b="1" u="sng" dirty="0">
                <a:solidFill>
                  <a:schemeClr val="accent1"/>
                </a:solidFill>
                <a:latin typeface="Times New Roman" panose="02020603050405020304" pitchFamily="18" charset="0"/>
                <a:cs typeface="Times New Roman" panose="02020603050405020304" pitchFamily="18" charset="0"/>
              </a:rPr>
              <a:t>el </a:t>
            </a:r>
            <a:r>
              <a:rPr lang="de-DE" sz="3600" b="1" u="sng" dirty="0" smtClean="0">
                <a:solidFill>
                  <a:schemeClr val="accent1"/>
                </a:solidFill>
                <a:latin typeface="Times New Roman" panose="02020603050405020304" pitchFamily="18" charset="0"/>
                <a:cs typeface="Times New Roman" panose="02020603050405020304" pitchFamily="18" charset="0"/>
              </a:rPr>
              <a:t>6:</a:t>
            </a:r>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endParaRPr lang="de-DE" sz="800"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Üben Sie Ihre Präsentation indem Sie 	sie lautes sprechen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0012118"/>
      </p:ext>
    </p:extLst>
  </p:cSld>
  <p:clrMapOvr>
    <a:masterClrMapping/>
  </p:clrMapOvr>
  <p:transition spd="med">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4" name="Vertikaler Bildlauf 3"/>
          <p:cNvSpPr/>
          <p:nvPr/>
        </p:nvSpPr>
        <p:spPr>
          <a:xfrm>
            <a:off x="-324544" y="1628800"/>
            <a:ext cx="9289032" cy="4987722"/>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11560" y="2276872"/>
            <a:ext cx="7488832" cy="4339650"/>
          </a:xfrm>
          <a:prstGeom prst="rect">
            <a:avLst/>
          </a:prstGeom>
          <a:no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Unterstützende Fragen:</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Wie kommen die Worte über meine Lippen?</a:t>
            </a:r>
          </a:p>
          <a:p>
            <a:pPr marL="457200" indent="-4572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Welche sprachlichen Schwierigkeiten sind noch da?</a:t>
            </a:r>
          </a:p>
          <a:p>
            <a:pPr marL="457200" indent="-4572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Sind die Sätze klar und einfach strukturiert?</a:t>
            </a:r>
          </a:p>
          <a:p>
            <a:pPr marL="457200" indent="-457200">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Passt meine Gestik zu dem, was ich sage?</a:t>
            </a:r>
            <a:endParaRPr lang="de-DE" sz="32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2386365"/>
      </p:ext>
    </p:extLst>
  </p:cSld>
  <p:clrMapOvr>
    <a:masterClrMapping/>
  </p:clrMapOvr>
  <p:transition spd="med">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a:t>
            </a:r>
            <a:r>
              <a:rPr lang="de-DE" sz="5000" dirty="0" smtClean="0">
                <a:latin typeface="Times New Roman" panose="02020603050405020304" pitchFamily="18" charset="0"/>
                <a:cs typeface="Times New Roman" panose="02020603050405020304" pitchFamily="18" charset="0"/>
              </a:rPr>
              <a:t>und Moderation</a:t>
            </a:r>
            <a:endParaRPr lang="de-DE" sz="5000"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313976"/>
          </a:xfrm>
          <a:solidFill>
            <a:schemeClr val="accent6">
              <a:lumMod val="75000"/>
              <a:lumOff val="25000"/>
            </a:schemeClr>
          </a:solidFill>
        </p:spPr>
        <p:txBody>
          <a:bodyPr/>
          <a:lstStyle/>
          <a:p>
            <a:r>
              <a:rPr lang="de-DE" sz="3600" b="1" u="sng" dirty="0" smtClean="0">
                <a:solidFill>
                  <a:schemeClr val="accent1"/>
                </a:solidFill>
                <a:latin typeface="Times New Roman" panose="02020603050405020304" pitchFamily="18" charset="0"/>
                <a:cs typeface="Times New Roman" panose="02020603050405020304" pitchFamily="18" charset="0"/>
              </a:rPr>
              <a:t>Re</a:t>
            </a:r>
            <a:r>
              <a:rPr lang="de-DE" sz="3600" b="1" dirty="0" smtClean="0">
                <a:solidFill>
                  <a:schemeClr val="accent1"/>
                </a:solidFill>
                <a:latin typeface="Times New Roman" panose="02020603050405020304" pitchFamily="18" charset="0"/>
                <a:cs typeface="Times New Roman" panose="02020603050405020304" pitchFamily="18" charset="0"/>
              </a:rPr>
              <a:t>g</a:t>
            </a:r>
            <a:r>
              <a:rPr lang="de-DE" sz="3600" b="1" u="sng" dirty="0" smtClean="0">
                <a:solidFill>
                  <a:schemeClr val="accent1"/>
                </a:solidFill>
                <a:latin typeface="Times New Roman" panose="02020603050405020304" pitchFamily="18" charset="0"/>
                <a:cs typeface="Times New Roman" panose="02020603050405020304" pitchFamily="18" charset="0"/>
              </a:rPr>
              <a:t>el 7:</a:t>
            </a:r>
            <a:endParaRPr lang="de-DE" sz="800" b="1" u="sng" dirty="0" smtClean="0">
              <a:solidFill>
                <a:schemeClr val="accent1"/>
              </a:solidFill>
              <a:latin typeface="Times New Roman" panose="02020603050405020304" pitchFamily="18" charset="0"/>
              <a:cs typeface="Times New Roman" panose="02020603050405020304" pitchFamily="18" charset="0"/>
            </a:endParaRPr>
          </a:p>
          <a:p>
            <a:endParaRPr lang="de-DE" sz="800" b="1" u="sng" dirty="0">
              <a:solidFill>
                <a:schemeClr val="accent1"/>
              </a:solidFill>
              <a:latin typeface="Times New Roman" panose="02020603050405020304" pitchFamily="18" charset="0"/>
              <a:cs typeface="Times New Roman" panose="02020603050405020304" pitchFamily="18" charset="0"/>
            </a:endParaRPr>
          </a:p>
          <a:p>
            <a:endParaRPr lang="de-DE" sz="800" b="1" u="sng" dirty="0" smtClean="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Gewährleisten Sie, dass Sie entspannt, 	gelassen und </a:t>
            </a:r>
            <a:r>
              <a:rPr lang="de-DE" sz="3600" u="sng" dirty="0" smtClean="0">
                <a:solidFill>
                  <a:schemeClr val="accent1"/>
                </a:solidFill>
                <a:latin typeface="Times New Roman" panose="02020603050405020304" pitchFamily="18" charset="0"/>
                <a:cs typeface="Times New Roman" panose="02020603050405020304" pitchFamily="18" charset="0"/>
              </a:rPr>
              <a:t>gut ausgeschlafen</a:t>
            </a:r>
            <a:r>
              <a:rPr lang="de-DE" sz="3600" dirty="0" smtClean="0">
                <a:solidFill>
                  <a:schemeClr val="accent1"/>
                </a:solidFill>
                <a:latin typeface="Times New Roman" panose="02020603050405020304" pitchFamily="18" charset="0"/>
                <a:cs typeface="Times New Roman" panose="02020603050405020304" pitchFamily="18" charset="0"/>
              </a:rPr>
              <a:t> in 	Ihre wohlvorbereitete Präsentation 	gehen.</a:t>
            </a:r>
          </a:p>
        </p:txBody>
      </p:sp>
    </p:spTree>
    <p:extLst>
      <p:ext uri="{BB962C8B-B14F-4D97-AF65-F5344CB8AC3E}">
        <p14:creationId xmlns:p14="http://schemas.microsoft.com/office/powerpoint/2010/main" val="1581583607"/>
      </p:ext>
    </p:extLst>
  </p:cSld>
  <p:clrMapOvr>
    <a:masterClrMapping/>
  </p:clrMapOvr>
  <p:transition spd="med">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4682128"/>
          </a:xfrm>
          <a:solidFill>
            <a:schemeClr val="accent6">
              <a:lumMod val="75000"/>
              <a:lumOff val="25000"/>
            </a:schemeClr>
          </a:solidFill>
        </p:spPr>
        <p:txBody>
          <a:bodyPr/>
          <a:lstStyle/>
          <a:p>
            <a:r>
              <a:rPr lang="de-DE" sz="3600" dirty="0" smtClean="0">
                <a:solidFill>
                  <a:schemeClr val="accent1"/>
                </a:solidFill>
                <a:latin typeface="Times New Roman" panose="02020603050405020304" pitchFamily="18" charset="0"/>
                <a:cs typeface="Times New Roman" panose="02020603050405020304" pitchFamily="18" charset="0"/>
              </a:rPr>
              <a:t>Unter </a:t>
            </a:r>
            <a:r>
              <a:rPr lang="de-DE" sz="3600" b="1" dirty="0" smtClean="0">
                <a:solidFill>
                  <a:schemeClr val="accent1"/>
                </a:solidFill>
                <a:latin typeface="Times New Roman" panose="02020603050405020304" pitchFamily="18" charset="0"/>
                <a:cs typeface="Times New Roman" panose="02020603050405020304" pitchFamily="18" charset="0"/>
              </a:rPr>
              <a:t>Moderation</a:t>
            </a:r>
            <a:r>
              <a:rPr lang="de-DE" sz="3600" dirty="0" smtClean="0">
                <a:solidFill>
                  <a:schemeClr val="accent1"/>
                </a:solidFill>
                <a:latin typeface="Times New Roman" panose="02020603050405020304" pitchFamily="18" charset="0"/>
                <a:cs typeface="Times New Roman" panose="02020603050405020304" pitchFamily="18" charset="0"/>
              </a:rPr>
              <a:t> versteht man die partnerschaftliche </a:t>
            </a:r>
            <a:r>
              <a:rPr lang="de-DE" sz="3600" b="1" dirty="0" smtClean="0">
                <a:solidFill>
                  <a:schemeClr val="accent1"/>
                </a:solidFill>
                <a:latin typeface="Times New Roman" panose="02020603050405020304" pitchFamily="18" charset="0"/>
                <a:cs typeface="Times New Roman" panose="02020603050405020304" pitchFamily="18" charset="0"/>
              </a:rPr>
              <a:t>Leitung </a:t>
            </a:r>
            <a:r>
              <a:rPr lang="de-DE" sz="3600" dirty="0" smtClean="0">
                <a:solidFill>
                  <a:schemeClr val="accent1"/>
                </a:solidFill>
                <a:latin typeface="Times New Roman" panose="02020603050405020304" pitchFamily="18" charset="0"/>
                <a:cs typeface="Times New Roman" panose="02020603050405020304" pitchFamily="18" charset="0"/>
              </a:rPr>
              <a:t>einer Gruppe, die ein </a:t>
            </a:r>
            <a:r>
              <a:rPr lang="de-DE" sz="3600" b="1" dirty="0" smtClean="0">
                <a:solidFill>
                  <a:schemeClr val="accent1"/>
                </a:solidFill>
                <a:latin typeface="Times New Roman" panose="02020603050405020304" pitchFamily="18" charset="0"/>
                <a:cs typeface="Times New Roman" panose="02020603050405020304" pitchFamily="18" charset="0"/>
              </a:rPr>
              <a:t>selbst</a:t>
            </a:r>
            <a:r>
              <a:rPr lang="de-DE" sz="3600" dirty="0" smtClean="0">
                <a:solidFill>
                  <a:schemeClr val="accent1"/>
                </a:solidFill>
                <a:latin typeface="Times New Roman" panose="02020603050405020304" pitchFamily="18" charset="0"/>
                <a:cs typeface="Times New Roman" panose="02020603050405020304" pitchFamily="18" charset="0"/>
              </a:rPr>
              <a:t> bestimmtes Ziel erreichen möchte. </a:t>
            </a:r>
          </a:p>
          <a:p>
            <a:r>
              <a:rPr lang="de-DE" sz="3600" dirty="0" smtClean="0">
                <a:solidFill>
                  <a:schemeClr val="accent1"/>
                </a:solidFill>
                <a:latin typeface="Times New Roman" panose="02020603050405020304" pitchFamily="18" charset="0"/>
                <a:cs typeface="Times New Roman" panose="02020603050405020304" pitchFamily="18" charset="0"/>
              </a:rPr>
              <a:t>Es werden geeignete Methoden verwendet, die die Teilnehmende zu selbstständigem und selbstverantwortetem Entscheiden und Handeln anregen.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490299"/>
      </p:ext>
    </p:extLst>
  </p:cSld>
  <p:clrMapOvr>
    <a:masterClrMapping/>
  </p:clrMapOvr>
  <p:transition spd="med">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Präsentation und 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114883" y="1844824"/>
            <a:ext cx="6409407" cy="3024336"/>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Während der Moderation darf der Moderator das Ziel nicht aus den Augen verlieren.</a:t>
            </a:r>
          </a:p>
          <a:p>
            <a:pPr algn="ctr"/>
            <a:r>
              <a:rPr lang="de-DE" sz="3600" dirty="0" smtClean="0">
                <a:solidFill>
                  <a:schemeClr val="accent1"/>
                </a:solidFill>
                <a:latin typeface="Times New Roman" panose="02020603050405020304" pitchFamily="18" charset="0"/>
                <a:cs typeface="Times New Roman" panose="02020603050405020304" pitchFamily="18" charset="0"/>
              </a:rPr>
              <a:t>Dabei muss er verschiedenes beachten:</a:t>
            </a:r>
          </a:p>
          <a:p>
            <a:pPr algn="ctr"/>
            <a:endParaRPr lang="de-DE" sz="3600" dirty="0">
              <a:solidFill>
                <a:schemeClr val="accent1"/>
              </a:solidFill>
              <a:latin typeface="Times New Roman" panose="02020603050405020304" pitchFamily="18" charset="0"/>
              <a:cs typeface="Times New Roman" panose="02020603050405020304" pitchFamily="18" charset="0"/>
            </a:endParaRPr>
          </a:p>
          <a:p>
            <a:pPr algn="ctr"/>
            <a:endParaRPr lang="de-DE" sz="3600" dirty="0" smtClean="0">
              <a:solidFill>
                <a:schemeClr val="accent1"/>
              </a:solidFill>
              <a:latin typeface="Times New Roman" panose="02020603050405020304" pitchFamily="18" charset="0"/>
              <a:cs typeface="Times New Roman" panose="02020603050405020304" pitchFamily="18" charset="0"/>
            </a:endParaRPr>
          </a:p>
          <a:p>
            <a:pPr algn="ct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154005"/>
      </p:ext>
    </p:extLst>
  </p:cSld>
  <p:clrMapOvr>
    <a:masterClrMapping/>
  </p:clrMapOvr>
  <p:transition spd="med">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772816"/>
            <a:ext cx="4105151" cy="3384376"/>
          </a:xfrm>
          <a:solidFill>
            <a:schemeClr val="accent6">
              <a:lumMod val="75000"/>
              <a:lumOff val="25000"/>
            </a:schemeClr>
          </a:solidFill>
        </p:spPr>
        <p:txBody>
          <a:bodyPr/>
          <a:lstStyle/>
          <a:p>
            <a:pPr marL="571500" indent="-5715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Die Organisation des Treffens sicherstellen</a:t>
            </a:r>
          </a:p>
          <a:p>
            <a:pPr marL="571500" indent="-5715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Den Überblick behalten</a:t>
            </a:r>
          </a:p>
          <a:p>
            <a:pPr marL="571500" indent="-5715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Die Themen einleiten</a:t>
            </a:r>
          </a:p>
          <a:p>
            <a:pPr marL="571500" indent="-5715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Diskussionsergebnisse zusammenfassen</a:t>
            </a:r>
            <a:endParaRPr lang="de-DE" sz="2800" dirty="0">
              <a:solidFill>
                <a:schemeClr val="accent1"/>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4427984" y="1772816"/>
            <a:ext cx="4104456" cy="3385542"/>
          </a:xfrm>
          <a:prstGeom prst="rect">
            <a:avLst/>
          </a:prstGeom>
          <a:solidFill>
            <a:schemeClr val="accent6">
              <a:lumMod val="75000"/>
              <a:lumOff val="25000"/>
            </a:schemeClr>
          </a:solidFill>
        </p:spPr>
        <p:txBody>
          <a:bodyPr wrap="square" rtlCol="0">
            <a:spAutoFit/>
          </a:bodyPr>
          <a:lstStyle/>
          <a:p>
            <a:pPr marL="457200" indent="-4572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Methodische Hinweise  geben</a:t>
            </a:r>
          </a:p>
          <a:p>
            <a:pPr marL="457200" indent="-4572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Das Ziel im Blick behalten</a:t>
            </a:r>
          </a:p>
          <a:p>
            <a:pPr marL="457200" indent="-4572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Eine Rednerliste führen</a:t>
            </a:r>
          </a:p>
          <a:p>
            <a:pPr marL="457200" indent="-457200">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Ergebnisse schriftlich festhalten</a:t>
            </a:r>
            <a:endParaRPr lang="de-DE" dirty="0">
              <a:solidFill>
                <a:schemeClr val="accent1"/>
              </a:solidFill>
              <a:latin typeface="Times New Roman" panose="02020603050405020304" pitchFamily="18" charset="0"/>
              <a:cs typeface="Times New Roman" panose="02020603050405020304" pitchFamily="18" charset="0"/>
            </a:endParaRPr>
          </a:p>
          <a:p>
            <a:endParaRPr lang="de-DE" dirty="0" smtClean="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2314075"/>
      </p:ext>
    </p:extLst>
  </p:cSld>
  <p:clrMapOvr>
    <a:masterClrMapping/>
  </p:clrMapOvr>
  <p:transition spd="med">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746024"/>
          </a:xfrm>
          <a:solidFill>
            <a:schemeClr val="accent6">
              <a:lumMod val="75000"/>
              <a:lumOff val="25000"/>
            </a:schemeClr>
          </a:solidFill>
        </p:spPr>
        <p:txBody>
          <a:bodyPr/>
          <a:lstStyle/>
          <a:p>
            <a:r>
              <a:rPr lang="de-DE" sz="3200" u="sng" dirty="0" smtClean="0">
                <a:solidFill>
                  <a:schemeClr val="accent1"/>
                </a:solidFill>
                <a:latin typeface="Times New Roman" panose="02020603050405020304" pitchFamily="18" charset="0"/>
                <a:cs typeface="Times New Roman" panose="02020603050405020304" pitchFamily="18" charset="0"/>
              </a:rPr>
              <a:t>Eigenschaften eines erfolgreichen Moderators:</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pPr marL="1828800" lvl="3" indent="-457200">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Positives Menschenbild</a:t>
            </a:r>
          </a:p>
          <a:p>
            <a:pPr marL="1828800" lvl="3" indent="-457200">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Geduld</a:t>
            </a:r>
          </a:p>
          <a:p>
            <a:pPr marL="1828800" lvl="3" indent="-457200">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Gelassenheit</a:t>
            </a:r>
          </a:p>
          <a:p>
            <a:pPr marL="1828800" lvl="3" indent="-457200">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Gutes Einfühlungsvermögen</a:t>
            </a:r>
            <a:endParaRPr lang="de-DE" sz="32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1687293"/>
      </p:ext>
    </p:extLst>
  </p:cSld>
  <p:clrMapOvr>
    <a:masterClrMapping/>
  </p:clrMapOvr>
  <p:transition spd="med">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3598"/>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268760"/>
            <a:ext cx="8137525" cy="5546224"/>
          </a:xfrm>
          <a:solidFill>
            <a:schemeClr val="accent6">
              <a:lumMod val="75000"/>
              <a:lumOff val="25000"/>
            </a:schemeClr>
          </a:solidFill>
        </p:spPr>
        <p:txBody>
          <a:bodyPr/>
          <a:lstStyle/>
          <a:p>
            <a:r>
              <a:rPr lang="de-DE" sz="3200" u="sng" dirty="0" smtClean="0">
                <a:solidFill>
                  <a:schemeClr val="accent1"/>
                </a:solidFill>
                <a:latin typeface="Times New Roman" panose="02020603050405020304" pitchFamily="18" charset="0"/>
                <a:cs typeface="Times New Roman" panose="02020603050405020304" pitchFamily="18" charset="0"/>
              </a:rPr>
              <a:t>Darüber hinaus…</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s</a:t>
            </a:r>
            <a:r>
              <a:rPr lang="de-DE" sz="3200" dirty="0" smtClean="0">
                <a:solidFill>
                  <a:schemeClr val="accent1"/>
                </a:solidFill>
                <a:latin typeface="Times New Roman" panose="02020603050405020304" pitchFamily="18" charset="0"/>
                <a:cs typeface="Times New Roman" panose="02020603050405020304" pitchFamily="18" charset="0"/>
              </a:rPr>
              <a:t>ind sie interessiert an Menschen.</a:t>
            </a:r>
          </a:p>
          <a:p>
            <a:pPr marL="457200" indent="-457200">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g</a:t>
            </a:r>
            <a:r>
              <a:rPr lang="de-DE" sz="3200" dirty="0" smtClean="0">
                <a:solidFill>
                  <a:schemeClr val="accent1"/>
                </a:solidFill>
                <a:latin typeface="Times New Roman" panose="02020603050405020304" pitchFamily="18" charset="0"/>
                <a:cs typeface="Times New Roman" panose="02020603050405020304" pitchFamily="18" charset="0"/>
              </a:rPr>
              <a:t>ehen sie Probleme mutig an.</a:t>
            </a:r>
          </a:p>
          <a:p>
            <a:pPr marL="457200" indent="-457200">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s</a:t>
            </a:r>
            <a:r>
              <a:rPr lang="de-DE" sz="3200" dirty="0" smtClean="0">
                <a:solidFill>
                  <a:schemeClr val="accent1"/>
                </a:solidFill>
                <a:latin typeface="Times New Roman" panose="02020603050405020304" pitchFamily="18" charset="0"/>
                <a:cs typeface="Times New Roman" panose="02020603050405020304" pitchFamily="18" charset="0"/>
              </a:rPr>
              <a:t>ind sie nachsichtig bei Fehlern.</a:t>
            </a:r>
          </a:p>
          <a:p>
            <a:pPr marL="457200" indent="-457200">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s</a:t>
            </a:r>
            <a:r>
              <a:rPr lang="de-DE" sz="3200" dirty="0" smtClean="0">
                <a:solidFill>
                  <a:schemeClr val="accent1"/>
                </a:solidFill>
                <a:latin typeface="Times New Roman" panose="02020603050405020304" pitchFamily="18" charset="0"/>
                <a:cs typeface="Times New Roman" panose="02020603050405020304" pitchFamily="18" charset="0"/>
              </a:rPr>
              <a:t>ind sie neugierig forschend.</a:t>
            </a:r>
          </a:p>
          <a:p>
            <a:pPr marL="457200" indent="-457200">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h</a:t>
            </a:r>
            <a:r>
              <a:rPr lang="de-DE" sz="3200" dirty="0" smtClean="0">
                <a:solidFill>
                  <a:schemeClr val="accent1"/>
                </a:solidFill>
                <a:latin typeface="Times New Roman" panose="02020603050405020304" pitchFamily="18" charset="0"/>
                <a:cs typeface="Times New Roman" panose="02020603050405020304" pitchFamily="18" charset="0"/>
              </a:rPr>
              <a:t>aben sie Humor.</a:t>
            </a:r>
          </a:p>
          <a:p>
            <a:pPr marL="457200" indent="-457200">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s</a:t>
            </a:r>
            <a:r>
              <a:rPr lang="de-DE" sz="3200" dirty="0" smtClean="0">
                <a:solidFill>
                  <a:schemeClr val="accent1"/>
                </a:solidFill>
                <a:latin typeface="Times New Roman" panose="02020603050405020304" pitchFamily="18" charset="0"/>
                <a:cs typeface="Times New Roman" panose="02020603050405020304" pitchFamily="18" charset="0"/>
              </a:rPr>
              <a:t>ind sie belastbar.</a:t>
            </a:r>
          </a:p>
          <a:p>
            <a:pPr marL="457200" indent="-457200">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l</a:t>
            </a:r>
            <a:r>
              <a:rPr lang="de-DE" sz="3200" dirty="0" smtClean="0">
                <a:solidFill>
                  <a:schemeClr val="accent1"/>
                </a:solidFill>
                <a:latin typeface="Times New Roman" panose="02020603050405020304" pitchFamily="18" charset="0"/>
                <a:cs typeface="Times New Roman" panose="02020603050405020304" pitchFamily="18" charset="0"/>
              </a:rPr>
              <a:t>ieben sie Herausforderungen</a:t>
            </a:r>
          </a:p>
          <a:p>
            <a:r>
              <a:rPr lang="de-DE" sz="3200" dirty="0">
                <a:solidFill>
                  <a:schemeClr val="accent1"/>
                </a:solidFill>
                <a:latin typeface="Times New Roman" panose="02020603050405020304" pitchFamily="18" charset="0"/>
                <a:cs typeface="Times New Roman" panose="02020603050405020304" pitchFamily="18" charset="0"/>
              </a:rPr>
              <a:t> </a:t>
            </a:r>
            <a:r>
              <a:rPr lang="de-DE" sz="3200" dirty="0" smtClean="0">
                <a:solidFill>
                  <a:schemeClr val="accent1"/>
                </a:solidFill>
                <a:latin typeface="Times New Roman" panose="02020603050405020304" pitchFamily="18" charset="0"/>
                <a:cs typeface="Times New Roman" panose="02020603050405020304" pitchFamily="18" charset="0"/>
              </a:rPr>
              <a:t>    und sind hilfreiche Berater</a:t>
            </a:r>
          </a:p>
          <a:p>
            <a:pPr marL="457200" indent="-457200">
              <a:buFont typeface="Wingdings" panose="05000000000000000000" pitchFamily="2" charset="2"/>
              <a:buChar char="§"/>
            </a:pPr>
            <a:endParaRPr lang="de-DE" sz="3200" dirty="0" smtClean="0">
              <a:solidFill>
                <a:schemeClr val="accent1"/>
              </a:solidFill>
              <a:latin typeface="Times New Roman" panose="02020603050405020304" pitchFamily="18" charset="0"/>
              <a:cs typeface="Times New Roman" panose="02020603050405020304" pitchFamily="18" charset="0"/>
            </a:endParaRP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endParaRPr lang="de-DE" sz="8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9229548"/>
      </p:ext>
    </p:extLst>
  </p:cSld>
  <p:clrMapOvr>
    <a:masterClrMapping/>
  </p:clrMapOvr>
  <p:transition spd="med">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5184576"/>
          </a:xfrm>
          <a:solidFill>
            <a:schemeClr val="accent6">
              <a:lumMod val="75000"/>
              <a:lumOff val="25000"/>
            </a:schemeClr>
          </a:solidFill>
        </p:spPr>
        <p:txBody>
          <a:bodyPr/>
          <a:lstStyle/>
          <a:p>
            <a:r>
              <a:rPr lang="de-DE" sz="3600" dirty="0" smtClean="0">
                <a:solidFill>
                  <a:schemeClr val="accent1"/>
                </a:solidFill>
                <a:latin typeface="Times New Roman" panose="02020603050405020304" pitchFamily="18" charset="0"/>
                <a:cs typeface="Times New Roman" panose="02020603050405020304" pitchFamily="18" charset="0"/>
              </a:rPr>
              <a:t>Um eine Gruppe effizient und systematisch zum Ziel zu führen nutzt der Moderator verschiedene Methoden, wie z.B.:</a:t>
            </a:r>
          </a:p>
          <a:p>
            <a:pPr marL="571500" indent="-571500">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Brainstorming</a:t>
            </a: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Kartenabfrage</a:t>
            </a: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Maßnahmenplan</a:t>
            </a: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Blitzlicht </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    usw.</a:t>
            </a:r>
            <a:endParaRPr lang="de-DE" sz="3600" dirty="0">
              <a:solidFill>
                <a:schemeClr val="accent1"/>
              </a:solidFill>
              <a:latin typeface="Times New Roman" panose="02020603050405020304" pitchFamily="18" charset="0"/>
              <a:cs typeface="Times New Roman" panose="02020603050405020304" pitchFamily="18" charset="0"/>
            </a:endParaRPr>
          </a:p>
          <a:p>
            <a:endParaRPr lang="de-DE" sz="3600" dirty="0" smtClean="0">
              <a:solidFill>
                <a:schemeClr val="accent1"/>
              </a:solidFill>
              <a:latin typeface="Times New Roman" panose="02020603050405020304" pitchFamily="18" charset="0"/>
              <a:cs typeface="Times New Roman" panose="02020603050405020304" pitchFamily="18" charset="0"/>
            </a:endParaRPr>
          </a:p>
          <a:p>
            <a:endParaRPr lang="de-DE" sz="3600" dirty="0">
              <a:solidFill>
                <a:schemeClr val="accent1"/>
              </a:solidFill>
              <a:latin typeface="Times New Roman" panose="02020603050405020304" pitchFamily="18" charset="0"/>
              <a:cs typeface="Times New Roman" panose="02020603050405020304" pitchFamily="18" charset="0"/>
            </a:endParaRPr>
          </a:p>
          <a:p>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393481"/>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6632"/>
            <a:ext cx="8137525" cy="719138"/>
          </a:xfrm>
        </p:spPr>
        <p:txBody>
          <a:bodyPr>
            <a:normAutofit fontScale="92500" lnSpcReduction="20000"/>
          </a:bodyPr>
          <a:lstStyle/>
          <a:p>
            <a:pPr lvl="0" algn="ctr"/>
            <a:r>
              <a:rPr lang="de-DE" sz="5000" dirty="0">
                <a:solidFill>
                  <a:srgbClr val="58585A"/>
                </a:solidFill>
                <a:latin typeface="Times New Roman" panose="02020603050405020304" pitchFamily="18" charset="0"/>
                <a:cs typeface="Times New Roman" panose="02020603050405020304" pitchFamily="18" charset="0"/>
              </a:rPr>
              <a:t>Vier Seiten einer </a:t>
            </a:r>
            <a:r>
              <a:rPr lang="de-DE" sz="5000" dirty="0" smtClean="0">
                <a:solidFill>
                  <a:srgbClr val="58585A"/>
                </a:solidFill>
                <a:latin typeface="Times New Roman" panose="02020603050405020304" pitchFamily="18" charset="0"/>
                <a:cs typeface="Times New Roman" panose="02020603050405020304" pitchFamily="18" charset="0"/>
              </a:rPr>
              <a:t>Nachricht</a:t>
            </a:r>
          </a:p>
        </p:txBody>
      </p:sp>
      <p:sp>
        <p:nvSpPr>
          <p:cNvPr id="3" name="Textfeld 2"/>
          <p:cNvSpPr txBox="1"/>
          <p:nvPr/>
        </p:nvSpPr>
        <p:spPr>
          <a:xfrm>
            <a:off x="539478" y="1628800"/>
            <a:ext cx="7848872" cy="3416320"/>
          </a:xfrm>
          <a:prstGeom prst="rect">
            <a:avLst/>
          </a:prstGeom>
          <a:solidFill>
            <a:schemeClr val="accent6">
              <a:lumMod val="75000"/>
              <a:lumOff val="25000"/>
            </a:schemeClr>
          </a:solidFill>
        </p:spPr>
        <p:txBody>
          <a:bodyPr wrap="square" rtlCol="0">
            <a:spAutoFit/>
          </a:bodyPr>
          <a:lstStyle/>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Jeder Empfänger hat einen bevorzugten Empfangskanal, d.h. er hört bevorzugt einen Aspekt einer Nachricht.</a:t>
            </a: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Aufgabe des Senders ist es, festzustellen, wie er sie gemeint hat.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622193"/>
      </p:ext>
    </p:extLst>
  </p:cSld>
  <p:clrMapOvr>
    <a:masterClrMapping/>
  </p:clrMapOvr>
  <p:transition spd="med">
    <p:fade/>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530000"/>
          </a:xfrm>
          <a:solidFill>
            <a:schemeClr val="accent6">
              <a:lumMod val="75000"/>
              <a:lumOff val="25000"/>
            </a:schemeClr>
          </a:solidFill>
        </p:spPr>
        <p:txBody>
          <a:bodyPr/>
          <a:lstStyle/>
          <a:p>
            <a:pPr algn="ctr"/>
            <a:r>
              <a:rPr lang="de-DE" sz="3600" u="sng" dirty="0" smtClean="0">
                <a:solidFill>
                  <a:schemeClr val="accent1"/>
                </a:solidFill>
                <a:latin typeface="Times New Roman" panose="02020603050405020304" pitchFamily="18" charset="0"/>
                <a:cs typeface="Times New Roman" panose="02020603050405020304" pitchFamily="18" charset="0"/>
              </a:rPr>
              <a:t>Brainstorming:</a:t>
            </a:r>
          </a:p>
          <a:p>
            <a:pPr algn="ctr"/>
            <a:endParaRPr lang="de-DE" sz="800" u="sng" dirty="0">
              <a:solidFill>
                <a:schemeClr val="accent1"/>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Es handelt sich hierbei um einen kreativen Prozess, der die Kompetenzen aller Teilnehmer bei der Lösungsfindung mit einbezieht.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177713"/>
      </p:ext>
    </p:extLst>
  </p:cSld>
  <p:clrMapOvr>
    <a:masterClrMapping/>
  </p:clrMapOvr>
  <p:transition spd="med">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pic>
        <p:nvPicPr>
          <p:cNvPr id="8" name="Grafik 7"/>
          <p:cNvPicPr>
            <a:picLocks noChangeAspect="1"/>
          </p:cNvPicPr>
          <p:nvPr/>
        </p:nvPicPr>
        <p:blipFill>
          <a:blip r:embed="rId2"/>
          <a:stretch>
            <a:fillRect/>
          </a:stretch>
        </p:blipFill>
        <p:spPr>
          <a:xfrm>
            <a:off x="2074204" y="2981300"/>
            <a:ext cx="4346825" cy="1755800"/>
          </a:xfrm>
          <a:prstGeom prst="rect">
            <a:avLst/>
          </a:prstGeom>
        </p:spPr>
      </p:pic>
    </p:spTree>
    <p:extLst>
      <p:ext uri="{BB962C8B-B14F-4D97-AF65-F5344CB8AC3E}">
        <p14:creationId xmlns:p14="http://schemas.microsoft.com/office/powerpoint/2010/main" val="313633655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2073107" y="2637268"/>
            <a:ext cx="4492960" cy="2308324"/>
          </a:xfrm>
          <a:prstGeom prst="rect">
            <a:avLst/>
          </a:prstGeom>
          <a:solidFill>
            <a:schemeClr val="accent1"/>
          </a:solidFill>
        </p:spPr>
        <p:txBody>
          <a:bodyPr wrap="square" rtlCol="0">
            <a:spAutoFit/>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 dass die Teilnehmer alles sagen,</a:t>
            </a:r>
          </a:p>
          <a:p>
            <a:pPr algn="ctr"/>
            <a:r>
              <a:rPr lang="de-DE" sz="3600" dirty="0">
                <a:solidFill>
                  <a:schemeClr val="accent6"/>
                </a:solidFill>
                <a:latin typeface="Times New Roman" panose="02020603050405020304" pitchFamily="18" charset="0"/>
                <a:cs typeface="Times New Roman" panose="02020603050405020304" pitchFamily="18" charset="0"/>
              </a:rPr>
              <a:t>w</a:t>
            </a:r>
            <a:r>
              <a:rPr lang="de-DE" sz="3600" dirty="0" smtClean="0">
                <a:solidFill>
                  <a:schemeClr val="accent6"/>
                </a:solidFill>
                <a:latin typeface="Times New Roman" panose="02020603050405020304" pitchFamily="18" charset="0"/>
                <a:cs typeface="Times New Roman" panose="02020603050405020304" pitchFamily="18" charset="0"/>
              </a:rPr>
              <a:t>as ihnen zum Thema </a:t>
            </a:r>
            <a:r>
              <a:rPr lang="de-DE" sz="3600" b="1" dirty="0" smtClean="0">
                <a:solidFill>
                  <a:schemeClr val="accent6"/>
                </a:solidFill>
                <a:latin typeface="Times New Roman" panose="02020603050405020304" pitchFamily="18" charset="0"/>
                <a:cs typeface="Times New Roman" panose="02020603050405020304" pitchFamily="18" charset="0"/>
              </a:rPr>
              <a:t>spontan </a:t>
            </a:r>
            <a:r>
              <a:rPr lang="de-DE" sz="3600" dirty="0" smtClean="0">
                <a:solidFill>
                  <a:schemeClr val="accent6"/>
                </a:solidFill>
                <a:latin typeface="Times New Roman" panose="02020603050405020304" pitchFamily="18" charset="0"/>
                <a:cs typeface="Times New Roman" panose="02020603050405020304" pitchFamily="18" charset="0"/>
              </a:rPr>
              <a:t>einfällt,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868652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2159347" y="2492896"/>
            <a:ext cx="4320480" cy="2308324"/>
          </a:xfrm>
          <a:prstGeom prst="rect">
            <a:avLst/>
          </a:prstGeom>
          <a:solidFill>
            <a:schemeClr val="accent1"/>
          </a:solidFill>
        </p:spPr>
        <p:txBody>
          <a:bodyPr wrap="square" rtlCol="0">
            <a:spAutoFit/>
          </a:bodyPr>
          <a:lstStyle/>
          <a:p>
            <a:pPr algn="ctr"/>
            <a:r>
              <a:rPr lang="de-DE" sz="3600" dirty="0">
                <a:solidFill>
                  <a:schemeClr val="accent6"/>
                </a:solidFill>
                <a:latin typeface="Times New Roman" panose="02020603050405020304" pitchFamily="18" charset="0"/>
                <a:cs typeface="Times New Roman" panose="02020603050405020304" pitchFamily="18" charset="0"/>
              </a:rPr>
              <a:t>z</a:t>
            </a:r>
            <a:r>
              <a:rPr lang="de-DE" sz="3600" dirty="0" smtClean="0">
                <a:solidFill>
                  <a:schemeClr val="accent6"/>
                </a:solidFill>
                <a:latin typeface="Times New Roman" panose="02020603050405020304" pitchFamily="18" charset="0"/>
                <a:cs typeface="Times New Roman" panose="02020603050405020304" pitchFamily="18" charset="0"/>
              </a:rPr>
              <a:t>um Gesagten keine Kommentare oder Einwände vorgebracht werden,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566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16" name="Textfeld 15"/>
          <p:cNvSpPr txBox="1"/>
          <p:nvPr/>
        </p:nvSpPr>
        <p:spPr>
          <a:xfrm>
            <a:off x="1835311" y="2591632"/>
            <a:ext cx="4968551" cy="1754326"/>
          </a:xfrm>
          <a:prstGeom prst="rect">
            <a:avLst/>
          </a:prstGeom>
          <a:solidFill>
            <a:schemeClr val="accent1"/>
          </a:solidFill>
        </p:spPr>
        <p:txBody>
          <a:bodyPr wrap="square" rtlCol="0">
            <a:spAutoFit/>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die Ideen anderer </a:t>
            </a:r>
            <a:r>
              <a:rPr lang="de-DE" sz="3600" dirty="0" err="1" smtClean="0">
                <a:solidFill>
                  <a:schemeClr val="accent6"/>
                </a:solidFill>
                <a:latin typeface="Times New Roman" panose="02020603050405020304" pitchFamily="18" charset="0"/>
                <a:cs typeface="Times New Roman" panose="02020603050405020304" pitchFamily="18" charset="0"/>
              </a:rPr>
              <a:t>umgenutzt</a:t>
            </a:r>
            <a:r>
              <a:rPr lang="de-DE" sz="3600" dirty="0" smtClean="0">
                <a:solidFill>
                  <a:schemeClr val="accent6"/>
                </a:solidFill>
                <a:latin typeface="Times New Roman" panose="02020603050405020304" pitchFamily="18" charset="0"/>
                <a:cs typeface="Times New Roman" panose="02020603050405020304" pitchFamily="18" charset="0"/>
              </a:rPr>
              <a:t> werden dürfen (Ideenklau ist erlaubt)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9056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18" name="Textfeld 17"/>
          <p:cNvSpPr txBox="1"/>
          <p:nvPr/>
        </p:nvSpPr>
        <p:spPr>
          <a:xfrm>
            <a:off x="2015331" y="2589553"/>
            <a:ext cx="4608512" cy="1754326"/>
          </a:xfrm>
          <a:prstGeom prst="rect">
            <a:avLst/>
          </a:prstGeom>
          <a:solidFill>
            <a:schemeClr val="accent1"/>
          </a:solidFill>
        </p:spPr>
        <p:txBody>
          <a:bodyPr wrap="square" rtlCol="0">
            <a:spAutoFit/>
          </a:bodyPr>
          <a:lstStyle/>
          <a:p>
            <a:pPr algn="ctr"/>
            <a:r>
              <a:rPr lang="de-DE" sz="3600" dirty="0">
                <a:solidFill>
                  <a:schemeClr val="accent6"/>
                </a:solidFill>
                <a:latin typeface="Times New Roman" panose="02020603050405020304" pitchFamily="18" charset="0"/>
                <a:cs typeface="Times New Roman" panose="02020603050405020304" pitchFamily="18" charset="0"/>
              </a:rPr>
              <a:t>u</a:t>
            </a:r>
            <a:r>
              <a:rPr lang="de-DE" sz="3600" dirty="0" smtClean="0">
                <a:solidFill>
                  <a:schemeClr val="accent6"/>
                </a:solidFill>
                <a:latin typeface="Times New Roman" panose="02020603050405020304" pitchFamily="18" charset="0"/>
                <a:cs typeface="Times New Roman" panose="02020603050405020304" pitchFamily="18" charset="0"/>
              </a:rPr>
              <a:t>nd das Ganze in einem flüssigen Tempo vor sich geht.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295918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20" name="Textfeld 19"/>
          <p:cNvSpPr txBox="1"/>
          <p:nvPr/>
        </p:nvSpPr>
        <p:spPr>
          <a:xfrm>
            <a:off x="1943323" y="2564904"/>
            <a:ext cx="4752527" cy="1754326"/>
          </a:xfrm>
          <a:prstGeom prst="rect">
            <a:avLst/>
          </a:prstGeom>
          <a:solidFill>
            <a:schemeClr val="accent1"/>
          </a:solidFill>
        </p:spPr>
        <p:txBody>
          <a:bodyPr wrap="square" rtlCol="0">
            <a:spAutoFit/>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Für das Brainstorming sollten etwa 15 Minuten veranschlagt werden!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932402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pic>
        <p:nvPicPr>
          <p:cNvPr id="4" name="Inhaltsplatzhalter 3"/>
          <p:cNvPicPr>
            <a:picLocks noGrp="1" noChangeAspect="1"/>
          </p:cNvPicPr>
          <p:nvPr>
            <p:ph sz="quarter" idx="16"/>
          </p:nvPr>
        </p:nvPicPr>
        <p:blipFill>
          <a:blip r:embed="rId2"/>
          <a:stretch>
            <a:fillRect/>
          </a:stretch>
        </p:blipFill>
        <p:spPr>
          <a:xfrm>
            <a:off x="4558002" y="2362488"/>
            <a:ext cx="3902430" cy="3586792"/>
          </a:xfrm>
          <a:prstGeom prst="rect">
            <a:avLst/>
          </a:prstGeom>
        </p:spPr>
      </p:pic>
      <p:sp>
        <p:nvSpPr>
          <p:cNvPr id="5" name="Gewitterblitz 4"/>
          <p:cNvSpPr/>
          <p:nvPr/>
        </p:nvSpPr>
        <p:spPr>
          <a:xfrm rot="6598181">
            <a:off x="5615405" y="1676600"/>
            <a:ext cx="2952328" cy="122413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1049835" y="2755500"/>
            <a:ext cx="3248005" cy="2800767"/>
          </a:xfrm>
          <a:prstGeom prst="rect">
            <a:avLst/>
          </a:prstGeom>
          <a:solidFill>
            <a:schemeClr val="accent1"/>
          </a:solidFill>
        </p:spPr>
        <p:txBody>
          <a:bodyPr wrap="none" rtlCol="0">
            <a:spAutoFit/>
          </a:bodyPr>
          <a:lstStyle/>
          <a:p>
            <a:r>
              <a:rPr lang="de-DE" sz="4400" dirty="0" smtClean="0">
                <a:solidFill>
                  <a:schemeClr val="bg1"/>
                </a:solidFill>
                <a:latin typeface="Times New Roman" panose="02020603050405020304" pitchFamily="18" charset="0"/>
                <a:cs typeface="Times New Roman" panose="02020603050405020304" pitchFamily="18" charset="0"/>
              </a:rPr>
              <a:t>A</a:t>
            </a:r>
            <a:r>
              <a:rPr lang="de-DE" sz="3200" dirty="0" smtClean="0">
                <a:solidFill>
                  <a:schemeClr val="accent6"/>
                </a:solidFill>
                <a:latin typeface="Times New Roman" panose="02020603050405020304" pitchFamily="18" charset="0"/>
                <a:cs typeface="Times New Roman" panose="02020603050405020304" pitchFamily="18" charset="0"/>
              </a:rPr>
              <a:t>lles sagen</a:t>
            </a:r>
          </a:p>
          <a:p>
            <a:r>
              <a:rPr lang="de-DE" sz="4400" dirty="0" smtClean="0">
                <a:latin typeface="Times New Roman" panose="02020603050405020304" pitchFamily="18" charset="0"/>
                <a:cs typeface="Times New Roman" panose="02020603050405020304" pitchFamily="18" charset="0"/>
              </a:rPr>
              <a:t>K</a:t>
            </a:r>
            <a:r>
              <a:rPr lang="de-DE" sz="3200" dirty="0" smtClean="0">
                <a:solidFill>
                  <a:schemeClr val="accent6"/>
                </a:solidFill>
                <a:latin typeface="Times New Roman" panose="02020603050405020304" pitchFamily="18" charset="0"/>
                <a:cs typeface="Times New Roman" panose="02020603050405020304" pitchFamily="18" charset="0"/>
              </a:rPr>
              <a:t>ein Kommentar</a:t>
            </a:r>
          </a:p>
          <a:p>
            <a:r>
              <a:rPr lang="de-DE" sz="4400" dirty="0" err="1" smtClean="0">
                <a:solidFill>
                  <a:schemeClr val="bg1"/>
                </a:solidFill>
                <a:latin typeface="Times New Roman" panose="02020603050405020304" pitchFamily="18" charset="0"/>
                <a:cs typeface="Times New Roman" panose="02020603050405020304" pitchFamily="18" charset="0"/>
              </a:rPr>
              <a:t>U</a:t>
            </a:r>
            <a:r>
              <a:rPr lang="de-DE" sz="3200" dirty="0" err="1" smtClean="0">
                <a:solidFill>
                  <a:schemeClr val="accent6"/>
                </a:solidFill>
                <a:latin typeface="Times New Roman" panose="02020603050405020304" pitchFamily="18" charset="0"/>
                <a:cs typeface="Times New Roman" panose="02020603050405020304" pitchFamily="18" charset="0"/>
              </a:rPr>
              <a:t>mnutzen</a:t>
            </a:r>
            <a:r>
              <a:rPr lang="de-DE" sz="3200" dirty="0" smtClean="0">
                <a:solidFill>
                  <a:schemeClr val="accent6"/>
                </a:solidFill>
                <a:latin typeface="Times New Roman" panose="02020603050405020304" pitchFamily="18" charset="0"/>
                <a:cs typeface="Times New Roman" panose="02020603050405020304" pitchFamily="18" charset="0"/>
              </a:rPr>
              <a:t> erlaubt</a:t>
            </a:r>
          </a:p>
          <a:p>
            <a:r>
              <a:rPr lang="de-DE" sz="4400" dirty="0" smtClean="0">
                <a:latin typeface="Times New Roman" panose="02020603050405020304" pitchFamily="18" charset="0"/>
                <a:cs typeface="Times New Roman" panose="02020603050405020304" pitchFamily="18" charset="0"/>
              </a:rPr>
              <a:t>T</a:t>
            </a:r>
            <a:r>
              <a:rPr lang="de-DE" sz="3200" dirty="0" smtClean="0">
                <a:solidFill>
                  <a:schemeClr val="accent6"/>
                </a:solidFill>
                <a:latin typeface="Times New Roman" panose="02020603050405020304" pitchFamily="18" charset="0"/>
                <a:cs typeface="Times New Roman" panose="02020603050405020304" pitchFamily="18" charset="0"/>
              </a:rPr>
              <a:t>empo</a:t>
            </a:r>
            <a:endParaRPr lang="de-DE" sz="4400"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250825" y="1556792"/>
            <a:ext cx="4307177" cy="646331"/>
          </a:xfrm>
          <a:prstGeom prst="rect">
            <a:avLst/>
          </a:prstGeom>
          <a:no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Kleine „Eselsbrücke“</a:t>
            </a:r>
            <a:endParaRPr lang="de-DE" sz="3600" dirty="0">
              <a:solidFill>
                <a:schemeClr val="accent1"/>
              </a:solidFill>
              <a:latin typeface="Times New Roman" panose="02020603050405020304" pitchFamily="18" charset="0"/>
              <a:cs typeface="Times New Roman" panose="02020603050405020304" pitchFamily="18" charset="0"/>
            </a:endParaRPr>
          </a:p>
        </p:txBody>
      </p:sp>
      <p:sp>
        <p:nvSpPr>
          <p:cNvPr id="8" name="Smiley 7"/>
          <p:cNvSpPr/>
          <p:nvPr/>
        </p:nvSpPr>
        <p:spPr>
          <a:xfrm>
            <a:off x="4556875" y="1596915"/>
            <a:ext cx="590062" cy="566083"/>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96792045"/>
      </p:ext>
    </p:extLst>
  </p:cSld>
  <p:clrMapOvr>
    <a:masterClrMapping/>
  </p:clrMapOvr>
  <p:transition spd="med">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4250080"/>
          </a:xfrm>
          <a:solidFill>
            <a:schemeClr val="accent6">
              <a:lumMod val="75000"/>
              <a:lumOff val="25000"/>
            </a:schemeClr>
          </a:solidFill>
        </p:spPr>
        <p:txBody>
          <a:bodyPr/>
          <a:lstStyle/>
          <a:p>
            <a:pPr algn="ctr"/>
            <a:endParaRPr lang="de-DE" sz="800" dirty="0">
              <a:solidFill>
                <a:schemeClr val="accent1"/>
              </a:solidFill>
              <a:latin typeface="Times New Roman" panose="02020603050405020304" pitchFamily="18" charset="0"/>
              <a:cs typeface="Times New Roman" panose="02020603050405020304" pitchFamily="18" charset="0"/>
            </a:endParaRPr>
          </a:p>
          <a:p>
            <a:pPr algn="ct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Nach Beendigung der kreativen Phase werden </a:t>
            </a:r>
            <a:r>
              <a:rPr lang="de-DE" sz="3600" dirty="0" smtClean="0">
                <a:solidFill>
                  <a:schemeClr val="accent1"/>
                </a:solidFill>
                <a:latin typeface="Times New Roman" panose="02020603050405020304" pitchFamily="18" charset="0"/>
                <a:cs typeface="Times New Roman" panose="02020603050405020304" pitchFamily="18" charset="0"/>
              </a:rPr>
              <a:t>die </a:t>
            </a:r>
            <a:r>
              <a:rPr lang="de-DE" sz="3600" dirty="0" smtClean="0">
                <a:solidFill>
                  <a:schemeClr val="accent1"/>
                </a:solidFill>
                <a:latin typeface="Times New Roman" panose="02020603050405020304" pitchFamily="18" charset="0"/>
                <a:cs typeface="Times New Roman" panose="02020603050405020304" pitchFamily="18" charset="0"/>
              </a:rPr>
              <a:t>gefundenen Ideen in eine Reihenfolge gebracht oder ähnliches zusammengestellt (</a:t>
            </a:r>
            <a:r>
              <a:rPr lang="de-DE" sz="3600" dirty="0" err="1" smtClean="0">
                <a:solidFill>
                  <a:schemeClr val="accent1"/>
                </a:solidFill>
                <a:latin typeface="Times New Roman" panose="02020603050405020304" pitchFamily="18" charset="0"/>
                <a:cs typeface="Times New Roman" panose="02020603050405020304" pitchFamily="18" charset="0"/>
              </a:rPr>
              <a:t>geclustert</a:t>
            </a:r>
            <a:r>
              <a:rPr lang="de-DE" sz="3600" dirty="0" smtClean="0">
                <a:solidFill>
                  <a:schemeClr val="accent1"/>
                </a:solidFill>
                <a:latin typeface="Times New Roman" panose="02020603050405020304" pitchFamily="18" charset="0"/>
                <a:cs typeface="Times New Roman" panose="02020603050405020304" pitchFamily="18" charset="0"/>
              </a:rPr>
              <a:t>)</a:t>
            </a:r>
          </a:p>
          <a:p>
            <a:pPr algn="ctr"/>
            <a:r>
              <a:rPr lang="de-DE" sz="3600" dirty="0" smtClean="0">
                <a:solidFill>
                  <a:schemeClr val="accent1"/>
                </a:solidFill>
                <a:latin typeface="Times New Roman" panose="02020603050405020304" pitchFamily="18" charset="0"/>
                <a:cs typeface="Times New Roman" panose="02020603050405020304" pitchFamily="18" charset="0"/>
              </a:rPr>
              <a:t>Ziel hierbei ist es einen Gesamtüberblick zu erhalten.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8828192"/>
      </p:ext>
    </p:extLst>
  </p:cSld>
  <p:clrMapOvr>
    <a:masterClrMapping/>
  </p:clrMapOvr>
  <p:transition spd="med">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096707" y="1772816"/>
            <a:ext cx="7219709" cy="4320000"/>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Im Anschluss hieran </a:t>
            </a:r>
          </a:p>
          <a:p>
            <a:pPr algn="ctr"/>
            <a:r>
              <a:rPr lang="de-DE" sz="3600" dirty="0" smtClean="0">
                <a:solidFill>
                  <a:schemeClr val="accent1"/>
                </a:solidFill>
                <a:latin typeface="Times New Roman" panose="02020603050405020304" pitchFamily="18" charset="0"/>
                <a:cs typeface="Times New Roman" panose="02020603050405020304" pitchFamily="18" charset="0"/>
              </a:rPr>
              <a:t>erfolgt eine Arbeitsphase, </a:t>
            </a:r>
          </a:p>
          <a:p>
            <a:pPr algn="ctr"/>
            <a:r>
              <a:rPr lang="de-DE" sz="3600" dirty="0" smtClean="0">
                <a:solidFill>
                  <a:schemeClr val="accent1"/>
                </a:solidFill>
                <a:latin typeface="Times New Roman" panose="02020603050405020304" pitchFamily="18" charset="0"/>
                <a:cs typeface="Times New Roman" panose="02020603050405020304" pitchFamily="18" charset="0"/>
              </a:rPr>
              <a:t>in der die gefundenen Ideen </a:t>
            </a:r>
          </a:p>
          <a:p>
            <a:pPr algn="ctr"/>
            <a:r>
              <a:rPr lang="de-DE" sz="3600" dirty="0" smtClean="0">
                <a:solidFill>
                  <a:schemeClr val="accent1"/>
                </a:solidFill>
                <a:latin typeface="Times New Roman" panose="02020603050405020304" pitchFamily="18" charset="0"/>
                <a:cs typeface="Times New Roman" panose="02020603050405020304" pitchFamily="18" charset="0"/>
              </a:rPr>
              <a:t>gemeinsam überprüft werden </a:t>
            </a:r>
          </a:p>
          <a:p>
            <a:pPr algn="ctr"/>
            <a:r>
              <a:rPr lang="de-DE" sz="3600" dirty="0" smtClean="0">
                <a:solidFill>
                  <a:schemeClr val="accent1"/>
                </a:solidFill>
                <a:latin typeface="Times New Roman" panose="02020603050405020304" pitchFamily="18" charset="0"/>
                <a:cs typeface="Times New Roman" panose="02020603050405020304" pitchFamily="18" charset="0"/>
              </a:rPr>
              <a:t>und entschieden wird </a:t>
            </a:r>
          </a:p>
          <a:p>
            <a:pPr algn="ctr"/>
            <a:r>
              <a:rPr lang="de-DE" sz="3600" dirty="0" smtClean="0">
                <a:solidFill>
                  <a:schemeClr val="accent1"/>
                </a:solidFill>
                <a:latin typeface="Times New Roman" panose="02020603050405020304" pitchFamily="18" charset="0"/>
                <a:cs typeface="Times New Roman" panose="02020603050405020304" pitchFamily="18" charset="0"/>
              </a:rPr>
              <a:t>welche davon umgesetzt werden soll.</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42947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rmAutofit fontScale="92500" lnSpcReduction="20000"/>
          </a:bodyPr>
          <a:lstStyle/>
          <a:p>
            <a:pPr lvl="0" algn="ctr"/>
            <a:r>
              <a:rPr lang="de-DE" sz="5000" dirty="0">
                <a:solidFill>
                  <a:srgbClr val="58585A"/>
                </a:solidFill>
                <a:latin typeface="Times New Roman" panose="02020603050405020304" pitchFamily="18" charset="0"/>
                <a:cs typeface="Times New Roman" panose="02020603050405020304" pitchFamily="18" charset="0"/>
              </a:rPr>
              <a:t>Vier Seiten einer </a:t>
            </a:r>
            <a:r>
              <a:rPr lang="de-DE" sz="5000" dirty="0" smtClean="0">
                <a:solidFill>
                  <a:srgbClr val="58585A"/>
                </a:solidFill>
                <a:latin typeface="Times New Roman" panose="02020603050405020304" pitchFamily="18" charset="0"/>
                <a:cs typeface="Times New Roman" panose="02020603050405020304" pitchFamily="18" charset="0"/>
              </a:rPr>
              <a:t>Nachricht</a:t>
            </a:r>
            <a:endParaRPr lang="de-DE" sz="5000" dirty="0">
              <a:solidFill>
                <a:srgbClr val="58585A"/>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899592" y="1628800"/>
            <a:ext cx="7632848" cy="4770537"/>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Beachte:</a:t>
            </a:r>
          </a:p>
          <a:p>
            <a:endParaRPr lang="de-DE" sz="800" dirty="0" smtClean="0">
              <a:solidFill>
                <a:schemeClr val="accent1"/>
              </a:solidFill>
              <a:latin typeface="Times New Roman" panose="02020603050405020304" pitchFamily="18" charset="0"/>
              <a:cs typeface="Times New Roman" panose="02020603050405020304" pitchFamily="18" charset="0"/>
            </a:endParaRPr>
          </a:p>
          <a:p>
            <a:endParaRPr lang="de-DE" sz="800" dirty="0">
              <a:solidFill>
                <a:schemeClr val="accent1"/>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Ein Empfänger, dem bewusst ist, dass </a:t>
            </a:r>
            <a:r>
              <a:rPr lang="de-DE" sz="3600" u="sng" dirty="0" smtClean="0">
                <a:solidFill>
                  <a:schemeClr val="accent1"/>
                </a:solidFill>
                <a:latin typeface="Times New Roman" panose="02020603050405020304" pitchFamily="18" charset="0"/>
                <a:cs typeface="Times New Roman" panose="02020603050405020304" pitchFamily="18" charset="0"/>
              </a:rPr>
              <a:t>er</a:t>
            </a:r>
            <a:r>
              <a:rPr lang="de-DE" sz="3600" dirty="0" smtClean="0">
                <a:solidFill>
                  <a:schemeClr val="accent1"/>
                </a:solidFill>
                <a:latin typeface="Times New Roman" panose="02020603050405020304" pitchFamily="18" charset="0"/>
                <a:cs typeface="Times New Roman" panose="02020603050405020304" pitchFamily="18" charset="0"/>
              </a:rPr>
              <a:t> eine Nachricht auf unterschiedlichen Ebenen verstehen kann, hört genauer zu und erkundigt sich gegebenenfalls, ob sein Verständnis der Absicht des Spenders entspricht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4125150"/>
      </p:ext>
    </p:extLst>
  </p:cSld>
  <p:clrMapOvr>
    <a:masterClrMapping/>
  </p:clrMapOvr>
  <p:transition spd="med">
    <p:fade/>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457992"/>
          </a:xfrm>
          <a:solidFill>
            <a:schemeClr val="accent6">
              <a:lumMod val="75000"/>
              <a:lumOff val="25000"/>
            </a:schemeClr>
          </a:solidFill>
        </p:spPr>
        <p:txBody>
          <a:bodyPr/>
          <a:lstStyle/>
          <a:p>
            <a:pPr algn="ctr"/>
            <a:r>
              <a:rPr lang="de-DE" sz="3600" u="sng" dirty="0" smtClean="0">
                <a:solidFill>
                  <a:schemeClr val="accent1"/>
                </a:solidFill>
                <a:latin typeface="Times New Roman" panose="02020603050405020304" pitchFamily="18" charset="0"/>
                <a:cs typeface="Times New Roman" panose="02020603050405020304" pitchFamily="18" charset="0"/>
              </a:rPr>
              <a:t>Kartenabfrage:</a:t>
            </a:r>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endParaRPr lang="de-DE" sz="800" u="sng" dirty="0">
              <a:solidFill>
                <a:schemeClr val="accent1"/>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Hierbei heftet der Moderator eine Problemstellung an eine </a:t>
            </a:r>
            <a:r>
              <a:rPr lang="de-DE" sz="3600" dirty="0" err="1" smtClean="0">
                <a:solidFill>
                  <a:schemeClr val="accent1"/>
                </a:solidFill>
                <a:latin typeface="Times New Roman" panose="02020603050405020304" pitchFamily="18" charset="0"/>
                <a:cs typeface="Times New Roman" panose="02020603050405020304" pitchFamily="18" charset="0"/>
              </a:rPr>
              <a:t>Pinwand</a:t>
            </a:r>
            <a:r>
              <a:rPr lang="de-DE" sz="3600" dirty="0" smtClean="0">
                <a:solidFill>
                  <a:schemeClr val="accent1"/>
                </a:solidFill>
                <a:latin typeface="Times New Roman" panose="02020603050405020304" pitchFamily="18" charset="0"/>
                <a:cs typeface="Times New Roman" panose="02020603050405020304" pitchFamily="18" charset="0"/>
              </a:rPr>
              <a:t>. </a:t>
            </a:r>
          </a:p>
          <a:p>
            <a:pPr algn="ctr"/>
            <a:r>
              <a:rPr lang="de-DE" sz="3600" dirty="0" smtClean="0">
                <a:solidFill>
                  <a:schemeClr val="accent1"/>
                </a:solidFill>
                <a:latin typeface="Times New Roman" panose="02020603050405020304" pitchFamily="18" charset="0"/>
                <a:cs typeface="Times New Roman" panose="02020603050405020304" pitchFamily="18" charset="0"/>
              </a:rPr>
              <a:t>Diese wird jetzt von jedem Teilnehmer selbst bearbeitet.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48304"/>
      </p:ext>
    </p:extLst>
  </p:cSld>
  <p:clrMapOvr>
    <a:masterClrMapping/>
  </p:clrMapOvr>
  <p:transition spd="med">
    <p:fade/>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28800"/>
            <a:ext cx="8137525" cy="5158800"/>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Hierdurch wird jedem Teilnehmer die Möglich eröffnet sich zu äußern, wodurch möglichst viele Erfahrungen und Kenntnisse gesammelt werden können.</a:t>
            </a:r>
          </a:p>
          <a:p>
            <a:pPr algn="ctr"/>
            <a:r>
              <a:rPr lang="de-DE" sz="3600" dirty="0" smtClean="0">
                <a:solidFill>
                  <a:schemeClr val="accent1"/>
                </a:solidFill>
                <a:latin typeface="Times New Roman" panose="02020603050405020304" pitchFamily="18" charset="0"/>
                <a:cs typeface="Times New Roman" panose="02020603050405020304" pitchFamily="18" charset="0"/>
              </a:rPr>
              <a:t>Jeder von ihnen notiert seine Gedanken auf  jeweils eine Moderationskarte (ein Gedanke pro Karte), die dann vom Moderator an die </a:t>
            </a:r>
            <a:r>
              <a:rPr lang="de-DE" sz="3600" dirty="0" err="1" smtClean="0">
                <a:solidFill>
                  <a:schemeClr val="accent1"/>
                </a:solidFill>
                <a:latin typeface="Times New Roman" panose="02020603050405020304" pitchFamily="18" charset="0"/>
                <a:cs typeface="Times New Roman" panose="02020603050405020304" pitchFamily="18" charset="0"/>
              </a:rPr>
              <a:t>Pinwand</a:t>
            </a:r>
            <a:r>
              <a:rPr lang="de-DE" sz="3600" dirty="0" smtClean="0">
                <a:solidFill>
                  <a:schemeClr val="accent1"/>
                </a:solidFill>
                <a:latin typeface="Times New Roman" panose="02020603050405020304" pitchFamily="18" charset="0"/>
                <a:cs typeface="Times New Roman" panose="02020603050405020304" pitchFamily="18" charset="0"/>
              </a:rPr>
              <a:t> geheftet und vorgelesen wird.</a:t>
            </a:r>
          </a:p>
          <a:p>
            <a:pPr algn="ctr"/>
            <a:r>
              <a:rPr lang="de-DE" sz="3600" dirty="0" smtClean="0">
                <a:solidFill>
                  <a:schemeClr val="accent1"/>
                </a:solidFill>
                <a:latin typeface="Times New Roman" panose="02020603050405020304" pitchFamily="18" charset="0"/>
                <a:cs typeface="Times New Roman" panose="02020603050405020304" pitchFamily="18" charset="0"/>
              </a:rPr>
              <a:t> </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904544"/>
      </p:ext>
    </p:extLst>
  </p:cSld>
  <p:clrMapOvr>
    <a:masterClrMapping/>
  </p:clrMapOvr>
  <p:transition spd="med">
    <p:fade/>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2059240"/>
            <a:ext cx="8137525" cy="1873816"/>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Die Gruppe entscheidet dann gemeinsam wie oder welche Aspekte zusammenpassen und strukturiert sie.</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7080229"/>
      </p:ext>
    </p:extLst>
  </p:cSld>
  <p:clrMapOvr>
    <a:masterClrMapping/>
  </p:clrMapOvr>
  <p:transition spd="med">
    <p:fade/>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4106064"/>
          </a:xfrm>
          <a:solidFill>
            <a:schemeClr val="accent6">
              <a:lumMod val="75000"/>
              <a:lumOff val="25000"/>
            </a:schemeClr>
          </a:solidFill>
        </p:spPr>
        <p:txBody>
          <a:bodyPr/>
          <a:lstStyle/>
          <a:p>
            <a:pPr algn="ctr"/>
            <a:r>
              <a:rPr lang="de-DE" sz="3600" u="sng" dirty="0" smtClean="0">
                <a:solidFill>
                  <a:schemeClr val="accent1"/>
                </a:solidFill>
                <a:latin typeface="Times New Roman" panose="02020603050405020304" pitchFamily="18" charset="0"/>
                <a:cs typeface="Times New Roman" panose="02020603050405020304" pitchFamily="18" charset="0"/>
              </a:rPr>
              <a:t>Maßnahmenplan:</a:t>
            </a:r>
            <a:endParaRPr lang="de-DE" sz="800" u="sng" dirty="0">
              <a:solidFill>
                <a:schemeClr val="accent1"/>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endParaRPr lang="de-DE" sz="800" u="sng" dirty="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Er soll gewährleisten,                             dass  die Gruppen-/Teamsitzung nicht ergebnislos bleibt.</a:t>
            </a:r>
          </a:p>
          <a:p>
            <a:pPr algn="ctr"/>
            <a:r>
              <a:rPr lang="de-DE" sz="3600" dirty="0" smtClean="0">
                <a:solidFill>
                  <a:schemeClr val="accent1"/>
                </a:solidFill>
                <a:latin typeface="Times New Roman" panose="02020603050405020304" pitchFamily="18" charset="0"/>
                <a:cs typeface="Times New Roman" panose="02020603050405020304" pitchFamily="18" charset="0"/>
              </a:rPr>
              <a:t>Die erarbeiteten Vorhaben werden durch konkret festgelegte Maßnahmen realisiert. </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580767"/>
      </p:ext>
    </p:extLst>
  </p:cSld>
  <p:clrMapOvr>
    <a:masterClrMapping/>
  </p:clrMapOvr>
  <p:transition spd="med">
    <p:fade/>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pic>
        <p:nvPicPr>
          <p:cNvPr id="5" name="Grafik 4"/>
          <p:cNvPicPr>
            <a:picLocks noChangeAspect="1"/>
          </p:cNvPicPr>
          <p:nvPr/>
        </p:nvPicPr>
        <p:blipFill>
          <a:blip r:embed="rId3"/>
          <a:stretch>
            <a:fillRect/>
          </a:stretch>
        </p:blipFill>
        <p:spPr>
          <a:xfrm>
            <a:off x="827584" y="980728"/>
            <a:ext cx="6912768" cy="5807142"/>
          </a:xfrm>
          <a:prstGeom prst="rect">
            <a:avLst/>
          </a:prstGeom>
        </p:spPr>
      </p:pic>
      <p:sp>
        <p:nvSpPr>
          <p:cNvPr id="6" name="Textfeld 5"/>
          <p:cNvSpPr txBox="1"/>
          <p:nvPr/>
        </p:nvSpPr>
        <p:spPr>
          <a:xfrm>
            <a:off x="1187622" y="1844824"/>
            <a:ext cx="6192690" cy="461665"/>
          </a:xfrm>
          <a:prstGeom prst="rect">
            <a:avLst/>
          </a:prstGeom>
          <a:noFill/>
        </p:spPr>
        <p:txBody>
          <a:bodyPr wrap="square" rtlCol="0">
            <a:spAutoFit/>
          </a:bodyPr>
          <a:lstStyle/>
          <a:p>
            <a:pPr algn="ctr"/>
            <a:r>
              <a:rPr lang="de-DE" sz="2400" b="1" i="1" dirty="0" smtClean="0">
                <a:solidFill>
                  <a:schemeClr val="accent4">
                    <a:lumMod val="75000"/>
                  </a:schemeClr>
                </a:solidFill>
                <a:latin typeface="Times New Roman" panose="02020603050405020304" pitchFamily="18" charset="0"/>
                <a:cs typeface="Times New Roman" panose="02020603050405020304" pitchFamily="18" charset="0"/>
              </a:rPr>
              <a:t>Maßnahmen zum Projekt 0815 vom 13.01.2021</a:t>
            </a:r>
            <a:endParaRPr lang="de-DE" sz="2400" b="1" i="1" dirty="0">
              <a:solidFill>
                <a:schemeClr val="accent4">
                  <a:lumMod val="75000"/>
                </a:schemeClr>
              </a:solidFill>
              <a:latin typeface="Times New Roman" panose="02020603050405020304" pitchFamily="18" charset="0"/>
              <a:cs typeface="Times New Roman" panose="02020603050405020304" pitchFamily="18" charset="0"/>
            </a:endParaRPr>
          </a:p>
        </p:txBody>
      </p:sp>
      <p:graphicFrame>
        <p:nvGraphicFramePr>
          <p:cNvPr id="9" name="Tabelle 8"/>
          <p:cNvGraphicFramePr>
            <a:graphicFrameLocks noGrp="1"/>
          </p:cNvGraphicFramePr>
          <p:nvPr>
            <p:extLst>
              <p:ext uri="{D42A27DB-BD31-4B8C-83A1-F6EECF244321}">
                <p14:modId xmlns:p14="http://schemas.microsoft.com/office/powerpoint/2010/main" val="756686592"/>
              </p:ext>
            </p:extLst>
          </p:nvPr>
        </p:nvGraphicFramePr>
        <p:xfrm>
          <a:off x="1187622" y="2590304"/>
          <a:ext cx="6192690" cy="1737441"/>
        </p:xfrm>
        <a:graphic>
          <a:graphicData uri="http://schemas.openxmlformats.org/drawingml/2006/table">
            <a:tbl>
              <a:tblPr firstRow="1" bandRow="1">
                <a:tableStyleId>{21E4AEA4-8DFA-4A89-87EB-49C32662AFE0}</a:tableStyleId>
              </a:tblPr>
              <a:tblGrid>
                <a:gridCol w="1238538"/>
                <a:gridCol w="1238538"/>
                <a:gridCol w="1238538"/>
                <a:gridCol w="1238538"/>
                <a:gridCol w="1238538"/>
              </a:tblGrid>
              <a:tr h="518241">
                <a:tc>
                  <a:txBody>
                    <a:bodyPr/>
                    <a:lstStyle/>
                    <a:p>
                      <a:pPr algn="ctr"/>
                      <a:r>
                        <a:rPr lang="de-DE" i="1" dirty="0" smtClean="0">
                          <a:solidFill>
                            <a:srgbClr val="FF0000"/>
                          </a:solidFill>
                          <a:latin typeface="Times New Roman" panose="02020603050405020304" pitchFamily="18" charset="0"/>
                          <a:cs typeface="Times New Roman" panose="02020603050405020304" pitchFamily="18" charset="0"/>
                        </a:rPr>
                        <a:t>Ziel!</a:t>
                      </a:r>
                      <a:endParaRPr lang="de-DE" i="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de-DE" i="1" dirty="0" smtClean="0">
                          <a:solidFill>
                            <a:srgbClr val="FF0000"/>
                          </a:solidFill>
                          <a:latin typeface="Times New Roman" panose="02020603050405020304" pitchFamily="18" charset="0"/>
                          <a:cs typeface="Times New Roman" panose="02020603050405020304" pitchFamily="18" charset="0"/>
                        </a:rPr>
                        <a:t>Was?</a:t>
                      </a:r>
                      <a:endParaRPr lang="de-DE" i="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de-DE" i="1" dirty="0" smtClean="0">
                          <a:solidFill>
                            <a:srgbClr val="FF0000"/>
                          </a:solidFill>
                          <a:latin typeface="Times New Roman" panose="02020603050405020304" pitchFamily="18" charset="0"/>
                          <a:cs typeface="Times New Roman" panose="02020603050405020304" pitchFamily="18" charset="0"/>
                        </a:rPr>
                        <a:t>Wer?</a:t>
                      </a:r>
                      <a:endParaRPr lang="de-DE" i="1" dirty="0">
                        <a:solidFill>
                          <a:srgbClr val="FF0000"/>
                        </a:solidFill>
                        <a:latin typeface="Times New Roman" panose="02020603050405020304" pitchFamily="18" charset="0"/>
                        <a:cs typeface="Times New Roman" panose="02020603050405020304" pitchFamily="18" charset="0"/>
                      </a:endParaRPr>
                    </a:p>
                  </a:txBody>
                  <a:tcPr/>
                </a:tc>
                <a:tc>
                  <a:txBody>
                    <a:bodyPr/>
                    <a:lstStyle/>
                    <a:p>
                      <a:pPr algn="ctr"/>
                      <a:r>
                        <a:rPr lang="de-DE" i="1" dirty="0" smtClean="0">
                          <a:solidFill>
                            <a:srgbClr val="FF0000"/>
                          </a:solidFill>
                          <a:latin typeface="Times New Roman" panose="02020603050405020304" pitchFamily="18" charset="0"/>
                          <a:cs typeface="Times New Roman" panose="02020603050405020304" pitchFamily="18" charset="0"/>
                        </a:rPr>
                        <a:t>Bis wann?</a:t>
                      </a:r>
                      <a:endParaRPr lang="de-DE" i="1" dirty="0">
                        <a:solidFill>
                          <a:srgbClr val="FF0000"/>
                        </a:solidFill>
                        <a:latin typeface="Times New Roman" panose="02020603050405020304" pitchFamily="18" charset="0"/>
                        <a:cs typeface="Times New Roman" panose="02020603050405020304" pitchFamily="18" charset="0"/>
                      </a:endParaRPr>
                    </a:p>
                  </a:txBody>
                  <a:tcPr/>
                </a:tc>
                <a:tc>
                  <a:txBody>
                    <a:bodyPr/>
                    <a:lstStyle/>
                    <a:p>
                      <a:r>
                        <a:rPr lang="de-DE" i="1" dirty="0" smtClean="0">
                          <a:solidFill>
                            <a:srgbClr val="FF0000"/>
                          </a:solidFill>
                          <a:latin typeface="Times New Roman" panose="02020603050405020304" pitchFamily="18" charset="0"/>
                          <a:cs typeface="Times New Roman" panose="02020603050405020304" pitchFamily="18" charset="0"/>
                        </a:rPr>
                        <a:t>Kontrolle?</a:t>
                      </a:r>
                      <a:endParaRPr lang="de-DE" i="1" dirty="0">
                        <a:solidFill>
                          <a:srgbClr val="FF0000"/>
                        </a:solidFill>
                        <a:latin typeface="Times New Roman" panose="02020603050405020304" pitchFamily="18" charset="0"/>
                        <a:cs typeface="Times New Roman" panose="02020603050405020304" pitchFamily="18" charset="0"/>
                      </a:endParaRPr>
                    </a:p>
                  </a:txBody>
                  <a:tcPr/>
                </a:tc>
              </a:tr>
              <a:tr h="296138">
                <a:tc>
                  <a:txBody>
                    <a:bodyPr/>
                    <a:lstStyle/>
                    <a:p>
                      <a:endParaRPr lang="de-DE" sz="1400" dirty="0"/>
                    </a:p>
                  </a:txBody>
                  <a:tcPr/>
                </a:tc>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a:p>
                  </a:txBody>
                  <a:tcPr/>
                </a:tc>
              </a:tr>
              <a:tr h="296138">
                <a:tc>
                  <a:txBody>
                    <a:bodyPr/>
                    <a:lstStyle/>
                    <a:p>
                      <a:endParaRPr lang="de-DE" sz="1400" dirty="0"/>
                    </a:p>
                  </a:txBody>
                  <a:tcPr/>
                </a:tc>
                <a:tc>
                  <a:txBody>
                    <a:bodyPr/>
                    <a:lstStyle/>
                    <a:p>
                      <a:endParaRPr lang="de-DE" sz="1400" dirty="0"/>
                    </a:p>
                  </a:txBody>
                  <a:tcPr/>
                </a:tc>
                <a:tc>
                  <a:txBody>
                    <a:bodyPr/>
                    <a:lstStyle/>
                    <a:p>
                      <a:endParaRPr lang="de-DE" sz="1400" dirty="0"/>
                    </a:p>
                  </a:txBody>
                  <a:tcPr/>
                </a:tc>
                <a:tc>
                  <a:txBody>
                    <a:bodyPr/>
                    <a:lstStyle/>
                    <a:p>
                      <a:endParaRPr lang="de-DE" sz="1400"/>
                    </a:p>
                  </a:txBody>
                  <a:tcPr/>
                </a:tc>
                <a:tc>
                  <a:txBody>
                    <a:bodyPr/>
                    <a:lstStyle/>
                    <a:p>
                      <a:endParaRPr lang="de-DE" sz="1400" dirty="0"/>
                    </a:p>
                  </a:txBody>
                  <a:tcPr/>
                </a:tc>
              </a:tr>
              <a:tr h="296138">
                <a:tc>
                  <a:txBody>
                    <a:bodyPr/>
                    <a:lstStyle/>
                    <a:p>
                      <a:endParaRPr lang="de-DE" sz="1400"/>
                    </a:p>
                  </a:txBody>
                  <a:tcPr/>
                </a:tc>
                <a:tc>
                  <a:txBody>
                    <a:bodyPr/>
                    <a:lstStyle/>
                    <a:p>
                      <a:endParaRPr lang="de-DE" sz="1400"/>
                    </a:p>
                  </a:txBody>
                  <a:tcPr/>
                </a:tc>
                <a:tc>
                  <a:txBody>
                    <a:bodyPr/>
                    <a:lstStyle/>
                    <a:p>
                      <a:endParaRPr lang="de-DE" sz="1400" dirty="0"/>
                    </a:p>
                  </a:txBody>
                  <a:tcPr/>
                </a:tc>
                <a:tc>
                  <a:txBody>
                    <a:bodyPr/>
                    <a:lstStyle/>
                    <a:p>
                      <a:endParaRPr lang="de-DE" sz="1400" dirty="0"/>
                    </a:p>
                  </a:txBody>
                  <a:tcPr/>
                </a:tc>
                <a:tc>
                  <a:txBody>
                    <a:bodyPr/>
                    <a:lstStyle/>
                    <a:p>
                      <a:endParaRPr lang="de-DE" sz="1400" dirty="0"/>
                    </a:p>
                  </a:txBody>
                  <a:tcPr/>
                </a:tc>
              </a:tr>
              <a:tr h="296138">
                <a:tc>
                  <a:txBody>
                    <a:bodyPr/>
                    <a:lstStyle/>
                    <a:p>
                      <a:endParaRPr lang="de-DE" sz="1400"/>
                    </a:p>
                  </a:txBody>
                  <a:tcPr/>
                </a:tc>
                <a:tc>
                  <a:txBody>
                    <a:bodyPr/>
                    <a:lstStyle/>
                    <a:p>
                      <a:endParaRPr lang="de-DE" sz="1400" dirty="0"/>
                    </a:p>
                  </a:txBody>
                  <a:tcPr/>
                </a:tc>
                <a:tc>
                  <a:txBody>
                    <a:bodyPr/>
                    <a:lstStyle/>
                    <a:p>
                      <a:endParaRPr lang="de-DE" sz="1400"/>
                    </a:p>
                  </a:txBody>
                  <a:tcPr/>
                </a:tc>
                <a:tc>
                  <a:txBody>
                    <a:bodyPr/>
                    <a:lstStyle/>
                    <a:p>
                      <a:endParaRPr lang="de-DE" sz="1400"/>
                    </a:p>
                  </a:txBody>
                  <a:tcPr/>
                </a:tc>
                <a:tc>
                  <a:txBody>
                    <a:bodyPr/>
                    <a:lstStyle/>
                    <a:p>
                      <a:endParaRPr lang="de-DE" sz="1400" dirty="0"/>
                    </a:p>
                  </a:txBody>
                  <a:tcPr/>
                </a:tc>
              </a:tr>
            </a:tbl>
          </a:graphicData>
        </a:graphic>
      </p:graphicFrame>
    </p:spTree>
    <p:extLst>
      <p:ext uri="{BB962C8B-B14F-4D97-AF65-F5344CB8AC3E}">
        <p14:creationId xmlns:p14="http://schemas.microsoft.com/office/powerpoint/2010/main" val="3286657928"/>
      </p:ext>
    </p:extLst>
  </p:cSld>
  <p:clrMapOvr>
    <a:masterClrMapping/>
  </p:clrMapOvr>
  <p:transition spd="med">
    <p:fade/>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464496"/>
          </a:xfrm>
          <a:solidFill>
            <a:schemeClr val="accent6">
              <a:lumMod val="75000"/>
              <a:lumOff val="25000"/>
            </a:schemeClr>
          </a:solidFill>
        </p:spPr>
        <p:txBody>
          <a:bodyPr/>
          <a:lstStyle/>
          <a:p>
            <a:pPr algn="ctr"/>
            <a:r>
              <a:rPr lang="de-DE" sz="3600" u="sng" dirty="0" smtClean="0">
                <a:solidFill>
                  <a:schemeClr val="accent1"/>
                </a:solidFill>
                <a:latin typeface="Times New Roman" panose="02020603050405020304" pitchFamily="18" charset="0"/>
                <a:cs typeface="Times New Roman" panose="02020603050405020304" pitchFamily="18" charset="0"/>
              </a:rPr>
              <a:t>Blitzlicht:</a:t>
            </a: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endParaRPr lang="de-DE" sz="800" u="sng" dirty="0">
              <a:solidFill>
                <a:schemeClr val="accent1"/>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Sinn und Zweck des Blitzlichts ist es festzustellen wie die aktuelle Stimmung der Teilnehmer ist.</a:t>
            </a:r>
          </a:p>
          <a:p>
            <a:pPr algn="ctr"/>
            <a:r>
              <a:rPr lang="de-DE" sz="3600" dirty="0" smtClean="0">
                <a:solidFill>
                  <a:schemeClr val="accent1"/>
                </a:solidFill>
                <a:latin typeface="Times New Roman" panose="02020603050405020304" pitchFamily="18" charset="0"/>
                <a:cs typeface="Times New Roman" panose="02020603050405020304" pitchFamily="18" charset="0"/>
              </a:rPr>
              <a:t>Müdigkeit, Ärger, Überforderungen können so festgestellt und ggf. beseitigt  werden.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109878"/>
      </p:ext>
    </p:extLst>
  </p:cSld>
  <p:clrMapOvr>
    <a:masterClrMapping/>
  </p:clrMapOvr>
  <p:transition spd="med">
    <p:fade/>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74354" y="1916832"/>
            <a:ext cx="8137525" cy="2449880"/>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Es kann auch am Ende einer Sitzung festgestellt werden wie zufrieden oder unzufrieden die Teilnehmer mit dem Sitzungsverlauf und dem Ergebnis sind.</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301229"/>
      </p:ext>
    </p:extLst>
  </p:cSld>
  <p:clrMapOvr>
    <a:masterClrMapping/>
  </p:clrMapOvr>
  <p:transition spd="med">
    <p:fade/>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4" y="2204864"/>
            <a:ext cx="8137525" cy="2953936"/>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Dazu bekommt jeder Teilnehmer die Möglichkeit zu sagen, wie er sich gerade in diesem fühlt, er sich die Zusammenarbeit vorstellt oder wie er diese empfunden hat und Ähnliches.</a:t>
            </a:r>
          </a:p>
        </p:txBody>
      </p:sp>
    </p:spTree>
    <p:extLst>
      <p:ext uri="{BB962C8B-B14F-4D97-AF65-F5344CB8AC3E}">
        <p14:creationId xmlns:p14="http://schemas.microsoft.com/office/powerpoint/2010/main" val="3177544268"/>
      </p:ext>
    </p:extLst>
  </p:cSld>
  <p:clrMapOvr>
    <a:masterClrMapping/>
  </p:clrMapOvr>
  <p:transition spd="med">
    <p:fade/>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22907" y="1843216"/>
            <a:ext cx="8137525" cy="3169960"/>
          </a:xfrm>
          <a:solidFill>
            <a:schemeClr val="accent6">
              <a:lumMod val="75000"/>
              <a:lumOff val="25000"/>
            </a:schemeClr>
          </a:solidFill>
        </p:spPr>
        <p:txBody>
          <a:bodyPr/>
          <a:lstStyle/>
          <a:p>
            <a:pPr lvl="0" algn="ctr"/>
            <a:r>
              <a:rPr lang="de-DE" sz="3600" dirty="0" smtClean="0">
                <a:solidFill>
                  <a:srgbClr val="FF6600"/>
                </a:solidFill>
                <a:latin typeface="Times New Roman" panose="02020603050405020304" pitchFamily="18" charset="0"/>
                <a:cs typeface="Times New Roman" panose="02020603050405020304" pitchFamily="18" charset="0"/>
              </a:rPr>
              <a:t>Die Fragen werden vom Moderator mündlich vorgegeben.</a:t>
            </a:r>
          </a:p>
          <a:p>
            <a:pPr lvl="0" algn="ctr"/>
            <a:r>
              <a:rPr lang="de-DE" sz="3600" dirty="0" smtClean="0">
                <a:solidFill>
                  <a:srgbClr val="FF6600"/>
                </a:solidFill>
                <a:latin typeface="Times New Roman" panose="02020603050405020304" pitchFamily="18" charset="0"/>
                <a:cs typeface="Times New Roman" panose="02020603050405020304" pitchFamily="18" charset="0"/>
              </a:rPr>
              <a:t>Jeder Teilnehmer sagt nur soviel er möchte.</a:t>
            </a:r>
          </a:p>
          <a:p>
            <a:pPr lvl="0" algn="ctr"/>
            <a:r>
              <a:rPr lang="de-DE" sz="3600" dirty="0" smtClean="0">
                <a:solidFill>
                  <a:srgbClr val="FF6600"/>
                </a:solidFill>
                <a:latin typeface="Times New Roman" panose="02020603050405020304" pitchFamily="18" charset="0"/>
                <a:cs typeface="Times New Roman" panose="02020603050405020304" pitchFamily="18" charset="0"/>
              </a:rPr>
              <a:t>Die Beiträge werden nicht kommentiert.</a:t>
            </a:r>
          </a:p>
          <a:p>
            <a:pPr algn="ct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4428597"/>
      </p:ext>
    </p:extLst>
  </p:cSld>
  <p:clrMapOvr>
    <a:masterClrMapping/>
  </p:clrMapOvr>
  <p:transition spd="med">
    <p:fade/>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07505" y="1556792"/>
            <a:ext cx="8424936" cy="4248472"/>
          </a:xfrm>
          <a:solidFill>
            <a:schemeClr val="accent6">
              <a:lumMod val="75000"/>
              <a:lumOff val="25000"/>
            </a:schemeClr>
          </a:solidFill>
        </p:spPr>
        <p:txBody>
          <a:bodyPr/>
          <a:lstStyle/>
          <a:p>
            <a:pPr algn="ctr"/>
            <a:r>
              <a:rPr lang="de-DE" sz="3600" u="sng" dirty="0" smtClean="0">
                <a:solidFill>
                  <a:schemeClr val="accent1"/>
                </a:solidFill>
                <a:latin typeface="Times New Roman" panose="02020603050405020304" pitchFamily="18" charset="0"/>
                <a:cs typeface="Times New Roman" panose="02020603050405020304" pitchFamily="18" charset="0"/>
              </a:rPr>
              <a:t>Beispiel eines Moderationsablauf:</a:t>
            </a:r>
          </a:p>
          <a:p>
            <a:pPr algn="ctr"/>
            <a:endParaRPr lang="de-DE" sz="800" u="sng" dirty="0">
              <a:solidFill>
                <a:schemeClr val="accent1"/>
              </a:solidFill>
              <a:latin typeface="Times New Roman" panose="02020603050405020304" pitchFamily="18" charset="0"/>
              <a:cs typeface="Times New Roman" panose="02020603050405020304" pitchFamily="18" charset="0"/>
            </a:endParaRPr>
          </a:p>
          <a:p>
            <a:pPr algn="ctr"/>
            <a:endParaRPr lang="de-DE" sz="800" u="sng" dirty="0" smtClean="0">
              <a:solidFill>
                <a:schemeClr val="accent1"/>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de-DE" sz="2800" dirty="0" smtClean="0">
                <a:solidFill>
                  <a:schemeClr val="accent1"/>
                </a:solidFill>
                <a:latin typeface="Times New Roman" panose="02020603050405020304" pitchFamily="18" charset="0"/>
                <a:cs typeface="Times New Roman" panose="02020603050405020304" pitchFamily="18" charset="0"/>
              </a:rPr>
              <a:t>Thema formulieren und mit den Teilnehmern abstimmen</a:t>
            </a:r>
          </a:p>
          <a:p>
            <a:pPr marL="514350" indent="-514350">
              <a:buFont typeface="+mj-lt"/>
              <a:buAutoNum type="arabicPeriod"/>
            </a:pPr>
            <a:r>
              <a:rPr lang="de-DE" sz="2800" dirty="0" smtClean="0">
                <a:solidFill>
                  <a:schemeClr val="accent1"/>
                </a:solidFill>
                <a:latin typeface="Times New Roman" panose="02020603050405020304" pitchFamily="18" charset="0"/>
                <a:cs typeface="Times New Roman" panose="02020603050405020304" pitchFamily="18" charset="0"/>
              </a:rPr>
              <a:t>Situationsanalyse: Ziel formulieren (Soll-Zustand) und bestehende Situation beschreiben (Ist-Zustand) Kernproblem feststellen</a:t>
            </a:r>
          </a:p>
          <a:p>
            <a:pPr marL="514350" indent="-514350">
              <a:buFont typeface="+mj-lt"/>
              <a:buAutoNum type="arabicPeriod"/>
            </a:pPr>
            <a:r>
              <a:rPr lang="de-DE" sz="2800" dirty="0" smtClean="0">
                <a:solidFill>
                  <a:schemeClr val="accent1"/>
                </a:solidFill>
                <a:latin typeface="Times New Roman" panose="02020603050405020304" pitchFamily="18" charset="0"/>
                <a:cs typeface="Times New Roman" panose="02020603050405020304" pitchFamily="18" charset="0"/>
              </a:rPr>
              <a:t>In der Ursachenanalyse untersuchen, wodurch dieses Kernproblem hervorgerufen wird</a:t>
            </a:r>
            <a:endParaRPr lang="de-DE" sz="28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8098197"/>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6632"/>
            <a:ext cx="8137525" cy="719138"/>
          </a:xfrm>
        </p:spPr>
        <p:txBody>
          <a:bodyPr>
            <a:normAutofit fontScale="92500" lnSpcReduction="20000"/>
          </a:bodyPr>
          <a:lstStyle/>
          <a:p>
            <a:pPr lvl="0" algn="ctr"/>
            <a:r>
              <a:rPr lang="de-DE" sz="5000" dirty="0">
                <a:solidFill>
                  <a:srgbClr val="58585A"/>
                </a:solidFill>
                <a:latin typeface="Times New Roman" panose="02020603050405020304" pitchFamily="18" charset="0"/>
                <a:cs typeface="Times New Roman" panose="02020603050405020304" pitchFamily="18" charset="0"/>
              </a:rPr>
              <a:t>Vier Seiten einer </a:t>
            </a:r>
            <a:r>
              <a:rPr lang="de-DE" sz="5000" dirty="0" smtClean="0">
                <a:solidFill>
                  <a:srgbClr val="58585A"/>
                </a:solidFill>
                <a:latin typeface="Times New Roman" panose="02020603050405020304" pitchFamily="18" charset="0"/>
                <a:cs typeface="Times New Roman" panose="02020603050405020304" pitchFamily="18" charset="0"/>
              </a:rPr>
              <a:t>Nachricht</a:t>
            </a:r>
            <a:endParaRPr lang="de-DE" sz="5000" dirty="0">
              <a:solidFill>
                <a:srgbClr val="58585A"/>
              </a:solidFill>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1401202784"/>
              </p:ext>
            </p:extLst>
          </p:nvPr>
        </p:nvGraphicFramePr>
        <p:xfrm>
          <a:off x="538857" y="1567800"/>
          <a:ext cx="7921575" cy="4785360"/>
        </p:xfrm>
        <a:graphic>
          <a:graphicData uri="http://schemas.openxmlformats.org/drawingml/2006/table">
            <a:tbl>
              <a:tblPr firstRow="1" bandRow="1">
                <a:tableStyleId>{93296810-A885-4BE3-A3E7-6D5BEEA58F35}</a:tableStyleId>
              </a:tblPr>
              <a:tblGrid>
                <a:gridCol w="7921575"/>
              </a:tblGrid>
              <a:tr h="370840">
                <a:tc>
                  <a:txBody>
                    <a:bodyPr/>
                    <a:lstStyle/>
                    <a:p>
                      <a:pPr algn="ctr"/>
                      <a:r>
                        <a:rPr lang="de-DE" sz="4400" dirty="0" smtClean="0">
                          <a:latin typeface="Times New Roman" panose="02020603050405020304" pitchFamily="18" charset="0"/>
                          <a:cs typeface="Times New Roman" panose="02020603050405020304" pitchFamily="18" charset="0"/>
                        </a:rPr>
                        <a:t>Die vier Seiten einer Nachricht</a:t>
                      </a:r>
                      <a:endParaRPr lang="de-DE" sz="4400" dirty="0">
                        <a:latin typeface="Times New Roman" panose="02020603050405020304" pitchFamily="18" charset="0"/>
                        <a:cs typeface="Times New Roman" panose="02020603050405020304" pitchFamily="18" charset="0"/>
                      </a:endParaRPr>
                    </a:p>
                  </a:txBody>
                  <a:tcPr/>
                </a:tc>
              </a:tr>
              <a:tr h="370840">
                <a:tc>
                  <a:txBody>
                    <a:bodyPr/>
                    <a:lstStyle/>
                    <a:p>
                      <a:pPr algn="ctr"/>
                      <a:r>
                        <a:rPr lang="de-DE" sz="2400" b="1" dirty="0" smtClean="0">
                          <a:solidFill>
                            <a:schemeClr val="accent6"/>
                          </a:solidFill>
                          <a:latin typeface="Times New Roman" panose="02020603050405020304" pitchFamily="18" charset="0"/>
                          <a:cs typeface="Times New Roman" panose="02020603050405020304" pitchFamily="18" charset="0"/>
                        </a:rPr>
                        <a:t>1.</a:t>
                      </a:r>
                      <a:r>
                        <a:rPr lang="de-DE" sz="2400" b="1" baseline="0" dirty="0" smtClean="0">
                          <a:solidFill>
                            <a:schemeClr val="accent6"/>
                          </a:solidFill>
                          <a:latin typeface="Times New Roman" panose="02020603050405020304" pitchFamily="18" charset="0"/>
                          <a:cs typeface="Times New Roman" panose="02020603050405020304" pitchFamily="18" charset="0"/>
                        </a:rPr>
                        <a:t> Die </a:t>
                      </a:r>
                      <a:r>
                        <a:rPr lang="de-DE" sz="2400" b="1" dirty="0" smtClean="0">
                          <a:solidFill>
                            <a:schemeClr val="accent6"/>
                          </a:solidFill>
                          <a:latin typeface="Times New Roman" panose="02020603050405020304" pitchFamily="18" charset="0"/>
                          <a:cs typeface="Times New Roman" panose="02020603050405020304" pitchFamily="18" charset="0"/>
                        </a:rPr>
                        <a:t>Sache</a:t>
                      </a:r>
                    </a:p>
                    <a:p>
                      <a:pPr algn="ctr"/>
                      <a:r>
                        <a:rPr lang="de-DE" sz="2400" dirty="0" smtClean="0">
                          <a:solidFill>
                            <a:schemeClr val="accent6"/>
                          </a:solidFill>
                          <a:latin typeface="Times New Roman" panose="02020603050405020304" pitchFamily="18" charset="0"/>
                          <a:cs typeface="Times New Roman" panose="02020603050405020304" pitchFamily="18" charset="0"/>
                        </a:rPr>
                        <a:t>Was</a:t>
                      </a:r>
                      <a:r>
                        <a:rPr lang="de-DE" sz="2400" baseline="0" dirty="0" smtClean="0">
                          <a:solidFill>
                            <a:schemeClr val="accent6"/>
                          </a:solidFill>
                          <a:latin typeface="Times New Roman" panose="02020603050405020304" pitchFamily="18" charset="0"/>
                          <a:cs typeface="Times New Roman" panose="02020603050405020304" pitchFamily="18" charset="0"/>
                        </a:rPr>
                        <a:t> wird über den Sachverhalt gesagt?</a:t>
                      </a:r>
                      <a:endParaRPr lang="de-DE" sz="2400" b="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pPr algn="ctr"/>
                      <a:r>
                        <a:rPr lang="de-DE" sz="2400" b="1" dirty="0" smtClean="0">
                          <a:solidFill>
                            <a:schemeClr val="accent6"/>
                          </a:solidFill>
                          <a:latin typeface="Times New Roman" panose="02020603050405020304" pitchFamily="18" charset="0"/>
                          <a:cs typeface="Times New Roman" panose="02020603050405020304" pitchFamily="18" charset="0"/>
                        </a:rPr>
                        <a:t>2.</a:t>
                      </a:r>
                      <a:r>
                        <a:rPr lang="de-DE" sz="2400" b="1" baseline="0" dirty="0" smtClean="0">
                          <a:solidFill>
                            <a:schemeClr val="accent6"/>
                          </a:solidFill>
                          <a:latin typeface="Times New Roman" panose="02020603050405020304" pitchFamily="18" charset="0"/>
                          <a:cs typeface="Times New Roman" panose="02020603050405020304" pitchFamily="18" charset="0"/>
                        </a:rPr>
                        <a:t> Der Appell</a:t>
                      </a:r>
                    </a:p>
                    <a:p>
                      <a:pPr algn="ctr"/>
                      <a:r>
                        <a:rPr lang="de-DE" sz="2400" b="0" dirty="0" smtClean="0">
                          <a:solidFill>
                            <a:schemeClr val="accent6"/>
                          </a:solidFill>
                          <a:latin typeface="Times New Roman" panose="02020603050405020304" pitchFamily="18" charset="0"/>
                          <a:cs typeface="Times New Roman" panose="02020603050405020304" pitchFamily="18" charset="0"/>
                        </a:rPr>
                        <a:t>Welche</a:t>
                      </a:r>
                      <a:r>
                        <a:rPr lang="de-DE" sz="2400" b="0" baseline="0" dirty="0" smtClean="0">
                          <a:solidFill>
                            <a:schemeClr val="accent6"/>
                          </a:solidFill>
                          <a:latin typeface="Times New Roman" panose="02020603050405020304" pitchFamily="18" charset="0"/>
                          <a:cs typeface="Times New Roman" panose="02020603050405020304" pitchFamily="18" charset="0"/>
                        </a:rPr>
                        <a:t> Aufforderung enthält die Nachricht?</a:t>
                      </a:r>
                      <a:endParaRPr lang="de-DE" sz="2400" b="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pPr algn="ctr"/>
                      <a:r>
                        <a:rPr lang="de-DE" sz="2400" b="1" dirty="0" smtClean="0">
                          <a:solidFill>
                            <a:schemeClr val="accent6"/>
                          </a:solidFill>
                          <a:latin typeface="Times New Roman" panose="02020603050405020304" pitchFamily="18" charset="0"/>
                          <a:cs typeface="Times New Roman" panose="02020603050405020304" pitchFamily="18" charset="0"/>
                        </a:rPr>
                        <a:t>3.</a:t>
                      </a:r>
                      <a:r>
                        <a:rPr lang="de-DE" sz="2400" b="1" baseline="0" dirty="0" smtClean="0">
                          <a:solidFill>
                            <a:schemeClr val="accent6"/>
                          </a:solidFill>
                          <a:latin typeface="Times New Roman" panose="02020603050405020304" pitchFamily="18" charset="0"/>
                          <a:cs typeface="Times New Roman" panose="02020603050405020304" pitchFamily="18" charset="0"/>
                        </a:rPr>
                        <a:t> Die Selbstoffenbarung</a:t>
                      </a:r>
                    </a:p>
                    <a:p>
                      <a:pPr algn="ctr"/>
                      <a:r>
                        <a:rPr lang="de-DE" sz="2400" b="0" baseline="0" dirty="0" smtClean="0">
                          <a:solidFill>
                            <a:schemeClr val="accent6"/>
                          </a:solidFill>
                          <a:latin typeface="Times New Roman" panose="02020603050405020304" pitchFamily="18" charset="0"/>
                          <a:cs typeface="Times New Roman" panose="02020603050405020304" pitchFamily="18" charset="0"/>
                        </a:rPr>
                        <a:t>Wie ist die Befindlichkeit des Senders, was teilt er über sich und seine Gefühle mit?</a:t>
                      </a:r>
                      <a:endParaRPr lang="de-DE" sz="2400" b="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pPr algn="ctr"/>
                      <a:r>
                        <a:rPr lang="de-DE" sz="2400" b="1" dirty="0" smtClean="0">
                          <a:solidFill>
                            <a:schemeClr val="accent6"/>
                          </a:solidFill>
                          <a:latin typeface="Times New Roman" panose="02020603050405020304" pitchFamily="18" charset="0"/>
                          <a:cs typeface="Times New Roman" panose="02020603050405020304" pitchFamily="18" charset="0"/>
                        </a:rPr>
                        <a:t>4. Die Beziehung</a:t>
                      </a:r>
                    </a:p>
                    <a:p>
                      <a:pPr algn="ctr"/>
                      <a:r>
                        <a:rPr lang="de-DE" sz="2400" b="0" dirty="0" smtClean="0">
                          <a:solidFill>
                            <a:schemeClr val="accent6"/>
                          </a:solidFill>
                          <a:latin typeface="Times New Roman" panose="02020603050405020304" pitchFamily="18" charset="0"/>
                          <a:cs typeface="Times New Roman" panose="02020603050405020304" pitchFamily="18" charset="0"/>
                        </a:rPr>
                        <a:t>Was hält der Sender vom Empfänger?</a:t>
                      </a:r>
                    </a:p>
                    <a:p>
                      <a:pPr algn="ctr"/>
                      <a:r>
                        <a:rPr lang="de-DE" sz="2400" b="0" dirty="0" smtClean="0">
                          <a:solidFill>
                            <a:schemeClr val="accent6"/>
                          </a:solidFill>
                          <a:latin typeface="Times New Roman" panose="02020603050405020304" pitchFamily="18" charset="0"/>
                          <a:cs typeface="Times New Roman" panose="02020603050405020304" pitchFamily="18" charset="0"/>
                        </a:rPr>
                        <a:t>In welchem</a:t>
                      </a:r>
                      <a:r>
                        <a:rPr lang="de-DE" sz="2400" b="0" baseline="0" dirty="0" smtClean="0">
                          <a:solidFill>
                            <a:schemeClr val="accent6"/>
                          </a:solidFill>
                          <a:latin typeface="Times New Roman" panose="02020603050405020304" pitchFamily="18" charset="0"/>
                          <a:cs typeface="Times New Roman" panose="02020603050405020304" pitchFamily="18" charset="0"/>
                        </a:rPr>
                        <a:t> Verhältnis steht er zum Empfänger?</a:t>
                      </a:r>
                      <a:endParaRPr lang="de-DE" sz="2400" b="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520871294"/>
      </p:ext>
    </p:extLst>
  </p:cSld>
  <p:clrMapOvr>
    <a:masterClrMapping/>
  </p:clrMapOvr>
  <p:transition spd="med">
    <p:fade/>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332656"/>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Präsentation und </a:t>
            </a:r>
            <a:r>
              <a:rPr lang="de-DE" sz="5000" b="1" dirty="0" smtClean="0">
                <a:latin typeface="Times New Roman" panose="02020603050405020304" pitchFamily="18" charset="0"/>
                <a:cs typeface="Times New Roman" panose="02020603050405020304" pitchFamily="18" charset="0"/>
              </a:rPr>
              <a:t>Moderation</a:t>
            </a:r>
            <a:endParaRPr lang="de-DE" sz="5000" b="1"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07119" y="1556792"/>
            <a:ext cx="8424936" cy="2677656"/>
          </a:xfrm>
          <a:prstGeom prst="rect">
            <a:avLst/>
          </a:prstGeom>
          <a:solidFill>
            <a:schemeClr val="accent6">
              <a:lumMod val="75000"/>
              <a:lumOff val="25000"/>
            </a:schemeClr>
          </a:solidFill>
        </p:spPr>
        <p:txBody>
          <a:bodyPr wrap="square" rtlCol="0">
            <a:spAutoFit/>
          </a:bodyPr>
          <a:lstStyle/>
          <a:p>
            <a:pPr marL="514350" indent="-514350">
              <a:buClr>
                <a:schemeClr val="accent1"/>
              </a:buClr>
              <a:buAutoNum type="arabicPeriod" startAt="4"/>
            </a:pPr>
            <a:r>
              <a:rPr lang="de-DE" sz="2800" dirty="0" smtClean="0">
                <a:solidFill>
                  <a:schemeClr val="accent1"/>
                </a:solidFill>
                <a:latin typeface="Times New Roman" panose="02020603050405020304" pitchFamily="18" charset="0"/>
                <a:cs typeface="Times New Roman" panose="02020603050405020304" pitchFamily="18" charset="0"/>
              </a:rPr>
              <a:t>Ideen entwickeln, wie mit der Analyse umgegangen                       werden kann und diese bewerten </a:t>
            </a:r>
          </a:p>
          <a:p>
            <a:pPr marL="514350" indent="-514350">
              <a:buClr>
                <a:schemeClr val="accent1"/>
              </a:buClr>
              <a:buAutoNum type="arabicPeriod" startAt="4"/>
            </a:pPr>
            <a:r>
              <a:rPr lang="de-DE" sz="2800" dirty="0" smtClean="0">
                <a:solidFill>
                  <a:schemeClr val="accent1"/>
                </a:solidFill>
                <a:latin typeface="Times New Roman" panose="02020603050405020304" pitchFamily="18" charset="0"/>
                <a:cs typeface="Times New Roman" panose="02020603050405020304" pitchFamily="18" charset="0"/>
              </a:rPr>
              <a:t>Risiken analysieren, die die angestrebte Problemlösung beinhalten könnte</a:t>
            </a:r>
          </a:p>
          <a:p>
            <a:pPr marL="514350" indent="-514350">
              <a:buClr>
                <a:schemeClr val="accent1"/>
              </a:buClr>
              <a:buAutoNum type="arabicPeriod" startAt="4"/>
            </a:pPr>
            <a:r>
              <a:rPr lang="de-DE" sz="2800" dirty="0" smtClean="0">
                <a:solidFill>
                  <a:schemeClr val="accent1"/>
                </a:solidFill>
                <a:latin typeface="Times New Roman" panose="02020603050405020304" pitchFamily="18" charset="0"/>
                <a:cs typeface="Times New Roman" panose="02020603050405020304" pitchFamily="18" charset="0"/>
              </a:rPr>
              <a:t>Bewertungskriterien festlegen,  an Hand derer die Umsetzung überprüft werden kann</a:t>
            </a:r>
          </a:p>
        </p:txBody>
      </p:sp>
    </p:spTree>
    <p:extLst>
      <p:ext uri="{BB962C8B-B14F-4D97-AF65-F5344CB8AC3E}">
        <p14:creationId xmlns:p14="http://schemas.microsoft.com/office/powerpoint/2010/main" val="2104332311"/>
      </p:ext>
    </p:extLst>
  </p:cSld>
  <p:clrMapOvr>
    <a:masterClrMapping/>
  </p:clrMapOvr>
  <p:transition spd="med">
    <p:fade/>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1845419"/>
            <a:ext cx="8137525" cy="3095749"/>
          </a:xfrm>
          <a:solidFill>
            <a:schemeClr val="accent1">
              <a:lumMod val="20000"/>
              <a:lumOff val="80000"/>
            </a:schemeClr>
          </a:solidFill>
        </p:spPr>
        <p:txBody>
          <a:bodyPr/>
          <a:lstStyle/>
          <a:p>
            <a:pPr algn="ctr"/>
            <a:r>
              <a:rPr lang="de-DE" sz="8000" b="1" dirty="0" smtClean="0">
                <a:solidFill>
                  <a:schemeClr val="accent6"/>
                </a:solidFill>
                <a:latin typeface="Times New Roman" panose="02020603050405020304" pitchFamily="18" charset="0"/>
                <a:cs typeface="Times New Roman" panose="02020603050405020304" pitchFamily="18" charset="0"/>
              </a:rPr>
              <a:t>2.7</a:t>
            </a:r>
          </a:p>
          <a:p>
            <a:pPr algn="ctr"/>
            <a:r>
              <a:rPr lang="de-DE" sz="8000" b="1" dirty="0" smtClean="0">
                <a:solidFill>
                  <a:schemeClr val="accent6"/>
                </a:solidFill>
                <a:latin typeface="Times New Roman" panose="02020603050405020304" pitchFamily="18" charset="0"/>
                <a:cs typeface="Times New Roman" panose="02020603050405020304" pitchFamily="18" charset="0"/>
              </a:rPr>
              <a:t>Konflikte</a:t>
            </a:r>
            <a:endParaRPr lang="de-DE" sz="8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552558"/>
      </p:ext>
    </p:extLst>
  </p:cSld>
  <p:clrMapOvr>
    <a:masterClrMapping/>
  </p:clrMapOvr>
  <p:transition spd="med">
    <p:fade/>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539204" y="1556792"/>
            <a:ext cx="7560766" cy="4320000"/>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Konflikte im Arbeitsumfeld zu erkennen und zu ihrer Lösung beizutragen bzw. ihre Lösung anzustreben gehört zu den wichtigen Aufgaben einer Führungskraft und damit auch eines Meisters mit Führungsverantwortung.</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3417866"/>
      </p:ext>
    </p:extLst>
  </p:cSld>
  <p:clrMapOvr>
    <a:masterClrMapping/>
  </p:clrMapOvr>
  <p:transition spd="med">
    <p:fade/>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464496"/>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Dazu benötigen Führungskräfte Kompetenzen wie:</a:t>
            </a: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marL="457200" indent="-457200">
              <a:buClr>
                <a:schemeClr val="accent6"/>
              </a:buClr>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Menschen und Probleme getrennt sehen können</a:t>
            </a:r>
          </a:p>
          <a:p>
            <a:pPr marL="457200" indent="-457200">
              <a:buClr>
                <a:schemeClr val="accent6"/>
              </a:buClr>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Respekt vor dem Gegenüber</a:t>
            </a:r>
          </a:p>
          <a:p>
            <a:pPr marL="457200" indent="-457200">
              <a:buClr>
                <a:schemeClr val="accent6"/>
              </a:buClr>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Erkennen eigener und fremder Reaktionsweisen</a:t>
            </a:r>
          </a:p>
          <a:p>
            <a:pPr marL="457200" indent="-457200">
              <a:buClr>
                <a:schemeClr val="accent6"/>
              </a:buClr>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Frustrationstoleranz</a:t>
            </a:r>
          </a:p>
          <a:p>
            <a:pPr marL="457200" indent="-457200">
              <a:buClr>
                <a:schemeClr val="accent6"/>
              </a:buClr>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Fähigkeit sich in die Situation des Gegenübers einfühlen zu können (Empathie)</a:t>
            </a:r>
            <a:endParaRPr lang="de-DE" sz="28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611424"/>
      </p:ext>
    </p:extLst>
  </p:cSld>
  <p:clrMapOvr>
    <a:masterClrMapping/>
  </p:clrMapOvr>
  <p:transition spd="med">
    <p:fade/>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536504"/>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Weitere benötigte Kompetenzen:</a:t>
            </a:r>
          </a:p>
          <a:p>
            <a:endParaRPr lang="de-DE" sz="800" dirty="0">
              <a:solidFill>
                <a:schemeClr val="accent6"/>
              </a:solidFill>
              <a:latin typeface="Times New Roman" panose="02020603050405020304" pitchFamily="18" charset="0"/>
              <a:cs typeface="Times New Roman" panose="02020603050405020304" pitchFamily="18" charset="0"/>
            </a:endParaRPr>
          </a:p>
          <a:p>
            <a:endParaRPr lang="de-DE" sz="800" dirty="0" smtClean="0">
              <a:solidFill>
                <a:schemeClr val="accent6"/>
              </a:solidFill>
              <a:latin typeface="Times New Roman" panose="02020603050405020304" pitchFamily="18" charset="0"/>
              <a:cs typeface="Times New Roman" panose="02020603050405020304" pitchFamily="18" charset="0"/>
            </a:endParaRPr>
          </a:p>
          <a:p>
            <a:pPr marL="457200" indent="-457200">
              <a:buClrTx/>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Kenntnisse über Konfliktverläufe</a:t>
            </a:r>
          </a:p>
          <a:p>
            <a:pPr marL="457200" indent="-457200">
              <a:buClrTx/>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Kontrolle der eigenen Emotionen</a:t>
            </a:r>
          </a:p>
          <a:p>
            <a:pPr marL="457200" indent="-457200">
              <a:buClrTx/>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Durchsetzungskraft</a:t>
            </a:r>
          </a:p>
          <a:p>
            <a:pPr marL="457200" indent="-457200">
              <a:buClrTx/>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Wille zur Konfliktlösung</a:t>
            </a:r>
          </a:p>
          <a:p>
            <a:pPr marL="457200" indent="-457200">
              <a:buClrTx/>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Zivilcourage</a:t>
            </a:r>
          </a:p>
          <a:p>
            <a:pPr marL="457200" indent="-457200">
              <a:buClrTx/>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Kenntnisse über </a:t>
            </a:r>
            <a:r>
              <a:rPr lang="de-DE" sz="2800" dirty="0" err="1" smtClean="0">
                <a:solidFill>
                  <a:schemeClr val="accent6"/>
                </a:solidFill>
                <a:latin typeface="Times New Roman" panose="02020603050405020304" pitchFamily="18" charset="0"/>
                <a:cs typeface="Times New Roman" panose="02020603050405020304" pitchFamily="18" charset="0"/>
              </a:rPr>
              <a:t>Konfliktbearbeitungsmöglickeiten</a:t>
            </a:r>
            <a:endParaRPr lang="de-DE" sz="2800" dirty="0" smtClean="0">
              <a:solidFill>
                <a:schemeClr val="accent6"/>
              </a:solidFill>
              <a:latin typeface="Times New Roman" panose="02020603050405020304" pitchFamily="18" charset="0"/>
              <a:cs typeface="Times New Roman" panose="02020603050405020304" pitchFamily="18" charset="0"/>
            </a:endParaRPr>
          </a:p>
          <a:p>
            <a:pPr marL="457200" indent="-457200">
              <a:buClrTx/>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Ein positives Menschenbild</a:t>
            </a:r>
            <a:endParaRPr lang="de-DE" sz="28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2055847"/>
      </p:ext>
    </p:extLst>
  </p:cSld>
  <p:clrMapOvr>
    <a:masterClrMapping/>
  </p:clrMapOvr>
  <p:transition spd="med">
    <p:fade/>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962048"/>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Zum Begriff:</a:t>
            </a:r>
            <a:endParaRPr lang="de-DE" sz="800" u="sng" dirty="0" smtClean="0">
              <a:solidFill>
                <a:schemeClr val="accent6"/>
              </a:solidFill>
              <a:latin typeface="Times New Roman" panose="02020603050405020304" pitchFamily="18" charset="0"/>
              <a:cs typeface="Times New Roman" panose="02020603050405020304" pitchFamily="18" charset="0"/>
            </a:endParaRPr>
          </a:p>
          <a:p>
            <a:endParaRPr lang="de-DE" sz="800" u="sng" dirty="0">
              <a:solidFill>
                <a:schemeClr val="accent6"/>
              </a:solidFill>
              <a:latin typeface="Times New Roman" panose="02020603050405020304" pitchFamily="18" charset="0"/>
              <a:cs typeface="Times New Roman" panose="02020603050405020304" pitchFamily="18" charset="0"/>
            </a:endParaRPr>
          </a:p>
          <a:p>
            <a:endParaRPr lang="de-DE" sz="800" u="sng"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„Ein Konflikt liegt dann vor, wenn Menschen sich bei der Durchführung eines Vorhabens oder der Verwirklichung eines Zieles durch andere Menschen behindert oder beeinträchtigt fühlen.“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4011710"/>
      </p:ext>
    </p:extLst>
  </p:cSld>
  <p:clrMapOvr>
    <a:masterClrMapping/>
  </p:clrMapOvr>
  <p:transition spd="med">
    <p:fade/>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268760"/>
            <a:ext cx="8137525" cy="4680520"/>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Besonders beeinträchtigen Konflikte unsere Beziehungsebene.</a:t>
            </a:r>
          </a:p>
          <a:p>
            <a:r>
              <a:rPr lang="de-DE" sz="3600" dirty="0" smtClean="0">
                <a:solidFill>
                  <a:schemeClr val="accent6"/>
                </a:solidFill>
                <a:latin typeface="Times New Roman" panose="02020603050405020304" pitchFamily="18" charset="0"/>
                <a:cs typeface="Times New Roman" panose="02020603050405020304" pitchFamily="18" charset="0"/>
              </a:rPr>
              <a:t>Sie beeinflussen unsere Gefühle und Stimmungen und werden von starken Emotionen begleitet.</a:t>
            </a:r>
          </a:p>
          <a:p>
            <a:r>
              <a:rPr lang="de-DE" sz="3600" dirty="0" smtClean="0">
                <a:solidFill>
                  <a:schemeClr val="accent6"/>
                </a:solidFill>
                <a:latin typeface="Times New Roman" panose="02020603050405020304" pitchFamily="18" charset="0"/>
                <a:cs typeface="Times New Roman" panose="02020603050405020304" pitchFamily="18" charset="0"/>
              </a:rPr>
              <a:t>Die Ursache </a:t>
            </a:r>
            <a:r>
              <a:rPr lang="de-DE" sz="3600" dirty="0">
                <a:solidFill>
                  <a:schemeClr val="accent6"/>
                </a:solidFill>
                <a:latin typeface="Times New Roman" panose="02020603050405020304" pitchFamily="18" charset="0"/>
                <a:cs typeface="Times New Roman" panose="02020603050405020304" pitchFamily="18" charset="0"/>
              </a:rPr>
              <a:t>kann von </a:t>
            </a:r>
            <a:r>
              <a:rPr lang="de-DE" sz="3600" dirty="0" smtClean="0">
                <a:solidFill>
                  <a:schemeClr val="accent6"/>
                </a:solidFill>
                <a:latin typeface="Times New Roman" panose="02020603050405020304" pitchFamily="18" charset="0"/>
                <a:cs typeface="Times New Roman" panose="02020603050405020304" pitchFamily="18" charset="0"/>
              </a:rPr>
              <a:t>den Beteiligten nicht </a:t>
            </a:r>
            <a:r>
              <a:rPr lang="de-DE" sz="3600" dirty="0">
                <a:solidFill>
                  <a:schemeClr val="accent6"/>
                </a:solidFill>
                <a:latin typeface="Times New Roman" panose="02020603050405020304" pitchFamily="18" charset="0"/>
                <a:cs typeface="Times New Roman" panose="02020603050405020304" pitchFamily="18" charset="0"/>
              </a:rPr>
              <a:t>(genau) </a:t>
            </a:r>
            <a:r>
              <a:rPr lang="de-DE" sz="3600" dirty="0" smtClean="0">
                <a:solidFill>
                  <a:schemeClr val="accent6"/>
                </a:solidFill>
                <a:latin typeface="Times New Roman" panose="02020603050405020304" pitchFamily="18" charset="0"/>
                <a:cs typeface="Times New Roman" panose="02020603050405020304" pitchFamily="18" charset="0"/>
              </a:rPr>
              <a:t>beschrieben werden, da sie für die Beteiligten oft im Dunkeln liegt.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442914"/>
      </p:ext>
    </p:extLst>
  </p:cSld>
  <p:clrMapOvr>
    <a:masterClrMapping/>
  </p:clrMapOvr>
  <p:transition spd="med">
    <p:fade/>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682128"/>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Konfliktwahrnehmung führt zu Spannungen, die die betroffenen Personen körperlich, emotional </a:t>
            </a:r>
            <a:r>
              <a:rPr lang="de-DE" sz="3600" dirty="0" smtClean="0">
                <a:solidFill>
                  <a:schemeClr val="accent6"/>
                </a:solidFill>
                <a:latin typeface="Times New Roman" panose="02020603050405020304" pitchFamily="18" charset="0"/>
                <a:cs typeface="Times New Roman" panose="02020603050405020304" pitchFamily="18" charset="0"/>
              </a:rPr>
              <a:t>und </a:t>
            </a:r>
            <a:r>
              <a:rPr lang="de-DE" sz="3600" dirty="0" smtClean="0">
                <a:solidFill>
                  <a:schemeClr val="accent6"/>
                </a:solidFill>
                <a:latin typeface="Times New Roman" panose="02020603050405020304" pitchFamily="18" charset="0"/>
                <a:cs typeface="Times New Roman" panose="02020603050405020304" pitchFamily="18" charset="0"/>
              </a:rPr>
              <a:t>mental beeinträchtigen können.</a:t>
            </a:r>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Dies zeigt sich z.B. in der Verweigerung der Mitarbeit, lautstarken Wortgefechten, ignorieren der Kollegen, gegenseitigen Vorwürfen und Rechtfertigungen usw.</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10431217"/>
      </p:ext>
    </p:extLst>
  </p:cSld>
  <p:clrMapOvr>
    <a:masterClrMapping/>
  </p:clrMapOvr>
  <p:transition spd="med">
    <p:fade/>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457992"/>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Nicht funktionierend Beziehungen verhindern auch die inhaltliche Arbeit im Unternehmen. Sie binden Energien, die dann nicht für  die notwendige Arbeit zur Verfügung stehen und verhindern kreative Lösungen und Arbeitsergebnisse.</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026572"/>
      </p:ext>
    </p:extLst>
  </p:cSld>
  <p:clrMapOvr>
    <a:masterClrMapping/>
  </p:clrMapOvr>
  <p:transition spd="med">
    <p:fade/>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4" y="2420888"/>
            <a:ext cx="8137525" cy="1945824"/>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Konfliktarten </a:t>
            </a:r>
            <a:r>
              <a:rPr lang="de-DE" sz="3600" dirty="0" smtClean="0">
                <a:solidFill>
                  <a:schemeClr val="accent6"/>
                </a:solidFill>
                <a:latin typeface="Times New Roman" panose="02020603050405020304" pitchFamily="18" charset="0"/>
                <a:cs typeface="Times New Roman" panose="02020603050405020304" pitchFamily="18" charset="0"/>
              </a:rPr>
              <a:t>beschreiben die Ursache des Konflikts und beantworten die Frage: „Wodurch ist der Konflikt entstanden?“</a:t>
            </a: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146035"/>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719138"/>
          </a:xfrm>
        </p:spPr>
        <p:txBody>
          <a:bodyPr>
            <a:normAutofit fontScale="92500" lnSpcReduction="20000"/>
          </a:bodyPr>
          <a:lstStyle/>
          <a:p>
            <a:pPr lvl="0" algn="ctr"/>
            <a:r>
              <a:rPr lang="de-DE" sz="5000" dirty="0">
                <a:solidFill>
                  <a:srgbClr val="58585A"/>
                </a:solidFill>
                <a:latin typeface="Times New Roman" panose="02020603050405020304" pitchFamily="18" charset="0"/>
                <a:cs typeface="Times New Roman" panose="02020603050405020304" pitchFamily="18" charset="0"/>
              </a:rPr>
              <a:t>Vier Seiten einer </a:t>
            </a:r>
            <a:r>
              <a:rPr lang="de-DE" sz="5000" dirty="0" smtClean="0">
                <a:solidFill>
                  <a:srgbClr val="58585A"/>
                </a:solidFill>
                <a:latin typeface="Times New Roman" panose="02020603050405020304" pitchFamily="18" charset="0"/>
                <a:cs typeface="Times New Roman" panose="02020603050405020304" pitchFamily="18" charset="0"/>
              </a:rPr>
              <a:t>Nachricht</a:t>
            </a:r>
            <a:endParaRPr lang="de-DE" sz="5000" dirty="0">
              <a:solidFill>
                <a:srgbClr val="58585A"/>
              </a:solidFill>
              <a:latin typeface="Times New Roman" panose="02020603050405020304" pitchFamily="18" charset="0"/>
              <a:cs typeface="Times New Roman" panose="02020603050405020304" pitchFamily="18" charset="0"/>
            </a:endParaRPr>
          </a:p>
        </p:txBody>
      </p:sp>
      <p:graphicFrame>
        <p:nvGraphicFramePr>
          <p:cNvPr id="5" name="Tabelle 4"/>
          <p:cNvGraphicFramePr>
            <a:graphicFrameLocks noGrp="1"/>
          </p:cNvGraphicFramePr>
          <p:nvPr>
            <p:extLst>
              <p:ext uri="{D42A27DB-BD31-4B8C-83A1-F6EECF244321}">
                <p14:modId xmlns:p14="http://schemas.microsoft.com/office/powerpoint/2010/main" val="1323954204"/>
              </p:ext>
            </p:extLst>
          </p:nvPr>
        </p:nvGraphicFramePr>
        <p:xfrm>
          <a:off x="395536" y="1675746"/>
          <a:ext cx="8137524" cy="4705582"/>
        </p:xfrm>
        <a:graphic>
          <a:graphicData uri="http://schemas.openxmlformats.org/drawingml/2006/table">
            <a:tbl>
              <a:tblPr firstRow="1" bandRow="1">
                <a:tableStyleId>{638B1855-1B75-4FBE-930C-398BA8C253C6}</a:tableStyleId>
              </a:tblPr>
              <a:tblGrid>
                <a:gridCol w="4068762"/>
                <a:gridCol w="4068762"/>
              </a:tblGrid>
              <a:tr h="529822">
                <a:tc gridSpan="2">
                  <a:txBody>
                    <a:bodyPr/>
                    <a:lstStyle/>
                    <a:p>
                      <a:pPr algn="ctr"/>
                      <a:r>
                        <a:rPr lang="de-DE" sz="2400" dirty="0" smtClean="0">
                          <a:latin typeface="Times New Roman" panose="02020603050405020304" pitchFamily="18" charset="0"/>
                          <a:cs typeface="Times New Roman" panose="02020603050405020304" pitchFamily="18" charset="0"/>
                        </a:rPr>
                        <a:t>Sachebene</a:t>
                      </a:r>
                      <a:endParaRPr lang="de-DE" sz="2400" dirty="0">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379187">
                <a:tc>
                  <a:txBody>
                    <a:bodyPr/>
                    <a:lstStyle/>
                    <a:p>
                      <a:r>
                        <a:rPr lang="de-DE" sz="2000" dirty="0" smtClean="0">
                          <a:latin typeface="Times New Roman" panose="02020603050405020304" pitchFamily="18" charset="0"/>
                          <a:cs typeface="Times New Roman" panose="02020603050405020304" pitchFamily="18" charset="0"/>
                        </a:rPr>
                        <a:t>Worüber ich meinen Gesprächspartner informiere!</a:t>
                      </a:r>
                      <a:endParaRPr lang="de-DE" sz="2000" dirty="0">
                        <a:latin typeface="Times New Roman" panose="02020603050405020304" pitchFamily="18" charset="0"/>
                        <a:cs typeface="Times New Roman" panose="02020603050405020304" pitchFamily="18" charset="0"/>
                      </a:endParaRPr>
                    </a:p>
                  </a:txBody>
                  <a:tcPr/>
                </a:tc>
                <a:tc>
                  <a:txBody>
                    <a:bodyPr/>
                    <a:lstStyle/>
                    <a:p>
                      <a:r>
                        <a:rPr lang="de-DE" sz="2000" dirty="0" smtClean="0">
                          <a:latin typeface="Times New Roman" panose="02020603050405020304" pitchFamily="18" charset="0"/>
                          <a:cs typeface="Times New Roman" panose="02020603050405020304" pitchFamily="18" charset="0"/>
                        </a:rPr>
                        <a:t>Worüber mich mein Gesprächspartner informiert!</a:t>
                      </a:r>
                      <a:endParaRPr lang="de-DE" sz="2000" dirty="0">
                        <a:latin typeface="Times New Roman" panose="02020603050405020304" pitchFamily="18" charset="0"/>
                        <a:cs typeface="Times New Roman" panose="02020603050405020304" pitchFamily="18" charset="0"/>
                      </a:endParaRPr>
                    </a:p>
                  </a:txBody>
                  <a:tcPr/>
                </a:tc>
              </a:tr>
              <a:tr h="379187">
                <a:tc gridSpan="2">
                  <a:txBody>
                    <a:bodyPr/>
                    <a:lstStyle/>
                    <a:p>
                      <a:pPr algn="ctr"/>
                      <a:r>
                        <a:rPr lang="de-DE" sz="2400" b="1" dirty="0" smtClean="0">
                          <a:latin typeface="Times New Roman" panose="02020603050405020304" pitchFamily="18" charset="0"/>
                          <a:cs typeface="Times New Roman" panose="02020603050405020304" pitchFamily="18" charset="0"/>
                        </a:rPr>
                        <a:t>Beziehungsebene</a:t>
                      </a:r>
                      <a:endParaRPr lang="de-DE" sz="2400" b="1" dirty="0">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379187">
                <a:tc>
                  <a:txBody>
                    <a:bodyPr/>
                    <a:lstStyle/>
                    <a:p>
                      <a:r>
                        <a:rPr lang="de-DE" sz="2000" dirty="0" smtClean="0">
                          <a:latin typeface="Times New Roman" panose="02020603050405020304" pitchFamily="18" charset="0"/>
                          <a:cs typeface="Times New Roman" panose="02020603050405020304" pitchFamily="18" charset="0"/>
                        </a:rPr>
                        <a:t>Wie ich meinen Gesprächspartner und die Beziehung sehe!</a:t>
                      </a:r>
                      <a:endParaRPr lang="de-DE" sz="2000" dirty="0">
                        <a:latin typeface="Times New Roman" panose="02020603050405020304" pitchFamily="18" charset="0"/>
                        <a:cs typeface="Times New Roman" panose="02020603050405020304" pitchFamily="18" charset="0"/>
                      </a:endParaRPr>
                    </a:p>
                  </a:txBody>
                  <a:tcPr/>
                </a:tc>
                <a:tc>
                  <a:txBody>
                    <a:bodyPr/>
                    <a:lstStyle/>
                    <a:p>
                      <a:r>
                        <a:rPr lang="de-DE" sz="2000" dirty="0" smtClean="0">
                          <a:latin typeface="Times New Roman" panose="02020603050405020304" pitchFamily="18" charset="0"/>
                          <a:cs typeface="Times New Roman" panose="02020603050405020304" pitchFamily="18" charset="0"/>
                        </a:rPr>
                        <a:t>Wie der Gesprächspartner mich und die Beziehung sieht!</a:t>
                      </a:r>
                      <a:endParaRPr lang="de-DE" sz="2000" dirty="0">
                        <a:latin typeface="Times New Roman" panose="02020603050405020304" pitchFamily="18" charset="0"/>
                        <a:cs typeface="Times New Roman" panose="02020603050405020304" pitchFamily="18" charset="0"/>
                      </a:endParaRPr>
                    </a:p>
                  </a:txBody>
                  <a:tcPr/>
                </a:tc>
              </a:tr>
              <a:tr h="379187">
                <a:tc gridSpan="2">
                  <a:txBody>
                    <a:bodyPr/>
                    <a:lstStyle/>
                    <a:p>
                      <a:pPr algn="ctr"/>
                      <a:r>
                        <a:rPr lang="de-DE" sz="2400" b="1" dirty="0" smtClean="0">
                          <a:latin typeface="Times New Roman" panose="02020603050405020304" pitchFamily="18" charset="0"/>
                          <a:cs typeface="Times New Roman" panose="02020603050405020304" pitchFamily="18" charset="0"/>
                        </a:rPr>
                        <a:t>Selbstmitteilungsebene</a:t>
                      </a:r>
                      <a:endParaRPr lang="de-DE" sz="2400" b="1" dirty="0">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379187">
                <a:tc>
                  <a:txBody>
                    <a:bodyPr/>
                    <a:lstStyle/>
                    <a:p>
                      <a:r>
                        <a:rPr lang="de-DE" sz="2000" dirty="0" smtClean="0">
                          <a:latin typeface="Times New Roman" panose="02020603050405020304" pitchFamily="18" charset="0"/>
                          <a:cs typeface="Times New Roman" panose="02020603050405020304" pitchFamily="18" charset="0"/>
                        </a:rPr>
                        <a:t>Was ich von mir mitteile!</a:t>
                      </a:r>
                      <a:endParaRPr lang="de-DE" sz="2000" dirty="0">
                        <a:latin typeface="Times New Roman" panose="02020603050405020304" pitchFamily="18" charset="0"/>
                        <a:cs typeface="Times New Roman" panose="02020603050405020304" pitchFamily="18" charset="0"/>
                      </a:endParaRPr>
                    </a:p>
                  </a:txBody>
                  <a:tcPr/>
                </a:tc>
                <a:tc>
                  <a:txBody>
                    <a:bodyPr/>
                    <a:lstStyle/>
                    <a:p>
                      <a:r>
                        <a:rPr lang="de-DE" sz="2000" dirty="0" smtClean="0">
                          <a:latin typeface="Times New Roman" panose="02020603050405020304" pitchFamily="18" charset="0"/>
                          <a:cs typeface="Times New Roman" panose="02020603050405020304" pitchFamily="18" charset="0"/>
                        </a:rPr>
                        <a:t>Was mein Gesprächspartner von sich mitteilt!</a:t>
                      </a:r>
                      <a:endParaRPr lang="de-DE" sz="2000" dirty="0">
                        <a:latin typeface="Times New Roman" panose="02020603050405020304" pitchFamily="18" charset="0"/>
                        <a:cs typeface="Times New Roman" panose="02020603050405020304" pitchFamily="18" charset="0"/>
                      </a:endParaRPr>
                    </a:p>
                  </a:txBody>
                  <a:tcPr/>
                </a:tc>
              </a:tr>
              <a:tr h="379187">
                <a:tc gridSpan="2">
                  <a:txBody>
                    <a:bodyPr/>
                    <a:lstStyle/>
                    <a:p>
                      <a:pPr algn="ctr"/>
                      <a:r>
                        <a:rPr lang="de-DE" sz="2400" b="1" dirty="0" smtClean="0">
                          <a:latin typeface="Times New Roman" panose="02020603050405020304" pitchFamily="18" charset="0"/>
                          <a:cs typeface="Times New Roman" panose="02020603050405020304" pitchFamily="18" charset="0"/>
                        </a:rPr>
                        <a:t>Appellebene</a:t>
                      </a:r>
                      <a:endParaRPr lang="de-DE" sz="2400" b="1" dirty="0">
                        <a:latin typeface="Times New Roman" panose="02020603050405020304" pitchFamily="18" charset="0"/>
                        <a:cs typeface="Times New Roman" panose="02020603050405020304" pitchFamily="18" charset="0"/>
                      </a:endParaRPr>
                    </a:p>
                  </a:txBody>
                  <a:tcPr/>
                </a:tc>
                <a:tc hMerge="1">
                  <a:txBody>
                    <a:bodyPr/>
                    <a:lstStyle/>
                    <a:p>
                      <a:endParaRPr lang="de-DE" dirty="0"/>
                    </a:p>
                  </a:txBody>
                  <a:tcPr/>
                </a:tc>
              </a:tr>
              <a:tr h="379187">
                <a:tc>
                  <a:txBody>
                    <a:bodyPr/>
                    <a:lstStyle/>
                    <a:p>
                      <a:r>
                        <a:rPr lang="de-DE" sz="2000" dirty="0" smtClean="0">
                          <a:latin typeface="Times New Roman" panose="02020603050405020304" pitchFamily="18" charset="0"/>
                          <a:cs typeface="Times New Roman" panose="02020603050405020304" pitchFamily="18" charset="0"/>
                        </a:rPr>
                        <a:t>Wozu</a:t>
                      </a:r>
                      <a:r>
                        <a:rPr lang="de-DE" sz="2000" baseline="0" dirty="0" smtClean="0">
                          <a:latin typeface="Times New Roman" panose="02020603050405020304" pitchFamily="18" charset="0"/>
                          <a:cs typeface="Times New Roman" panose="02020603050405020304" pitchFamily="18" charset="0"/>
                        </a:rPr>
                        <a:t> ich meinen Gesprächspartner veranlassen will!</a:t>
                      </a:r>
                      <a:endParaRPr lang="de-DE" sz="2000" dirty="0">
                        <a:latin typeface="Times New Roman" panose="02020603050405020304" pitchFamily="18" charset="0"/>
                        <a:cs typeface="Times New Roman" panose="02020603050405020304" pitchFamily="18" charset="0"/>
                      </a:endParaRPr>
                    </a:p>
                  </a:txBody>
                  <a:tcPr/>
                </a:tc>
                <a:tc>
                  <a:txBody>
                    <a:bodyPr/>
                    <a:lstStyle/>
                    <a:p>
                      <a:r>
                        <a:rPr lang="de-DE" sz="2000" dirty="0" smtClean="0">
                          <a:latin typeface="Times New Roman" panose="02020603050405020304" pitchFamily="18" charset="0"/>
                          <a:cs typeface="Times New Roman" panose="02020603050405020304" pitchFamily="18" charset="0"/>
                        </a:rPr>
                        <a:t>Was mein Gesprächspartnermöchte, dass ich tue!</a:t>
                      </a:r>
                      <a:endParaRPr lang="de-DE" sz="20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4043349046"/>
      </p:ext>
    </p:extLst>
  </p:cSld>
  <p:clrMapOvr>
    <a:masterClrMapping/>
  </p:clrMapOvr>
  <p:transition spd="med">
    <p:fade/>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1"/>
            <a:ext cx="8137525" cy="726101"/>
          </a:xfrm>
        </p:spPr>
        <p:txBody>
          <a:bodyPr>
            <a:noAutofit/>
          </a:bodyPr>
          <a:lstStyle/>
          <a:p>
            <a:pPr algn="ctr"/>
            <a:endParaRPr lang="de-DE" sz="800" b="1" dirty="0">
              <a:latin typeface="Times New Roman" panose="02020603050405020304" pitchFamily="18" charset="0"/>
              <a:cs typeface="Times New Roman" panose="02020603050405020304" pitchFamily="18" charset="0"/>
            </a:endParaRPr>
          </a:p>
          <a:p>
            <a:pPr algn="ctr"/>
            <a:endParaRPr lang="de-DE" sz="800" b="1" dirty="0" smtClean="0">
              <a:latin typeface="Times New Roman" panose="02020603050405020304" pitchFamily="18" charset="0"/>
              <a:cs typeface="Times New Roman" panose="02020603050405020304" pitchFamily="18" charset="0"/>
            </a:endParaRPr>
          </a:p>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Konfliktarten</a:t>
            </a:r>
          </a:p>
        </p:txBody>
      </p:sp>
      <p:graphicFrame>
        <p:nvGraphicFramePr>
          <p:cNvPr id="4" name="Inhaltsplatzhalter 3"/>
          <p:cNvGraphicFramePr>
            <a:graphicFrameLocks noGrp="1"/>
          </p:cNvGraphicFramePr>
          <p:nvPr>
            <p:ph sz="quarter" idx="16"/>
            <p:extLst>
              <p:ext uri="{D42A27DB-BD31-4B8C-83A1-F6EECF244321}">
                <p14:modId xmlns:p14="http://schemas.microsoft.com/office/powerpoint/2010/main" val="2689451149"/>
              </p:ext>
            </p:extLst>
          </p:nvPr>
        </p:nvGraphicFramePr>
        <p:xfrm>
          <a:off x="261257" y="2276872"/>
          <a:ext cx="2222511" cy="3804051"/>
        </p:xfrm>
        <a:graphic>
          <a:graphicData uri="http://schemas.openxmlformats.org/drawingml/2006/table">
            <a:tbl>
              <a:tblPr/>
              <a:tblGrid>
                <a:gridCol w="2222511"/>
              </a:tblGrid>
              <a:tr h="3804051">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Wahr-</a:t>
                      </a:r>
                    </a:p>
                    <a:p>
                      <a:r>
                        <a:rPr lang="de-DE" sz="2800" b="1" dirty="0" smtClean="0">
                          <a:solidFill>
                            <a:schemeClr val="accent6"/>
                          </a:solidFill>
                          <a:latin typeface="Times New Roman" panose="02020603050405020304" pitchFamily="18" charset="0"/>
                          <a:cs typeface="Times New Roman" panose="02020603050405020304" pitchFamily="18" charset="0"/>
                        </a:rPr>
                        <a:t>nehmungs-</a:t>
                      </a:r>
                    </a:p>
                    <a:p>
                      <a:r>
                        <a:rPr lang="de-DE" sz="2800" b="1" dirty="0" err="1" smtClean="0">
                          <a:solidFill>
                            <a:schemeClr val="accent6"/>
                          </a:solidFill>
                          <a:latin typeface="Times New Roman" panose="02020603050405020304" pitchFamily="18" charset="0"/>
                          <a:cs typeface="Times New Roman" panose="02020603050405020304" pitchFamily="18" charset="0"/>
                        </a:rPr>
                        <a:t>konflikt</a:t>
                      </a:r>
                      <a:endParaRPr lang="de-DE" sz="2800" b="1"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5" name="Tabelle 4"/>
          <p:cNvGraphicFramePr>
            <a:graphicFrameLocks noGrp="1"/>
          </p:cNvGraphicFramePr>
          <p:nvPr>
            <p:extLst>
              <p:ext uri="{D42A27DB-BD31-4B8C-83A1-F6EECF244321}">
                <p14:modId xmlns:p14="http://schemas.microsoft.com/office/powerpoint/2010/main" val="4089075907"/>
              </p:ext>
            </p:extLst>
          </p:nvPr>
        </p:nvGraphicFramePr>
        <p:xfrm>
          <a:off x="2491656" y="2276872"/>
          <a:ext cx="5776686" cy="3804052"/>
        </p:xfrm>
        <a:graphic>
          <a:graphicData uri="http://schemas.openxmlformats.org/drawingml/2006/table">
            <a:tbl>
              <a:tblPr/>
              <a:tblGrid>
                <a:gridCol w="5776686"/>
              </a:tblGrid>
              <a:tr h="3804052">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Die subjektive</a:t>
                      </a:r>
                      <a:r>
                        <a:rPr lang="de-DE" sz="2800" baseline="0" dirty="0" smtClean="0">
                          <a:solidFill>
                            <a:schemeClr val="accent6"/>
                          </a:solidFill>
                          <a:latin typeface="Times New Roman" panose="02020603050405020304" pitchFamily="18" charset="0"/>
                          <a:cs typeface="Times New Roman" panose="02020603050405020304" pitchFamily="18" charset="0"/>
                        </a:rPr>
                        <a:t> Wahrnehmung einer Angelegenheit, z.B. die subjektive Wahrnehmung ungerecht behandelt worden zu sein, ist Ursache eines Wahrnehmungskonfliktes. </a:t>
                      </a:r>
                      <a:endParaRPr lang="de-DE" sz="280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
        <p:nvSpPr>
          <p:cNvPr id="6" name="Textfeld 5"/>
          <p:cNvSpPr txBox="1"/>
          <p:nvPr/>
        </p:nvSpPr>
        <p:spPr>
          <a:xfrm>
            <a:off x="261257" y="1556792"/>
            <a:ext cx="2236510"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Konfliktart</a:t>
            </a:r>
            <a:endParaRPr lang="de-DE" sz="3600" u="sng"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4006063" y="1556792"/>
            <a:ext cx="2723823"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sp>
        <p:nvSpPr>
          <p:cNvPr id="27" name="Textfeld 26"/>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2" name="Textfeld 31"/>
          <p:cNvSpPr txBox="1"/>
          <p:nvPr/>
        </p:nvSpPr>
        <p:spPr>
          <a:xfrm>
            <a:off x="2483768" y="2197901"/>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5" name="Textfeld 34"/>
          <p:cNvSpPr txBox="1"/>
          <p:nvPr/>
        </p:nvSpPr>
        <p:spPr>
          <a:xfrm>
            <a:off x="2491656" y="2192679"/>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8" name="Textfeld 37"/>
          <p:cNvSpPr txBox="1"/>
          <p:nvPr/>
        </p:nvSpPr>
        <p:spPr>
          <a:xfrm>
            <a:off x="2499544" y="2208345"/>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48077"/>
      </p:ext>
    </p:extLst>
  </p:cSld>
  <p:clrMapOvr>
    <a:masterClrMapping/>
  </p:clrMapOvr>
  <p:transition spd="med">
    <p:fade/>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1"/>
            <a:ext cx="8137525" cy="726101"/>
          </a:xfrm>
        </p:spPr>
        <p:txBody>
          <a:bodyPr>
            <a:noAutofit/>
          </a:bodyPr>
          <a:lstStyle/>
          <a:p>
            <a:pPr algn="ctr"/>
            <a:endParaRPr lang="de-DE" sz="800" b="1" dirty="0">
              <a:latin typeface="Times New Roman" panose="02020603050405020304" pitchFamily="18" charset="0"/>
              <a:cs typeface="Times New Roman" panose="02020603050405020304" pitchFamily="18" charset="0"/>
            </a:endParaRPr>
          </a:p>
          <a:p>
            <a:pPr algn="ctr"/>
            <a:endParaRPr lang="de-DE" sz="800" b="1" dirty="0" smtClean="0">
              <a:latin typeface="Times New Roman" panose="02020603050405020304" pitchFamily="18" charset="0"/>
              <a:cs typeface="Times New Roman" panose="02020603050405020304" pitchFamily="18" charset="0"/>
            </a:endParaRPr>
          </a:p>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Konfliktarten</a:t>
            </a:r>
          </a:p>
        </p:txBody>
      </p:sp>
      <p:sp>
        <p:nvSpPr>
          <p:cNvPr id="6" name="Textfeld 5"/>
          <p:cNvSpPr txBox="1"/>
          <p:nvPr/>
        </p:nvSpPr>
        <p:spPr>
          <a:xfrm>
            <a:off x="261257" y="1556792"/>
            <a:ext cx="2236510"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Konfliktart</a:t>
            </a:r>
            <a:endParaRPr lang="de-DE" sz="3600" u="sng"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4006063" y="1556792"/>
            <a:ext cx="2723823"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graphicFrame>
        <p:nvGraphicFramePr>
          <p:cNvPr id="25" name="Inhaltsplatzhalter 3"/>
          <p:cNvGraphicFramePr>
            <a:graphicFrameLocks/>
          </p:cNvGraphicFramePr>
          <p:nvPr>
            <p:extLst>
              <p:ext uri="{D42A27DB-BD31-4B8C-83A1-F6EECF244321}">
                <p14:modId xmlns:p14="http://schemas.microsoft.com/office/powerpoint/2010/main" val="2542476481"/>
              </p:ext>
            </p:extLst>
          </p:nvPr>
        </p:nvGraphicFramePr>
        <p:xfrm>
          <a:off x="261257" y="2276872"/>
          <a:ext cx="2222511" cy="4320480"/>
        </p:xfrm>
        <a:graphic>
          <a:graphicData uri="http://schemas.openxmlformats.org/drawingml/2006/table">
            <a:tbl>
              <a:tblPr/>
              <a:tblGrid>
                <a:gridCol w="2222511"/>
              </a:tblGrid>
              <a:tr h="4320480">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Beziehungs- </a:t>
                      </a:r>
                      <a:r>
                        <a:rPr lang="de-DE" sz="2800" b="1" dirty="0" err="1" smtClean="0">
                          <a:solidFill>
                            <a:schemeClr val="accent6"/>
                          </a:solidFill>
                          <a:latin typeface="Times New Roman" panose="02020603050405020304" pitchFamily="18" charset="0"/>
                          <a:cs typeface="Times New Roman" panose="02020603050405020304" pitchFamily="18" charset="0"/>
                        </a:rPr>
                        <a:t>konflikt</a:t>
                      </a:r>
                      <a:endParaRPr lang="de-DE" sz="2800" b="1" dirty="0" smtClean="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26" name="Tabelle 25"/>
          <p:cNvGraphicFramePr>
            <a:graphicFrameLocks noGrp="1"/>
          </p:cNvGraphicFramePr>
          <p:nvPr>
            <p:extLst>
              <p:ext uri="{D42A27DB-BD31-4B8C-83A1-F6EECF244321}">
                <p14:modId xmlns:p14="http://schemas.microsoft.com/office/powerpoint/2010/main" val="1423152176"/>
              </p:ext>
            </p:extLst>
          </p:nvPr>
        </p:nvGraphicFramePr>
        <p:xfrm>
          <a:off x="2499544" y="2276872"/>
          <a:ext cx="5776686" cy="4320480"/>
        </p:xfrm>
        <a:graphic>
          <a:graphicData uri="http://schemas.openxmlformats.org/drawingml/2006/table">
            <a:tbl>
              <a:tblPr/>
              <a:tblGrid>
                <a:gridCol w="5776686"/>
              </a:tblGrid>
              <a:tr h="4320480">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Die Beziehung der beteiligten Personen ist durch einen Konflikt</a:t>
                      </a:r>
                      <a:r>
                        <a:rPr lang="de-DE" sz="2800" baseline="0" dirty="0" smtClean="0">
                          <a:solidFill>
                            <a:schemeClr val="accent6"/>
                          </a:solidFill>
                          <a:latin typeface="Times New Roman" panose="02020603050405020304" pitchFamily="18" charset="0"/>
                          <a:cs typeface="Times New Roman" panose="02020603050405020304" pitchFamily="18" charset="0"/>
                        </a:rPr>
                        <a:t> belastet. </a:t>
                      </a:r>
                    </a:p>
                    <a:p>
                      <a:r>
                        <a:rPr lang="de-DE" sz="2800" baseline="0" dirty="0" smtClean="0">
                          <a:solidFill>
                            <a:schemeClr val="accent6"/>
                          </a:solidFill>
                          <a:latin typeface="Times New Roman" panose="02020603050405020304" pitchFamily="18" charset="0"/>
                          <a:cs typeface="Times New Roman" panose="02020603050405020304" pitchFamily="18" charset="0"/>
                        </a:rPr>
                        <a:t>Der Konflikt kann entstehen durch:</a:t>
                      </a:r>
                    </a:p>
                    <a:p>
                      <a:endParaRPr lang="de-DE" sz="280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
        <p:nvSpPr>
          <p:cNvPr id="27" name="Textfeld 26"/>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3109159" y="4288447"/>
            <a:ext cx="2420856" cy="2092881"/>
          </a:xfrm>
          <a:prstGeom prst="rect">
            <a:avLst/>
          </a:prstGeom>
          <a:solidFill>
            <a:schemeClr val="accent2">
              <a:lumMod val="90000"/>
            </a:schemeClr>
          </a:solidFill>
        </p:spPr>
        <p:txBody>
          <a:bodyPr wrap="squar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Konkurrenz</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Kooperation</a:t>
            </a:r>
          </a:p>
          <a:p>
            <a:pPr marL="457200" indent="-457200">
              <a:buFont typeface="Symbol" panose="05050102010706020507" pitchFamily="18" charset="2"/>
              <a:buChar char="-"/>
            </a:pPr>
            <a:r>
              <a:rPr lang="de-DE" sz="2600" dirty="0" err="1" smtClean="0">
                <a:solidFill>
                  <a:schemeClr val="accent6"/>
                </a:solidFill>
                <a:latin typeface="Times New Roman" panose="02020603050405020304" pitchFamily="18" charset="0"/>
                <a:cs typeface="Times New Roman" panose="02020603050405020304" pitchFamily="18" charset="0"/>
              </a:rPr>
              <a:t>Gleichberech</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t>
            </a:r>
            <a:r>
              <a:rPr lang="de-DE" sz="2600" dirty="0" err="1" smtClean="0">
                <a:solidFill>
                  <a:schemeClr val="accent6"/>
                </a:solidFill>
                <a:latin typeface="Times New Roman" panose="02020603050405020304" pitchFamily="18" charset="0"/>
                <a:cs typeface="Times New Roman" panose="02020603050405020304" pitchFamily="18" charset="0"/>
              </a:rPr>
              <a:t>tigung</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Autorität</a:t>
            </a:r>
            <a:endParaRPr lang="de-DE" sz="2600" dirty="0">
              <a:solidFill>
                <a:schemeClr val="accent6"/>
              </a:solidFill>
              <a:latin typeface="Times New Roman" panose="02020603050405020304" pitchFamily="18" charset="0"/>
              <a:cs typeface="Times New Roman" panose="02020603050405020304" pitchFamily="18" charset="0"/>
            </a:endParaRPr>
          </a:p>
        </p:txBody>
      </p:sp>
      <p:sp>
        <p:nvSpPr>
          <p:cNvPr id="29" name="Textfeld 28"/>
          <p:cNvSpPr txBox="1"/>
          <p:nvPr/>
        </p:nvSpPr>
        <p:spPr>
          <a:xfrm>
            <a:off x="5530015" y="4256509"/>
            <a:ext cx="2127505" cy="1692771"/>
          </a:xfrm>
          <a:prstGeom prst="rect">
            <a:avLst/>
          </a:prstGeom>
          <a:solidFill>
            <a:schemeClr val="accent2">
              <a:lumMod val="90000"/>
            </a:schemeClr>
          </a:solidFill>
        </p:spPr>
        <p:txBody>
          <a:bodyPr wrap="non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Macht</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Fürsorge</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Vertrauen</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Misstrauen</a:t>
            </a:r>
          </a:p>
        </p:txBody>
      </p:sp>
      <p:sp>
        <p:nvSpPr>
          <p:cNvPr id="32" name="Textfeld 31"/>
          <p:cNvSpPr txBox="1"/>
          <p:nvPr/>
        </p:nvSpPr>
        <p:spPr>
          <a:xfrm>
            <a:off x="2483768" y="2197901"/>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5" name="Textfeld 34"/>
          <p:cNvSpPr txBox="1"/>
          <p:nvPr/>
        </p:nvSpPr>
        <p:spPr>
          <a:xfrm>
            <a:off x="2491656" y="2192679"/>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8" name="Textfeld 37"/>
          <p:cNvSpPr txBox="1"/>
          <p:nvPr/>
        </p:nvSpPr>
        <p:spPr>
          <a:xfrm>
            <a:off x="2499544" y="2208345"/>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570429"/>
      </p:ext>
    </p:extLst>
  </p:cSld>
  <p:clrMapOvr>
    <a:masterClrMapping/>
  </p:clrMapOvr>
  <p:transition spd="med">
    <p:fade/>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1"/>
            <a:ext cx="8137525" cy="726101"/>
          </a:xfrm>
        </p:spPr>
        <p:txBody>
          <a:bodyPr>
            <a:noAutofit/>
          </a:bodyPr>
          <a:lstStyle/>
          <a:p>
            <a:pPr algn="ctr"/>
            <a:endParaRPr lang="de-DE" sz="800" b="1" dirty="0">
              <a:latin typeface="Times New Roman" panose="02020603050405020304" pitchFamily="18" charset="0"/>
              <a:cs typeface="Times New Roman" panose="02020603050405020304" pitchFamily="18" charset="0"/>
            </a:endParaRPr>
          </a:p>
          <a:p>
            <a:pPr algn="ctr"/>
            <a:endParaRPr lang="de-DE" sz="800" b="1" dirty="0" smtClean="0">
              <a:latin typeface="Times New Roman" panose="02020603050405020304" pitchFamily="18" charset="0"/>
              <a:cs typeface="Times New Roman" panose="02020603050405020304" pitchFamily="18" charset="0"/>
            </a:endParaRPr>
          </a:p>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Konfliktarten</a:t>
            </a:r>
          </a:p>
        </p:txBody>
      </p:sp>
      <p:sp>
        <p:nvSpPr>
          <p:cNvPr id="6" name="Textfeld 5"/>
          <p:cNvSpPr txBox="1"/>
          <p:nvPr/>
        </p:nvSpPr>
        <p:spPr>
          <a:xfrm>
            <a:off x="261257" y="1556792"/>
            <a:ext cx="2236510"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Konfliktart</a:t>
            </a:r>
            <a:endParaRPr lang="de-DE" sz="3600" u="sng"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4006063" y="1556792"/>
            <a:ext cx="2723823"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sp>
        <p:nvSpPr>
          <p:cNvPr id="27" name="Textfeld 26"/>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837639" y="3914293"/>
            <a:ext cx="2420856" cy="2092881"/>
          </a:xfrm>
          <a:prstGeom prst="rect">
            <a:avLst/>
          </a:prstGeom>
          <a:solidFill>
            <a:schemeClr val="accent2">
              <a:lumMod val="90000"/>
            </a:schemeClr>
          </a:solidFill>
        </p:spPr>
        <p:txBody>
          <a:bodyPr wrap="non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Konkurrenz</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Kooperation</a:t>
            </a:r>
          </a:p>
          <a:p>
            <a:pPr marL="457200" indent="-457200">
              <a:buFont typeface="Symbol" panose="05050102010706020507" pitchFamily="18" charset="2"/>
              <a:buChar char="-"/>
            </a:pPr>
            <a:r>
              <a:rPr lang="de-DE" sz="2600" dirty="0" err="1" smtClean="0">
                <a:solidFill>
                  <a:schemeClr val="accent6"/>
                </a:solidFill>
                <a:latin typeface="Times New Roman" panose="02020603050405020304" pitchFamily="18" charset="0"/>
                <a:cs typeface="Times New Roman" panose="02020603050405020304" pitchFamily="18" charset="0"/>
              </a:rPr>
              <a:t>Gleichberech</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t>
            </a:r>
            <a:r>
              <a:rPr lang="de-DE" sz="2600" dirty="0" err="1" smtClean="0">
                <a:solidFill>
                  <a:schemeClr val="accent6"/>
                </a:solidFill>
                <a:latin typeface="Times New Roman" panose="02020603050405020304" pitchFamily="18" charset="0"/>
                <a:cs typeface="Times New Roman" panose="02020603050405020304" pitchFamily="18" charset="0"/>
              </a:rPr>
              <a:t>tiung</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Autorität</a:t>
            </a:r>
            <a:endParaRPr lang="de-DE" sz="2600" dirty="0">
              <a:solidFill>
                <a:schemeClr val="accent6"/>
              </a:solidFill>
              <a:latin typeface="Times New Roman" panose="02020603050405020304" pitchFamily="18" charset="0"/>
              <a:cs typeface="Times New Roman" panose="02020603050405020304" pitchFamily="18" charset="0"/>
            </a:endParaRPr>
          </a:p>
        </p:txBody>
      </p:sp>
      <p:sp>
        <p:nvSpPr>
          <p:cNvPr id="29" name="Textfeld 28"/>
          <p:cNvSpPr txBox="1"/>
          <p:nvPr/>
        </p:nvSpPr>
        <p:spPr>
          <a:xfrm>
            <a:off x="5266383" y="3910812"/>
            <a:ext cx="2127505" cy="2092881"/>
          </a:xfrm>
          <a:prstGeom prst="rect">
            <a:avLst/>
          </a:prstGeom>
          <a:solidFill>
            <a:schemeClr val="accent2">
              <a:lumMod val="90000"/>
            </a:schemeClr>
          </a:solidFill>
        </p:spPr>
        <p:txBody>
          <a:bodyPr wrap="non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Macht</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Fürsorge</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Vertrauen</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Misstrauen</a:t>
            </a:r>
          </a:p>
          <a:p>
            <a:pPr marL="457200" indent="-457200">
              <a:buFont typeface="Symbol" panose="05050102010706020507" pitchFamily="18" charset="2"/>
              <a:buChar char="-"/>
            </a:pPr>
            <a:endParaRPr lang="de-DE" sz="2600" dirty="0">
              <a:solidFill>
                <a:schemeClr val="accent6"/>
              </a:solidFill>
              <a:latin typeface="Times New Roman" panose="02020603050405020304" pitchFamily="18" charset="0"/>
              <a:cs typeface="Times New Roman" panose="02020603050405020304" pitchFamily="18" charset="0"/>
            </a:endParaRPr>
          </a:p>
        </p:txBody>
      </p:sp>
      <p:graphicFrame>
        <p:nvGraphicFramePr>
          <p:cNvPr id="30" name="Inhaltsplatzhalter 3"/>
          <p:cNvGraphicFramePr>
            <a:graphicFrameLocks/>
          </p:cNvGraphicFramePr>
          <p:nvPr>
            <p:extLst>
              <p:ext uri="{D42A27DB-BD31-4B8C-83A1-F6EECF244321}">
                <p14:modId xmlns:p14="http://schemas.microsoft.com/office/powerpoint/2010/main" val="3658809476"/>
              </p:ext>
            </p:extLst>
          </p:nvPr>
        </p:nvGraphicFramePr>
        <p:xfrm>
          <a:off x="269145" y="2276872"/>
          <a:ext cx="2222511" cy="3804051"/>
        </p:xfrm>
        <a:graphic>
          <a:graphicData uri="http://schemas.openxmlformats.org/drawingml/2006/table">
            <a:tbl>
              <a:tblPr/>
              <a:tblGrid>
                <a:gridCol w="2222511"/>
              </a:tblGrid>
              <a:tr h="3804051">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Rollen- </a:t>
                      </a:r>
                      <a:r>
                        <a:rPr lang="de-DE" sz="2800" b="1" dirty="0" err="1" smtClean="0">
                          <a:solidFill>
                            <a:schemeClr val="accent6"/>
                          </a:solidFill>
                          <a:latin typeface="Times New Roman" panose="02020603050405020304" pitchFamily="18" charset="0"/>
                          <a:cs typeface="Times New Roman" panose="02020603050405020304" pitchFamily="18" charset="0"/>
                        </a:rPr>
                        <a:t>konfklikt</a:t>
                      </a:r>
                      <a:endParaRPr lang="de-DE" sz="2800" b="1" dirty="0" smtClean="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3145774963"/>
              </p:ext>
            </p:extLst>
          </p:nvPr>
        </p:nvGraphicFramePr>
        <p:xfrm>
          <a:off x="2499544" y="2276873"/>
          <a:ext cx="5776686" cy="3804052"/>
        </p:xfrm>
        <a:graphic>
          <a:graphicData uri="http://schemas.openxmlformats.org/drawingml/2006/table">
            <a:tbl>
              <a:tblPr/>
              <a:tblGrid>
                <a:gridCol w="5776686"/>
              </a:tblGrid>
              <a:tr h="3804052">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Es bestehen unterschiedliche Erwartungen an die Rollen</a:t>
                      </a:r>
                      <a:r>
                        <a:rPr lang="de-DE" sz="2800" baseline="0" dirty="0" smtClean="0">
                          <a:solidFill>
                            <a:schemeClr val="accent6"/>
                          </a:solidFill>
                          <a:latin typeface="Times New Roman" panose="02020603050405020304" pitchFamily="18" charset="0"/>
                          <a:cs typeface="Times New Roman" panose="02020603050405020304" pitchFamily="18" charset="0"/>
                        </a:rPr>
                        <a:t> der beteiligten Personen, z.B. ein Meister ist zugleich Führungskraft (für seine Gesellen) und Untergebener (Mitarbeiter des Abteilungsleiters)</a:t>
                      </a:r>
                      <a:endParaRPr lang="de-DE" sz="280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
        <p:nvSpPr>
          <p:cNvPr id="32" name="Textfeld 31"/>
          <p:cNvSpPr txBox="1"/>
          <p:nvPr/>
        </p:nvSpPr>
        <p:spPr>
          <a:xfrm>
            <a:off x="2483768" y="2197901"/>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5" name="Textfeld 34"/>
          <p:cNvSpPr txBox="1"/>
          <p:nvPr/>
        </p:nvSpPr>
        <p:spPr>
          <a:xfrm>
            <a:off x="2491656" y="2192679"/>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8" name="Textfeld 37"/>
          <p:cNvSpPr txBox="1"/>
          <p:nvPr/>
        </p:nvSpPr>
        <p:spPr>
          <a:xfrm>
            <a:off x="2499544" y="2208345"/>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5682571"/>
      </p:ext>
    </p:extLst>
  </p:cSld>
  <p:clrMapOvr>
    <a:masterClrMapping/>
  </p:clrMapOvr>
  <p:transition spd="med">
    <p:fade/>
  </p:transition>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1"/>
            <a:ext cx="8137525" cy="726101"/>
          </a:xfrm>
        </p:spPr>
        <p:txBody>
          <a:bodyPr>
            <a:noAutofit/>
          </a:bodyPr>
          <a:lstStyle/>
          <a:p>
            <a:pPr algn="ctr"/>
            <a:endParaRPr lang="de-DE" sz="800" b="1" dirty="0">
              <a:latin typeface="Times New Roman" panose="02020603050405020304" pitchFamily="18" charset="0"/>
              <a:cs typeface="Times New Roman" panose="02020603050405020304" pitchFamily="18" charset="0"/>
            </a:endParaRPr>
          </a:p>
          <a:p>
            <a:pPr algn="ctr"/>
            <a:endParaRPr lang="de-DE" sz="800" b="1" dirty="0" smtClean="0">
              <a:latin typeface="Times New Roman" panose="02020603050405020304" pitchFamily="18" charset="0"/>
              <a:cs typeface="Times New Roman" panose="02020603050405020304" pitchFamily="18" charset="0"/>
            </a:endParaRPr>
          </a:p>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Konfliktarten</a:t>
            </a:r>
          </a:p>
        </p:txBody>
      </p:sp>
      <p:sp>
        <p:nvSpPr>
          <p:cNvPr id="6" name="Textfeld 5"/>
          <p:cNvSpPr txBox="1"/>
          <p:nvPr/>
        </p:nvSpPr>
        <p:spPr>
          <a:xfrm>
            <a:off x="261257" y="1556792"/>
            <a:ext cx="2236510"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Konfliktart</a:t>
            </a:r>
            <a:endParaRPr lang="de-DE" sz="3600" u="sng"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4006063" y="1556792"/>
            <a:ext cx="2723823"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sp>
        <p:nvSpPr>
          <p:cNvPr id="27" name="Textfeld 26"/>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837639" y="3914293"/>
            <a:ext cx="2420856" cy="2092881"/>
          </a:xfrm>
          <a:prstGeom prst="rect">
            <a:avLst/>
          </a:prstGeom>
          <a:solidFill>
            <a:schemeClr val="accent2">
              <a:lumMod val="90000"/>
            </a:schemeClr>
          </a:solidFill>
        </p:spPr>
        <p:txBody>
          <a:bodyPr wrap="non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Konkurrenz</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Kooperation</a:t>
            </a:r>
          </a:p>
          <a:p>
            <a:pPr marL="457200" indent="-457200">
              <a:buFont typeface="Symbol" panose="05050102010706020507" pitchFamily="18" charset="2"/>
              <a:buChar char="-"/>
            </a:pPr>
            <a:r>
              <a:rPr lang="de-DE" sz="2600" dirty="0" err="1" smtClean="0">
                <a:solidFill>
                  <a:schemeClr val="accent6"/>
                </a:solidFill>
                <a:latin typeface="Times New Roman" panose="02020603050405020304" pitchFamily="18" charset="0"/>
                <a:cs typeface="Times New Roman" panose="02020603050405020304" pitchFamily="18" charset="0"/>
              </a:rPr>
              <a:t>Gleichberech</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t>
            </a:r>
            <a:r>
              <a:rPr lang="de-DE" sz="2600" dirty="0" err="1" smtClean="0">
                <a:solidFill>
                  <a:schemeClr val="accent6"/>
                </a:solidFill>
                <a:latin typeface="Times New Roman" panose="02020603050405020304" pitchFamily="18" charset="0"/>
                <a:cs typeface="Times New Roman" panose="02020603050405020304" pitchFamily="18" charset="0"/>
              </a:rPr>
              <a:t>tiung</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Autorität</a:t>
            </a:r>
            <a:endParaRPr lang="de-DE" sz="2600" dirty="0">
              <a:solidFill>
                <a:schemeClr val="accent6"/>
              </a:solidFill>
              <a:latin typeface="Times New Roman" panose="02020603050405020304" pitchFamily="18" charset="0"/>
              <a:cs typeface="Times New Roman" panose="02020603050405020304" pitchFamily="18" charset="0"/>
            </a:endParaRPr>
          </a:p>
        </p:txBody>
      </p:sp>
      <p:sp>
        <p:nvSpPr>
          <p:cNvPr id="29" name="Textfeld 28"/>
          <p:cNvSpPr txBox="1"/>
          <p:nvPr/>
        </p:nvSpPr>
        <p:spPr>
          <a:xfrm>
            <a:off x="5266383" y="3910812"/>
            <a:ext cx="2127505" cy="2092881"/>
          </a:xfrm>
          <a:prstGeom prst="rect">
            <a:avLst/>
          </a:prstGeom>
          <a:solidFill>
            <a:schemeClr val="accent2">
              <a:lumMod val="90000"/>
            </a:schemeClr>
          </a:solidFill>
        </p:spPr>
        <p:txBody>
          <a:bodyPr wrap="non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Macht</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Fürsorge</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Vertrauen</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Misstrauen</a:t>
            </a:r>
          </a:p>
          <a:p>
            <a:pPr marL="457200" indent="-457200">
              <a:buFont typeface="Symbol" panose="05050102010706020507" pitchFamily="18" charset="2"/>
              <a:buChar char="-"/>
            </a:pPr>
            <a:endParaRPr lang="de-DE" sz="2600" dirty="0">
              <a:solidFill>
                <a:schemeClr val="accent6"/>
              </a:solidFill>
              <a:latin typeface="Times New Roman" panose="02020603050405020304" pitchFamily="18" charset="0"/>
              <a:cs typeface="Times New Roman" panose="02020603050405020304" pitchFamily="18" charset="0"/>
            </a:endParaRPr>
          </a:p>
        </p:txBody>
      </p:sp>
      <p:sp>
        <p:nvSpPr>
          <p:cNvPr id="32" name="Textfeld 31"/>
          <p:cNvSpPr txBox="1"/>
          <p:nvPr/>
        </p:nvSpPr>
        <p:spPr>
          <a:xfrm>
            <a:off x="2483768" y="2197901"/>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graphicFrame>
        <p:nvGraphicFramePr>
          <p:cNvPr id="33" name="Inhaltsplatzhalter 3"/>
          <p:cNvGraphicFramePr>
            <a:graphicFrameLocks/>
          </p:cNvGraphicFramePr>
          <p:nvPr>
            <p:extLst>
              <p:ext uri="{D42A27DB-BD31-4B8C-83A1-F6EECF244321}">
                <p14:modId xmlns:p14="http://schemas.microsoft.com/office/powerpoint/2010/main" val="2891652292"/>
              </p:ext>
            </p:extLst>
          </p:nvPr>
        </p:nvGraphicFramePr>
        <p:xfrm>
          <a:off x="253369" y="2204864"/>
          <a:ext cx="2222511" cy="3804051"/>
        </p:xfrm>
        <a:graphic>
          <a:graphicData uri="http://schemas.openxmlformats.org/drawingml/2006/table">
            <a:tbl>
              <a:tblPr/>
              <a:tblGrid>
                <a:gridCol w="2222511"/>
              </a:tblGrid>
              <a:tr h="3804051">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Verteilungs- </a:t>
                      </a:r>
                      <a:r>
                        <a:rPr lang="de-DE" sz="2800" b="1" dirty="0" err="1" smtClean="0">
                          <a:solidFill>
                            <a:schemeClr val="accent6"/>
                          </a:solidFill>
                          <a:latin typeface="Times New Roman" panose="02020603050405020304" pitchFamily="18" charset="0"/>
                          <a:cs typeface="Times New Roman" panose="02020603050405020304" pitchFamily="18" charset="0"/>
                        </a:rPr>
                        <a:t>konflikt</a:t>
                      </a:r>
                      <a:endParaRPr lang="de-DE" sz="2800" b="1" dirty="0" smtClean="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34" name="Tabelle 33"/>
          <p:cNvGraphicFramePr>
            <a:graphicFrameLocks noGrp="1"/>
          </p:cNvGraphicFramePr>
          <p:nvPr>
            <p:extLst>
              <p:ext uri="{D42A27DB-BD31-4B8C-83A1-F6EECF244321}">
                <p14:modId xmlns:p14="http://schemas.microsoft.com/office/powerpoint/2010/main" val="1411854194"/>
              </p:ext>
            </p:extLst>
          </p:nvPr>
        </p:nvGraphicFramePr>
        <p:xfrm>
          <a:off x="2483768" y="2204864"/>
          <a:ext cx="5776686" cy="3804052"/>
        </p:xfrm>
        <a:graphic>
          <a:graphicData uri="http://schemas.openxmlformats.org/drawingml/2006/table">
            <a:tbl>
              <a:tblPr/>
              <a:tblGrid>
                <a:gridCol w="5776686"/>
              </a:tblGrid>
              <a:tr h="3804052">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Ansprüche der beteiligten Personen bezüglich der Verteilung von Gütern, Einfluss, Macht</a:t>
                      </a:r>
                      <a:r>
                        <a:rPr lang="de-DE" sz="2800" baseline="0" dirty="0" smtClean="0">
                          <a:solidFill>
                            <a:schemeClr val="accent6"/>
                          </a:solidFill>
                          <a:latin typeface="Times New Roman" panose="02020603050405020304" pitchFamily="18" charset="0"/>
                          <a:cs typeface="Times New Roman" panose="02020603050405020304" pitchFamily="18" charset="0"/>
                        </a:rPr>
                        <a:t> und Bestimmung sind die Ursache der Auseinandersetzung.</a:t>
                      </a:r>
                      <a:endParaRPr lang="de-DE" sz="280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
        <p:nvSpPr>
          <p:cNvPr id="35" name="Textfeld 34"/>
          <p:cNvSpPr txBox="1"/>
          <p:nvPr/>
        </p:nvSpPr>
        <p:spPr>
          <a:xfrm>
            <a:off x="2491656" y="2192679"/>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8" name="Textfeld 37"/>
          <p:cNvSpPr txBox="1"/>
          <p:nvPr/>
        </p:nvSpPr>
        <p:spPr>
          <a:xfrm>
            <a:off x="2499544" y="2208345"/>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65271"/>
      </p:ext>
    </p:extLst>
  </p:cSld>
  <p:clrMapOvr>
    <a:masterClrMapping/>
  </p:clrMapOvr>
  <p:transition spd="med">
    <p:fade/>
  </p:transition>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1"/>
            <a:ext cx="8137525" cy="726101"/>
          </a:xfrm>
        </p:spPr>
        <p:txBody>
          <a:bodyPr>
            <a:noAutofit/>
          </a:bodyPr>
          <a:lstStyle/>
          <a:p>
            <a:pPr algn="ctr"/>
            <a:endParaRPr lang="de-DE" sz="800" b="1" dirty="0">
              <a:latin typeface="Times New Roman" panose="02020603050405020304" pitchFamily="18" charset="0"/>
              <a:cs typeface="Times New Roman" panose="02020603050405020304" pitchFamily="18" charset="0"/>
            </a:endParaRPr>
          </a:p>
          <a:p>
            <a:pPr algn="ctr"/>
            <a:endParaRPr lang="de-DE" sz="800" b="1" dirty="0" smtClean="0">
              <a:latin typeface="Times New Roman" panose="02020603050405020304" pitchFamily="18" charset="0"/>
              <a:cs typeface="Times New Roman" panose="02020603050405020304" pitchFamily="18" charset="0"/>
            </a:endParaRPr>
          </a:p>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Konfliktarten</a:t>
            </a:r>
          </a:p>
        </p:txBody>
      </p:sp>
      <p:sp>
        <p:nvSpPr>
          <p:cNvPr id="6" name="Textfeld 5"/>
          <p:cNvSpPr txBox="1"/>
          <p:nvPr/>
        </p:nvSpPr>
        <p:spPr>
          <a:xfrm>
            <a:off x="261257" y="1556792"/>
            <a:ext cx="2236510"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Konfliktart</a:t>
            </a:r>
            <a:endParaRPr lang="de-DE" sz="3600" u="sng"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9" name="Textfeld 8"/>
          <p:cNvSpPr txBox="1"/>
          <p:nvPr/>
        </p:nvSpPr>
        <p:spPr>
          <a:xfrm>
            <a:off x="4006063" y="1556792"/>
            <a:ext cx="2723823" cy="646331"/>
          </a:xfrm>
          <a:prstGeom prst="rect">
            <a:avLst/>
          </a:prstGeom>
          <a:noFill/>
        </p:spPr>
        <p:txBody>
          <a:bodyPr wrap="none" rtlCol="0">
            <a:spAutoFit/>
          </a:bodyPr>
          <a:lstStyle/>
          <a:p>
            <a:pPr algn="ctr"/>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sp>
        <p:nvSpPr>
          <p:cNvPr id="27" name="Textfeld 26"/>
          <p:cNvSpPr txBox="1"/>
          <p:nvPr/>
        </p:nvSpPr>
        <p:spPr>
          <a:xfrm>
            <a:off x="2483768" y="2203123"/>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837639" y="3914293"/>
            <a:ext cx="2420856" cy="2092881"/>
          </a:xfrm>
          <a:prstGeom prst="rect">
            <a:avLst/>
          </a:prstGeom>
          <a:solidFill>
            <a:schemeClr val="accent2">
              <a:lumMod val="90000"/>
            </a:schemeClr>
          </a:solidFill>
        </p:spPr>
        <p:txBody>
          <a:bodyPr wrap="non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Konkurrenz</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Kooperation</a:t>
            </a:r>
          </a:p>
          <a:p>
            <a:pPr marL="457200" indent="-457200">
              <a:buFont typeface="Symbol" panose="05050102010706020507" pitchFamily="18" charset="2"/>
              <a:buChar char="-"/>
            </a:pPr>
            <a:r>
              <a:rPr lang="de-DE" sz="2600" dirty="0" err="1" smtClean="0">
                <a:solidFill>
                  <a:schemeClr val="accent6"/>
                </a:solidFill>
                <a:latin typeface="Times New Roman" panose="02020603050405020304" pitchFamily="18" charset="0"/>
                <a:cs typeface="Times New Roman" panose="02020603050405020304" pitchFamily="18" charset="0"/>
              </a:rPr>
              <a:t>Gleichberech</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t>
            </a:r>
            <a:r>
              <a:rPr lang="de-DE" sz="2600" dirty="0" err="1" smtClean="0">
                <a:solidFill>
                  <a:schemeClr val="accent6"/>
                </a:solidFill>
                <a:latin typeface="Times New Roman" panose="02020603050405020304" pitchFamily="18" charset="0"/>
                <a:cs typeface="Times New Roman" panose="02020603050405020304" pitchFamily="18" charset="0"/>
              </a:rPr>
              <a:t>tiung</a:t>
            </a:r>
            <a:endParaRPr lang="de-DE" sz="2600" dirty="0" smtClean="0">
              <a:solidFill>
                <a:schemeClr val="accent6"/>
              </a:solidFill>
              <a:latin typeface="Times New Roman" panose="02020603050405020304" pitchFamily="18" charset="0"/>
              <a:cs typeface="Times New Roman" panose="02020603050405020304" pitchFamily="18" charset="0"/>
            </a:endParaRP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Autorität</a:t>
            </a:r>
            <a:endParaRPr lang="de-DE" sz="2600" dirty="0">
              <a:solidFill>
                <a:schemeClr val="accent6"/>
              </a:solidFill>
              <a:latin typeface="Times New Roman" panose="02020603050405020304" pitchFamily="18" charset="0"/>
              <a:cs typeface="Times New Roman" panose="02020603050405020304" pitchFamily="18" charset="0"/>
            </a:endParaRPr>
          </a:p>
        </p:txBody>
      </p:sp>
      <p:sp>
        <p:nvSpPr>
          <p:cNvPr id="29" name="Textfeld 28"/>
          <p:cNvSpPr txBox="1"/>
          <p:nvPr/>
        </p:nvSpPr>
        <p:spPr>
          <a:xfrm>
            <a:off x="5266383" y="3910812"/>
            <a:ext cx="2127505" cy="2092881"/>
          </a:xfrm>
          <a:prstGeom prst="rect">
            <a:avLst/>
          </a:prstGeom>
          <a:solidFill>
            <a:schemeClr val="accent2">
              <a:lumMod val="90000"/>
            </a:schemeClr>
          </a:solidFill>
        </p:spPr>
        <p:txBody>
          <a:bodyPr wrap="none" rtlCol="0">
            <a:spAutoFit/>
          </a:bodyPr>
          <a:lstStyle/>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Macht</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Fürsorge</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Vertrauen</a:t>
            </a:r>
          </a:p>
          <a:p>
            <a:pPr marL="457200" indent="-457200">
              <a:buFont typeface="Symbol" panose="05050102010706020507" pitchFamily="18" charset="2"/>
              <a:buChar char="-"/>
            </a:pPr>
            <a:r>
              <a:rPr lang="de-DE" sz="2600" dirty="0" smtClean="0">
                <a:solidFill>
                  <a:schemeClr val="accent6"/>
                </a:solidFill>
                <a:latin typeface="Times New Roman" panose="02020603050405020304" pitchFamily="18" charset="0"/>
                <a:cs typeface="Times New Roman" panose="02020603050405020304" pitchFamily="18" charset="0"/>
              </a:rPr>
              <a:t>Misstrauen</a:t>
            </a:r>
          </a:p>
          <a:p>
            <a:pPr marL="457200" indent="-457200">
              <a:buFont typeface="Symbol" panose="05050102010706020507" pitchFamily="18" charset="2"/>
              <a:buChar char="-"/>
            </a:pPr>
            <a:endParaRPr lang="de-DE" sz="2600" dirty="0">
              <a:solidFill>
                <a:schemeClr val="accent6"/>
              </a:solidFill>
              <a:latin typeface="Times New Roman" panose="02020603050405020304" pitchFamily="18" charset="0"/>
              <a:cs typeface="Times New Roman" panose="02020603050405020304" pitchFamily="18" charset="0"/>
            </a:endParaRPr>
          </a:p>
        </p:txBody>
      </p:sp>
      <p:sp>
        <p:nvSpPr>
          <p:cNvPr id="32" name="Textfeld 31"/>
          <p:cNvSpPr txBox="1"/>
          <p:nvPr/>
        </p:nvSpPr>
        <p:spPr>
          <a:xfrm>
            <a:off x="2483768" y="2197901"/>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
        <p:nvSpPr>
          <p:cNvPr id="35" name="Textfeld 34"/>
          <p:cNvSpPr txBox="1"/>
          <p:nvPr/>
        </p:nvSpPr>
        <p:spPr>
          <a:xfrm>
            <a:off x="2491656" y="2192679"/>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graphicFrame>
        <p:nvGraphicFramePr>
          <p:cNvPr id="36" name="Inhaltsplatzhalter 3"/>
          <p:cNvGraphicFramePr>
            <a:graphicFrameLocks/>
          </p:cNvGraphicFramePr>
          <p:nvPr>
            <p:extLst>
              <p:ext uri="{D42A27DB-BD31-4B8C-83A1-F6EECF244321}">
                <p14:modId xmlns:p14="http://schemas.microsoft.com/office/powerpoint/2010/main" val="181760054"/>
              </p:ext>
            </p:extLst>
          </p:nvPr>
        </p:nvGraphicFramePr>
        <p:xfrm>
          <a:off x="250825" y="2204865"/>
          <a:ext cx="2248719" cy="3830350"/>
        </p:xfrm>
        <a:graphic>
          <a:graphicData uri="http://schemas.openxmlformats.org/drawingml/2006/table">
            <a:tbl>
              <a:tblPr/>
              <a:tblGrid>
                <a:gridCol w="2248719"/>
              </a:tblGrid>
              <a:tr h="3830350">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Ziel-   </a:t>
                      </a:r>
                      <a:r>
                        <a:rPr lang="de-DE" sz="2800" b="1" dirty="0" err="1" smtClean="0">
                          <a:solidFill>
                            <a:schemeClr val="accent6"/>
                          </a:solidFill>
                          <a:latin typeface="Times New Roman" panose="02020603050405020304" pitchFamily="18" charset="0"/>
                          <a:cs typeface="Times New Roman" panose="02020603050405020304" pitchFamily="18" charset="0"/>
                        </a:rPr>
                        <a:t>konflikt</a:t>
                      </a:r>
                      <a:endParaRPr lang="de-DE" sz="2800" b="1" dirty="0" smtClean="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37" name="Tabelle 36"/>
          <p:cNvGraphicFramePr>
            <a:graphicFrameLocks noGrp="1"/>
          </p:cNvGraphicFramePr>
          <p:nvPr>
            <p:extLst>
              <p:ext uri="{D42A27DB-BD31-4B8C-83A1-F6EECF244321}">
                <p14:modId xmlns:p14="http://schemas.microsoft.com/office/powerpoint/2010/main" val="954594915"/>
              </p:ext>
            </p:extLst>
          </p:nvPr>
        </p:nvGraphicFramePr>
        <p:xfrm>
          <a:off x="2507432" y="2204864"/>
          <a:ext cx="5776686" cy="3830351"/>
        </p:xfrm>
        <a:graphic>
          <a:graphicData uri="http://schemas.openxmlformats.org/drawingml/2006/table">
            <a:tbl>
              <a:tblPr/>
              <a:tblGrid>
                <a:gridCol w="5776686"/>
              </a:tblGrid>
              <a:tr h="3830351">
                <a:tc>
                  <a:txBody>
                    <a:bodyPr/>
                    <a:lstStyle/>
                    <a:p>
                      <a:r>
                        <a:rPr lang="de-DE" sz="2800" dirty="0" smtClean="0">
                          <a:solidFill>
                            <a:schemeClr val="accent6"/>
                          </a:solidFill>
                          <a:latin typeface="Times New Roman" panose="02020603050405020304" pitchFamily="18" charset="0"/>
                          <a:cs typeface="Times New Roman" panose="02020603050405020304" pitchFamily="18" charset="0"/>
                        </a:rPr>
                        <a:t>Die beteiligten Personen</a:t>
                      </a:r>
                      <a:r>
                        <a:rPr lang="de-DE" sz="2800" baseline="0" dirty="0" smtClean="0">
                          <a:solidFill>
                            <a:schemeClr val="accent6"/>
                          </a:solidFill>
                          <a:latin typeface="Times New Roman" panose="02020603050405020304" pitchFamily="18" charset="0"/>
                          <a:cs typeface="Times New Roman" panose="02020603050405020304" pitchFamily="18" charset="0"/>
                        </a:rPr>
                        <a:t> haben unterschiedliche Zielvorstellungen, müssen aber zusammenarbeiten.</a:t>
                      </a:r>
                      <a:endParaRPr lang="de-DE" sz="280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
        <p:nvSpPr>
          <p:cNvPr id="38" name="Textfeld 37"/>
          <p:cNvSpPr txBox="1"/>
          <p:nvPr/>
        </p:nvSpPr>
        <p:spPr>
          <a:xfrm>
            <a:off x="2499544" y="2208345"/>
            <a:ext cx="184731" cy="646331"/>
          </a:xfrm>
          <a:prstGeom prst="rect">
            <a:avLst/>
          </a:prstGeom>
          <a:noFill/>
        </p:spPr>
        <p:txBody>
          <a:bodyPr wrap="none" rtlCol="0">
            <a:spAutoFit/>
          </a:bodyPr>
          <a:lstStyle/>
          <a:p>
            <a:endParaRPr lang="de-DE"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116381"/>
      </p:ext>
    </p:extLst>
  </p:cSld>
  <p:clrMapOvr>
    <a:masterClrMapping/>
  </p:clrMapOvr>
  <p:transition spd="med">
    <p:fade/>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1706" y="1844824"/>
            <a:ext cx="8137525" cy="3744416"/>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Konfliktformen:</a:t>
            </a:r>
            <a:endParaRPr lang="de-DE" sz="3600" b="1" dirty="0" smtClean="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Aufgrund der Persönlichkeit und der teils mangelnden Sozial- und Fachkompetenz der einzelnen Mitarbeiter kommt es im betrieblichen Zusammenwirken häufig zu Konflikten</a:t>
            </a:r>
            <a:r>
              <a:rPr lang="de-DE" sz="3600" dirty="0" smtClean="0">
                <a:solidFill>
                  <a:schemeClr val="accent6"/>
                </a:solidFill>
                <a:latin typeface="Times New Roman" panose="02020603050405020304" pitchFamily="18" charset="0"/>
                <a:cs typeface="Times New Roman" panose="02020603050405020304" pitchFamily="18" charset="0"/>
              </a:rPr>
              <a:t>.</a:t>
            </a:r>
            <a:endParaRPr lang="de-DE" sz="3600" b="1"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3600" b="1" u="sng"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9144991"/>
      </p:ext>
    </p:extLst>
  </p:cSld>
  <p:clrMapOvr>
    <a:masterClrMapping/>
  </p:clrMapOvr>
  <p:transition spd="med">
    <p:fade/>
  </p:transition>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151235" y="2276872"/>
            <a:ext cx="6336704" cy="2808312"/>
          </a:xfrm>
          <a:solidFill>
            <a:schemeClr val="accent1">
              <a:lumMod val="20000"/>
              <a:lumOff val="80000"/>
            </a:schemeClr>
          </a:solidFill>
        </p:spPr>
        <p:txBody>
          <a:bodyPr/>
          <a:lstStyle/>
          <a:p>
            <a:endParaRPr lang="de-DE" sz="3600" dirty="0" smtClean="0">
              <a:solidFill>
                <a:schemeClr val="accent6"/>
              </a:solidFill>
              <a:latin typeface="Times New Roman" panose="02020603050405020304" pitchFamily="18" charset="0"/>
              <a:cs typeface="Times New Roman" panose="02020603050405020304" pitchFamily="18" charset="0"/>
            </a:endParaRPr>
          </a:p>
          <a:p>
            <a:pPr algn="ctr"/>
            <a:endParaRPr lang="de-DE" sz="800" b="1" u="sng" dirty="0" smtClean="0">
              <a:solidFill>
                <a:schemeClr val="accent6"/>
              </a:solidFill>
              <a:latin typeface="Times New Roman" panose="02020603050405020304" pitchFamily="18" charset="0"/>
              <a:cs typeface="Times New Roman" panose="02020603050405020304" pitchFamily="18" charset="0"/>
            </a:endParaRPr>
          </a:p>
          <a:p>
            <a:pPr algn="ctr"/>
            <a:r>
              <a:rPr lang="de-DE" sz="5400" b="1" u="sng" dirty="0" smtClean="0">
                <a:solidFill>
                  <a:schemeClr val="accent6"/>
                </a:solidFill>
                <a:latin typeface="Times New Roman" panose="02020603050405020304" pitchFamily="18" charset="0"/>
                <a:cs typeface="Times New Roman" panose="02020603050405020304" pitchFamily="18" charset="0"/>
              </a:rPr>
              <a:t>Dazu gehören:</a:t>
            </a:r>
          </a:p>
          <a:p>
            <a:pPr algn="ctr"/>
            <a:endParaRPr lang="de-DE" sz="3600" b="1" u="sng"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2386671"/>
      </p:ext>
    </p:extLst>
  </p:cSld>
  <p:clrMapOvr>
    <a:masterClrMapping/>
  </p:clrMapOvr>
  <p:transition spd="med">
    <p:fade/>
  </p:transition>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2449880"/>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Führungsfehler:</a:t>
            </a:r>
          </a:p>
          <a:p>
            <a:r>
              <a:rPr lang="de-DE" sz="3600" dirty="0" smtClean="0">
                <a:solidFill>
                  <a:schemeClr val="accent6"/>
                </a:solidFill>
                <a:latin typeface="Times New Roman" panose="02020603050405020304" pitchFamily="18" charset="0"/>
                <a:cs typeface="Times New Roman" panose="02020603050405020304" pitchFamily="18" charset="0"/>
              </a:rPr>
              <a:t>Diese können z.B. dadurch entstehen, dass Entscheidungen ohne Mitwirkung der betroffen Personen getroffen werden.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3113743"/>
      </p:ext>
    </p:extLst>
  </p:cSld>
  <p:clrMapOvr>
    <a:masterClrMapping/>
  </p:clrMapOvr>
  <p:transition spd="med">
    <p:fade/>
  </p:transition>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2593896"/>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Unternehmenspolitik:</a:t>
            </a:r>
          </a:p>
          <a:p>
            <a:r>
              <a:rPr lang="de-DE" sz="3600" dirty="0" smtClean="0">
                <a:solidFill>
                  <a:schemeClr val="accent6"/>
                </a:solidFill>
                <a:latin typeface="Times New Roman" panose="02020603050405020304" pitchFamily="18" charset="0"/>
                <a:cs typeface="Times New Roman" panose="02020603050405020304" pitchFamily="18" charset="0"/>
              </a:rPr>
              <a:t>Beispielsweise könnte unterschiedliche Bezahlung bei gleichartige Tätigkeit als ungerecht empfunden werden.</a:t>
            </a:r>
          </a:p>
        </p:txBody>
      </p:sp>
    </p:spTree>
    <p:extLst>
      <p:ext uri="{BB962C8B-B14F-4D97-AF65-F5344CB8AC3E}">
        <p14:creationId xmlns:p14="http://schemas.microsoft.com/office/powerpoint/2010/main" val="2891318503"/>
      </p:ext>
    </p:extLst>
  </p:cSld>
  <p:clrMapOvr>
    <a:masterClrMapping/>
  </p:clrMapOvr>
  <p:transition spd="med">
    <p:fade/>
  </p:transition>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097952"/>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Generationskonflikt:</a:t>
            </a:r>
            <a:endParaRPr lang="de-DE" sz="3600" b="1"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Dazu könnte es beispielsweise kommen, wenn ein sehr junger Mitarbeiter zum Vorgesetzten ernannt wird und ältere Kollegen sich dadurch übergangen fühlen.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063935"/>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dirty="0" smtClean="0">
                <a:latin typeface="Times New Roman" panose="02020603050405020304" pitchFamily="18" charset="0"/>
                <a:cs typeface="Times New Roman" panose="02020603050405020304" pitchFamily="18" charset="0"/>
              </a:rPr>
              <a:t>Transaktionsanalyse (TA)</a:t>
            </a:r>
            <a:endParaRPr lang="de-DE" sz="50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250825" y="1700808"/>
            <a:ext cx="8137525" cy="1754326"/>
          </a:xfrm>
          <a:prstGeom prst="rect">
            <a:avLst/>
          </a:prstGeom>
          <a:solidFill>
            <a:schemeClr val="accent6">
              <a:lumMod val="75000"/>
              <a:lumOff val="25000"/>
            </a:schemeClr>
          </a:solidFill>
        </p:spPr>
        <p:txBody>
          <a:bodyPr wrap="square" rtlCol="0">
            <a:spAutoFit/>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„Die Transaktionsanalyse ist ein Modell der menschlichen Persönlichkeit und Verhaltensweise.“</a:t>
            </a:r>
            <a:endParaRPr lang="de-DE" sz="3600" dirty="0">
              <a:solidFill>
                <a:schemeClr val="accent1"/>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250825" y="3645024"/>
            <a:ext cx="8137525" cy="2308324"/>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Sie soll dazu dienen kommunikative Schwierigkeiten zu erklären und menschliche Verhaltensweisen zu verstehen.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61428171"/>
      </p:ext>
    </p:extLst>
  </p:cSld>
  <p:clrMapOvr>
    <a:masterClrMapping/>
  </p:clrMapOvr>
  <p:transition spd="med">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196752"/>
            <a:ext cx="8137525" cy="5589240"/>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Alkoholmissbrauch:</a:t>
            </a:r>
          </a:p>
          <a:p>
            <a:r>
              <a:rPr lang="de-DE" sz="3600" dirty="0" smtClean="0">
                <a:solidFill>
                  <a:schemeClr val="accent6"/>
                </a:solidFill>
                <a:latin typeface="Times New Roman" panose="02020603050405020304" pitchFamily="18" charset="0"/>
                <a:cs typeface="Times New Roman" panose="02020603050405020304" pitchFamily="18" charset="0"/>
              </a:rPr>
              <a:t>Beispiel: Ein Mitarbeiter steht unter Alkoholeinfluss und gefährdet dabei zum Einen sich selbst und andere und darüber hinaus auch den Arbeitsfortschritt.</a:t>
            </a:r>
          </a:p>
          <a:p>
            <a:pPr algn="ctr"/>
            <a:r>
              <a:rPr lang="de-DE" sz="3600" i="1" dirty="0" smtClean="0">
                <a:solidFill>
                  <a:schemeClr val="accent6"/>
                </a:solidFill>
                <a:latin typeface="Times New Roman" panose="02020603050405020304" pitchFamily="18" charset="0"/>
                <a:cs typeface="Times New Roman" panose="02020603050405020304" pitchFamily="18" charset="0"/>
              </a:rPr>
              <a:t>Hier ist auch</a:t>
            </a:r>
          </a:p>
          <a:p>
            <a:pPr algn="ctr"/>
            <a:r>
              <a:rPr lang="de-DE" sz="3600" i="1" dirty="0" smtClean="0">
                <a:solidFill>
                  <a:schemeClr val="accent6"/>
                </a:solidFill>
                <a:latin typeface="Times New Roman" panose="02020603050405020304" pitchFamily="18" charset="0"/>
                <a:cs typeface="Times New Roman" panose="02020603050405020304" pitchFamily="18" charset="0"/>
              </a:rPr>
              <a:t> der Vorgesetzte gefordert </a:t>
            </a:r>
          </a:p>
          <a:p>
            <a:pPr algn="ctr"/>
            <a:r>
              <a:rPr lang="de-DE" sz="3600" i="1" dirty="0" smtClean="0">
                <a:solidFill>
                  <a:schemeClr val="accent6"/>
                </a:solidFill>
                <a:latin typeface="Times New Roman" panose="02020603050405020304" pitchFamily="18" charset="0"/>
                <a:cs typeface="Times New Roman" panose="02020603050405020304" pitchFamily="18" charset="0"/>
              </a:rPr>
              <a:t>seiner Fürsorgepflicht </a:t>
            </a:r>
          </a:p>
          <a:p>
            <a:pPr algn="ctr"/>
            <a:r>
              <a:rPr lang="de-DE" sz="3600" i="1" dirty="0" smtClean="0">
                <a:solidFill>
                  <a:schemeClr val="accent6"/>
                </a:solidFill>
                <a:latin typeface="Times New Roman" panose="02020603050405020304" pitchFamily="18" charset="0"/>
                <a:cs typeface="Times New Roman" panose="02020603050405020304" pitchFamily="18" charset="0"/>
              </a:rPr>
              <a:t>nachzukommen!</a:t>
            </a:r>
          </a:p>
          <a:p>
            <a:endParaRPr lang="de-DE" sz="3600" b="1" i="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818413"/>
      </p:ext>
    </p:extLst>
  </p:cSld>
  <p:clrMapOvr>
    <a:masterClrMapping/>
  </p:clrMapOvr>
  <p:transition spd="med">
    <p:fade/>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268760"/>
            <a:ext cx="8137525" cy="4824536"/>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Mobbing:</a:t>
            </a:r>
          </a:p>
          <a:p>
            <a:r>
              <a:rPr lang="de-DE" sz="3600" dirty="0" smtClean="0">
                <a:solidFill>
                  <a:schemeClr val="accent6"/>
                </a:solidFill>
                <a:latin typeface="Times New Roman" panose="02020603050405020304" pitchFamily="18" charset="0"/>
                <a:cs typeface="Times New Roman" panose="02020603050405020304" pitchFamily="18" charset="0"/>
              </a:rPr>
              <a:t>Darunter versteht man den systematischen und andauernden Versuch einen Mitarbeiter auszugrenzen und zu erniedrigen.</a:t>
            </a:r>
          </a:p>
          <a:p>
            <a:pPr algn="ctr"/>
            <a:r>
              <a:rPr lang="de-DE" sz="3600" i="1" dirty="0" smtClean="0">
                <a:solidFill>
                  <a:schemeClr val="accent6"/>
                </a:solidFill>
                <a:latin typeface="Times New Roman" panose="02020603050405020304" pitchFamily="18" charset="0"/>
                <a:cs typeface="Times New Roman" panose="02020603050405020304" pitchFamily="18" charset="0"/>
              </a:rPr>
              <a:t>Dadurch kommt es zu Arbeitsunfähigkeit, was zu Folgekosten für den Betrieb und die Allgemeinheit führt! </a:t>
            </a:r>
            <a:endParaRPr lang="de-DE" sz="3600" i="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6137051"/>
      </p:ext>
    </p:extLst>
  </p:cSld>
  <p:clrMapOvr>
    <a:masterClrMapping/>
  </p:clrMapOvr>
  <p:transition spd="med">
    <p:fade/>
  </p:transition>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05606"/>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800" b="1" dirty="0" smtClean="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Konfliktformen</a:t>
            </a:r>
            <a:endParaRPr lang="de-DE" sz="2800" b="1" dirty="0">
              <a:latin typeface="Times New Roman" panose="02020603050405020304" pitchFamily="18" charset="0"/>
              <a:cs typeface="Times New Roman" panose="02020603050405020304" pitchFamily="18" charset="0"/>
            </a:endParaRPr>
          </a:p>
        </p:txBody>
      </p:sp>
      <p:graphicFrame>
        <p:nvGraphicFramePr>
          <p:cNvPr id="26" name="Tabelle 25"/>
          <p:cNvGraphicFramePr>
            <a:graphicFrameLocks noGrp="1"/>
          </p:cNvGraphicFramePr>
          <p:nvPr>
            <p:extLst>
              <p:ext uri="{D42A27DB-BD31-4B8C-83A1-F6EECF244321}">
                <p14:modId xmlns:p14="http://schemas.microsoft.com/office/powerpoint/2010/main" val="121358983"/>
              </p:ext>
            </p:extLst>
          </p:nvPr>
        </p:nvGraphicFramePr>
        <p:xfrm>
          <a:off x="304800" y="2204863"/>
          <a:ext cx="2539008" cy="3816425"/>
        </p:xfrm>
        <a:graphic>
          <a:graphicData uri="http://schemas.openxmlformats.org/drawingml/2006/table">
            <a:tbl>
              <a:tblPr/>
              <a:tblGrid>
                <a:gridCol w="2539008"/>
              </a:tblGrid>
              <a:tr h="3816425">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Offene</a:t>
                      </a:r>
                      <a:r>
                        <a:rPr lang="de-DE" sz="2800" b="1" baseline="0" dirty="0" smtClean="0">
                          <a:solidFill>
                            <a:schemeClr val="accent6"/>
                          </a:solidFill>
                          <a:latin typeface="Times New Roman" panose="02020603050405020304" pitchFamily="18" charset="0"/>
                          <a:cs typeface="Times New Roman" panose="02020603050405020304" pitchFamily="18" charset="0"/>
                        </a:rPr>
                        <a:t> Konflikte</a:t>
                      </a:r>
                      <a:endParaRPr lang="de-DE" sz="2800" b="1"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27" name="Tabelle 26"/>
          <p:cNvGraphicFramePr>
            <a:graphicFrameLocks noGrp="1"/>
          </p:cNvGraphicFramePr>
          <p:nvPr>
            <p:extLst>
              <p:ext uri="{D42A27DB-BD31-4B8C-83A1-F6EECF244321}">
                <p14:modId xmlns:p14="http://schemas.microsoft.com/office/powerpoint/2010/main" val="4168219621"/>
              </p:ext>
            </p:extLst>
          </p:nvPr>
        </p:nvGraphicFramePr>
        <p:xfrm>
          <a:off x="2843808" y="2204863"/>
          <a:ext cx="5544542" cy="3816424"/>
        </p:xfrm>
        <a:graphic>
          <a:graphicData uri="http://schemas.openxmlformats.org/drawingml/2006/table">
            <a:tbl>
              <a:tblPr/>
              <a:tblGrid>
                <a:gridCol w="5544542"/>
              </a:tblGrid>
              <a:tr h="3816424">
                <a:tc>
                  <a:txBody>
                    <a:bodyPr/>
                    <a:lstStyle/>
                    <a:p>
                      <a:r>
                        <a:rPr lang="de-DE" sz="2800" b="0" dirty="0" smtClean="0">
                          <a:solidFill>
                            <a:schemeClr val="accent6"/>
                          </a:solidFill>
                          <a:latin typeface="Times New Roman" panose="02020603050405020304" pitchFamily="18" charset="0"/>
                          <a:cs typeface="Times New Roman" panose="02020603050405020304" pitchFamily="18" charset="0"/>
                        </a:rPr>
                        <a:t>Die beteiligten Personen</a:t>
                      </a:r>
                      <a:r>
                        <a:rPr lang="de-DE" sz="2800" b="0" baseline="0" dirty="0" smtClean="0">
                          <a:solidFill>
                            <a:schemeClr val="accent6"/>
                          </a:solidFill>
                          <a:latin typeface="Times New Roman" panose="02020603050405020304" pitchFamily="18" charset="0"/>
                          <a:cs typeface="Times New Roman" panose="02020603050405020304" pitchFamily="18" charset="0"/>
                        </a:rPr>
                        <a:t> tragen ihre Meinungsverschiedenheiten offen aus. Den beteiligten Personen und ihrem Umfeld ist bekannt, dass Unstimmigkeit herrscht.</a:t>
                      </a:r>
                      <a:endParaRPr lang="de-DE" sz="2800" b="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
        <p:nvSpPr>
          <p:cNvPr id="28" name="Textfeld 27"/>
          <p:cNvSpPr txBox="1"/>
          <p:nvPr/>
        </p:nvSpPr>
        <p:spPr>
          <a:xfrm>
            <a:off x="251520" y="1556792"/>
            <a:ext cx="2646878"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Konfliktform</a:t>
            </a:r>
            <a:endParaRPr lang="de-DE" sz="3600" u="sng" dirty="0">
              <a:latin typeface="Times New Roman" panose="02020603050405020304" pitchFamily="18" charset="0"/>
              <a:cs typeface="Times New Roman" panose="02020603050405020304" pitchFamily="18" charset="0"/>
            </a:endParaRPr>
          </a:p>
        </p:txBody>
      </p:sp>
      <p:sp>
        <p:nvSpPr>
          <p:cNvPr id="29" name="Textfeld 28"/>
          <p:cNvSpPr txBox="1"/>
          <p:nvPr/>
        </p:nvSpPr>
        <p:spPr>
          <a:xfrm>
            <a:off x="4254167" y="1559429"/>
            <a:ext cx="2723823"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968601"/>
      </p:ext>
    </p:extLst>
  </p:cSld>
  <p:clrMapOvr>
    <a:masterClrMapping/>
  </p:clrMapOvr>
  <p:transition spd="med">
    <p:fade/>
  </p:transition>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05606"/>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800" b="1" dirty="0" smtClean="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Konfliktformen</a:t>
            </a:r>
            <a:endParaRPr lang="de-DE" sz="2800" b="1"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51520" y="1556792"/>
            <a:ext cx="2646878"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Konfliktform</a:t>
            </a:r>
            <a:endParaRPr lang="de-DE" sz="3600" u="sng" dirty="0">
              <a:latin typeface="Times New Roman" panose="02020603050405020304" pitchFamily="18" charset="0"/>
              <a:cs typeface="Times New Roman" panose="02020603050405020304" pitchFamily="18" charset="0"/>
            </a:endParaRPr>
          </a:p>
        </p:txBody>
      </p:sp>
      <p:sp>
        <p:nvSpPr>
          <p:cNvPr id="29" name="Textfeld 28"/>
          <p:cNvSpPr txBox="1"/>
          <p:nvPr/>
        </p:nvSpPr>
        <p:spPr>
          <a:xfrm>
            <a:off x="4254167" y="1559429"/>
            <a:ext cx="2723823"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graphicFrame>
        <p:nvGraphicFramePr>
          <p:cNvPr id="30" name="Tabelle 29"/>
          <p:cNvGraphicFramePr>
            <a:graphicFrameLocks noGrp="1"/>
          </p:cNvGraphicFramePr>
          <p:nvPr>
            <p:extLst>
              <p:ext uri="{D42A27DB-BD31-4B8C-83A1-F6EECF244321}">
                <p14:modId xmlns:p14="http://schemas.microsoft.com/office/powerpoint/2010/main" val="3842706085"/>
              </p:ext>
            </p:extLst>
          </p:nvPr>
        </p:nvGraphicFramePr>
        <p:xfrm>
          <a:off x="323528" y="2204864"/>
          <a:ext cx="2539008" cy="3816425"/>
        </p:xfrm>
        <a:graphic>
          <a:graphicData uri="http://schemas.openxmlformats.org/drawingml/2006/table">
            <a:tbl>
              <a:tblPr/>
              <a:tblGrid>
                <a:gridCol w="2539008"/>
              </a:tblGrid>
              <a:tr h="3816425">
                <a:tc>
                  <a:txBody>
                    <a:bodyPr/>
                    <a:lstStyle/>
                    <a:p>
                      <a:r>
                        <a:rPr lang="de-DE" sz="2800" b="1" dirty="0" smtClean="0">
                          <a:solidFill>
                            <a:schemeClr val="accent6"/>
                          </a:solidFill>
                          <a:latin typeface="Times New Roman" panose="02020603050405020304" pitchFamily="18" charset="0"/>
                          <a:cs typeface="Times New Roman" panose="02020603050405020304" pitchFamily="18" charset="0"/>
                        </a:rPr>
                        <a:t>Verdeckte Konflikte</a:t>
                      </a:r>
                      <a:endParaRPr lang="de-DE" sz="2800" b="1"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31" name="Tabelle 30"/>
          <p:cNvGraphicFramePr>
            <a:graphicFrameLocks noGrp="1"/>
          </p:cNvGraphicFramePr>
          <p:nvPr>
            <p:extLst>
              <p:ext uri="{D42A27DB-BD31-4B8C-83A1-F6EECF244321}">
                <p14:modId xmlns:p14="http://schemas.microsoft.com/office/powerpoint/2010/main" val="1750786988"/>
              </p:ext>
            </p:extLst>
          </p:nvPr>
        </p:nvGraphicFramePr>
        <p:xfrm>
          <a:off x="2862536" y="2204864"/>
          <a:ext cx="5544542" cy="3816424"/>
        </p:xfrm>
        <a:graphic>
          <a:graphicData uri="http://schemas.openxmlformats.org/drawingml/2006/table">
            <a:tbl>
              <a:tblPr/>
              <a:tblGrid>
                <a:gridCol w="5544542"/>
              </a:tblGrid>
              <a:tr h="3816424">
                <a:tc>
                  <a:txBody>
                    <a:bodyPr/>
                    <a:lstStyle/>
                    <a:p>
                      <a:r>
                        <a:rPr lang="de-DE" sz="2800" b="0" dirty="0" smtClean="0">
                          <a:solidFill>
                            <a:schemeClr val="accent6"/>
                          </a:solidFill>
                          <a:latin typeface="Times New Roman" panose="02020603050405020304" pitchFamily="18" charset="0"/>
                          <a:cs typeface="Times New Roman" panose="02020603050405020304" pitchFamily="18" charset="0"/>
                        </a:rPr>
                        <a:t>Die beteiligten Personen sind sich des vorhandenen Konfliktpotenzials nicht bewusst oder sehr wohl bewusst,</a:t>
                      </a:r>
                      <a:r>
                        <a:rPr lang="de-DE" sz="2800" b="0" baseline="0" dirty="0" smtClean="0">
                          <a:solidFill>
                            <a:schemeClr val="accent6"/>
                          </a:solidFill>
                          <a:latin typeface="Times New Roman" panose="02020603050405020304" pitchFamily="18" charset="0"/>
                          <a:cs typeface="Times New Roman" panose="02020603050405020304" pitchFamily="18" charset="0"/>
                        </a:rPr>
                        <a:t> aber nicht bereit, den Konflikt aktiv zu bearbeiten.</a:t>
                      </a:r>
                      <a:endParaRPr lang="de-DE" sz="2800" b="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Tree>
    <p:extLst>
      <p:ext uri="{BB962C8B-B14F-4D97-AF65-F5344CB8AC3E}">
        <p14:creationId xmlns:p14="http://schemas.microsoft.com/office/powerpoint/2010/main" val="1405237423"/>
      </p:ext>
    </p:extLst>
  </p:cSld>
  <p:clrMapOvr>
    <a:masterClrMapping/>
  </p:clrMapOvr>
  <p:transition spd="med">
    <p:fade/>
  </p:transition>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05606"/>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800" b="1" dirty="0" smtClean="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Konfliktformen</a:t>
            </a:r>
            <a:endParaRPr lang="de-DE" sz="2800" b="1"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51520" y="1556792"/>
            <a:ext cx="2646878"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Konfliktform</a:t>
            </a:r>
            <a:endParaRPr lang="de-DE" sz="3600" u="sng" dirty="0">
              <a:latin typeface="Times New Roman" panose="02020603050405020304" pitchFamily="18" charset="0"/>
              <a:cs typeface="Times New Roman" panose="02020603050405020304" pitchFamily="18" charset="0"/>
            </a:endParaRPr>
          </a:p>
        </p:txBody>
      </p:sp>
      <p:sp>
        <p:nvSpPr>
          <p:cNvPr id="29" name="Textfeld 28"/>
          <p:cNvSpPr txBox="1"/>
          <p:nvPr/>
        </p:nvSpPr>
        <p:spPr>
          <a:xfrm>
            <a:off x="4254167" y="1559429"/>
            <a:ext cx="2723823"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graphicFrame>
        <p:nvGraphicFramePr>
          <p:cNvPr id="34" name="Tabelle 33"/>
          <p:cNvGraphicFramePr>
            <a:graphicFrameLocks noGrp="1"/>
          </p:cNvGraphicFramePr>
          <p:nvPr>
            <p:extLst>
              <p:ext uri="{D42A27DB-BD31-4B8C-83A1-F6EECF244321}">
                <p14:modId xmlns:p14="http://schemas.microsoft.com/office/powerpoint/2010/main" val="3475094786"/>
              </p:ext>
            </p:extLst>
          </p:nvPr>
        </p:nvGraphicFramePr>
        <p:xfrm>
          <a:off x="323528" y="2204864"/>
          <a:ext cx="2539008" cy="3816425"/>
        </p:xfrm>
        <a:graphic>
          <a:graphicData uri="http://schemas.openxmlformats.org/drawingml/2006/table">
            <a:tbl>
              <a:tblPr/>
              <a:tblGrid>
                <a:gridCol w="2539008"/>
              </a:tblGrid>
              <a:tr h="3816425">
                <a:tc>
                  <a:txBody>
                    <a:bodyPr/>
                    <a:lstStyle/>
                    <a:p>
                      <a:r>
                        <a:rPr lang="de-DE" sz="2800" b="1" u="sng" dirty="0" smtClean="0">
                          <a:solidFill>
                            <a:schemeClr val="accent6"/>
                          </a:solidFill>
                          <a:latin typeface="Times New Roman" panose="02020603050405020304" pitchFamily="18" charset="0"/>
                          <a:cs typeface="Times New Roman" panose="02020603050405020304" pitchFamily="18" charset="0"/>
                        </a:rPr>
                        <a:t>Intra</a:t>
                      </a:r>
                      <a:r>
                        <a:rPr lang="de-DE" sz="2800" b="1" dirty="0" smtClean="0">
                          <a:solidFill>
                            <a:schemeClr val="accent6"/>
                          </a:solidFill>
                          <a:latin typeface="Times New Roman" panose="02020603050405020304" pitchFamily="18" charset="0"/>
                          <a:cs typeface="Times New Roman" panose="02020603050405020304" pitchFamily="18" charset="0"/>
                        </a:rPr>
                        <a:t>personale Konflikte</a:t>
                      </a:r>
                      <a:endParaRPr lang="de-DE" sz="2800" b="1"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35" name="Tabelle 34"/>
          <p:cNvGraphicFramePr>
            <a:graphicFrameLocks noGrp="1"/>
          </p:cNvGraphicFramePr>
          <p:nvPr>
            <p:extLst>
              <p:ext uri="{D42A27DB-BD31-4B8C-83A1-F6EECF244321}">
                <p14:modId xmlns:p14="http://schemas.microsoft.com/office/powerpoint/2010/main" val="2106775707"/>
              </p:ext>
            </p:extLst>
          </p:nvPr>
        </p:nvGraphicFramePr>
        <p:xfrm>
          <a:off x="2862536" y="2204864"/>
          <a:ext cx="5544542" cy="3816424"/>
        </p:xfrm>
        <a:graphic>
          <a:graphicData uri="http://schemas.openxmlformats.org/drawingml/2006/table">
            <a:tbl>
              <a:tblPr/>
              <a:tblGrid>
                <a:gridCol w="5544542"/>
              </a:tblGrid>
              <a:tr h="3816424">
                <a:tc>
                  <a:txBody>
                    <a:bodyPr/>
                    <a:lstStyle/>
                    <a:p>
                      <a:r>
                        <a:rPr lang="de-DE" sz="2800" b="0" dirty="0" smtClean="0">
                          <a:solidFill>
                            <a:schemeClr val="accent6"/>
                          </a:solidFill>
                          <a:latin typeface="Times New Roman" panose="02020603050405020304" pitchFamily="18" charset="0"/>
                          <a:cs typeface="Times New Roman" panose="02020603050405020304" pitchFamily="18" charset="0"/>
                        </a:rPr>
                        <a:t>Der Konflikt findet</a:t>
                      </a:r>
                      <a:r>
                        <a:rPr lang="de-DE" sz="2800" b="0" baseline="0" dirty="0" smtClean="0">
                          <a:solidFill>
                            <a:schemeClr val="accent6"/>
                          </a:solidFill>
                          <a:latin typeface="Times New Roman" panose="02020603050405020304" pitchFamily="18" charset="0"/>
                          <a:cs typeface="Times New Roman" panose="02020603050405020304" pitchFamily="18" charset="0"/>
                        </a:rPr>
                        <a:t> in der Person statt. Sie liegt sozusagen im Streit mit sich selbst.</a:t>
                      </a:r>
                      <a:endParaRPr lang="de-DE" sz="2800" b="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Tree>
    <p:extLst>
      <p:ext uri="{BB962C8B-B14F-4D97-AF65-F5344CB8AC3E}">
        <p14:creationId xmlns:p14="http://schemas.microsoft.com/office/powerpoint/2010/main" val="1729193177"/>
      </p:ext>
    </p:extLst>
  </p:cSld>
  <p:clrMapOvr>
    <a:masterClrMapping/>
  </p:clrMapOvr>
  <p:transition spd="med">
    <p:fade/>
  </p:transition>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05606"/>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800" b="1" dirty="0" smtClean="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Konfliktformen</a:t>
            </a:r>
            <a:endParaRPr lang="de-DE" sz="2800" b="1"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51520" y="1556792"/>
            <a:ext cx="2646878"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Konfliktform</a:t>
            </a:r>
            <a:endParaRPr lang="de-DE" sz="3600" u="sng" dirty="0">
              <a:latin typeface="Times New Roman" panose="02020603050405020304" pitchFamily="18" charset="0"/>
              <a:cs typeface="Times New Roman" panose="02020603050405020304" pitchFamily="18" charset="0"/>
            </a:endParaRPr>
          </a:p>
        </p:txBody>
      </p:sp>
      <p:sp>
        <p:nvSpPr>
          <p:cNvPr id="29" name="Textfeld 28"/>
          <p:cNvSpPr txBox="1"/>
          <p:nvPr/>
        </p:nvSpPr>
        <p:spPr>
          <a:xfrm>
            <a:off x="4254167" y="1559429"/>
            <a:ext cx="2723823"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graphicFrame>
        <p:nvGraphicFramePr>
          <p:cNvPr id="36" name="Tabelle 35"/>
          <p:cNvGraphicFramePr>
            <a:graphicFrameLocks noGrp="1"/>
          </p:cNvGraphicFramePr>
          <p:nvPr>
            <p:extLst>
              <p:ext uri="{D42A27DB-BD31-4B8C-83A1-F6EECF244321}">
                <p14:modId xmlns:p14="http://schemas.microsoft.com/office/powerpoint/2010/main" val="521000152"/>
              </p:ext>
            </p:extLst>
          </p:nvPr>
        </p:nvGraphicFramePr>
        <p:xfrm>
          <a:off x="323528" y="2204864"/>
          <a:ext cx="2539008" cy="3816425"/>
        </p:xfrm>
        <a:graphic>
          <a:graphicData uri="http://schemas.openxmlformats.org/drawingml/2006/table">
            <a:tbl>
              <a:tblPr/>
              <a:tblGrid>
                <a:gridCol w="2539008"/>
              </a:tblGrid>
              <a:tr h="3816425">
                <a:tc>
                  <a:txBody>
                    <a:bodyPr/>
                    <a:lstStyle/>
                    <a:p>
                      <a:r>
                        <a:rPr lang="de-DE" sz="2800" b="1" u="sng" dirty="0" smtClean="0">
                          <a:solidFill>
                            <a:schemeClr val="accent6"/>
                          </a:solidFill>
                          <a:latin typeface="Times New Roman" panose="02020603050405020304" pitchFamily="18" charset="0"/>
                          <a:cs typeface="Times New Roman" panose="02020603050405020304" pitchFamily="18" charset="0"/>
                        </a:rPr>
                        <a:t>Inter</a:t>
                      </a:r>
                      <a:r>
                        <a:rPr lang="de-DE" sz="2800" b="1" dirty="0" smtClean="0">
                          <a:solidFill>
                            <a:schemeClr val="accent6"/>
                          </a:solidFill>
                          <a:latin typeface="Times New Roman" panose="02020603050405020304" pitchFamily="18" charset="0"/>
                          <a:cs typeface="Times New Roman" panose="02020603050405020304" pitchFamily="18" charset="0"/>
                        </a:rPr>
                        <a:t>personale Konflikte </a:t>
                      </a:r>
                      <a:endParaRPr lang="de-DE" sz="2800" b="1"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37" name="Tabelle 36"/>
          <p:cNvGraphicFramePr>
            <a:graphicFrameLocks noGrp="1"/>
          </p:cNvGraphicFramePr>
          <p:nvPr>
            <p:extLst>
              <p:ext uri="{D42A27DB-BD31-4B8C-83A1-F6EECF244321}">
                <p14:modId xmlns:p14="http://schemas.microsoft.com/office/powerpoint/2010/main" val="1302755180"/>
              </p:ext>
            </p:extLst>
          </p:nvPr>
        </p:nvGraphicFramePr>
        <p:xfrm>
          <a:off x="2862536" y="2204864"/>
          <a:ext cx="5544542" cy="3816424"/>
        </p:xfrm>
        <a:graphic>
          <a:graphicData uri="http://schemas.openxmlformats.org/drawingml/2006/table">
            <a:tbl>
              <a:tblPr/>
              <a:tblGrid>
                <a:gridCol w="5544542"/>
              </a:tblGrid>
              <a:tr h="3816424">
                <a:tc>
                  <a:txBody>
                    <a:bodyPr/>
                    <a:lstStyle/>
                    <a:p>
                      <a:r>
                        <a:rPr lang="de-DE" sz="2800" b="0" dirty="0" smtClean="0">
                          <a:solidFill>
                            <a:schemeClr val="accent6"/>
                          </a:solidFill>
                          <a:latin typeface="Times New Roman" panose="02020603050405020304" pitchFamily="18" charset="0"/>
                          <a:cs typeface="Times New Roman" panose="02020603050405020304" pitchFamily="18" charset="0"/>
                        </a:rPr>
                        <a:t>Der</a:t>
                      </a:r>
                      <a:r>
                        <a:rPr lang="de-DE" sz="2800" b="0" baseline="0" dirty="0" smtClean="0">
                          <a:solidFill>
                            <a:schemeClr val="accent6"/>
                          </a:solidFill>
                          <a:latin typeface="Times New Roman" panose="02020603050405020304" pitchFamily="18" charset="0"/>
                          <a:cs typeface="Times New Roman" panose="02020603050405020304" pitchFamily="18" charset="0"/>
                        </a:rPr>
                        <a:t> Konflikt besteht zwischen verschiedenen Personen.</a:t>
                      </a:r>
                      <a:endParaRPr lang="de-DE" sz="2800" b="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Tree>
    <p:extLst>
      <p:ext uri="{BB962C8B-B14F-4D97-AF65-F5344CB8AC3E}">
        <p14:creationId xmlns:p14="http://schemas.microsoft.com/office/powerpoint/2010/main" val="2371651134"/>
      </p:ext>
    </p:extLst>
  </p:cSld>
  <p:clrMapOvr>
    <a:masterClrMapping/>
  </p:clrMapOvr>
  <p:transition spd="med">
    <p:fade/>
  </p:transition>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05606"/>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800" b="1" dirty="0" smtClean="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Konfliktformen</a:t>
            </a:r>
            <a:endParaRPr lang="de-DE" sz="2800" b="1"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51520" y="1556792"/>
            <a:ext cx="2646878"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Konfliktform</a:t>
            </a:r>
            <a:endParaRPr lang="de-DE" sz="3600" u="sng" dirty="0">
              <a:latin typeface="Times New Roman" panose="02020603050405020304" pitchFamily="18" charset="0"/>
              <a:cs typeface="Times New Roman" panose="02020603050405020304" pitchFamily="18" charset="0"/>
            </a:endParaRPr>
          </a:p>
        </p:txBody>
      </p:sp>
      <p:sp>
        <p:nvSpPr>
          <p:cNvPr id="29" name="Textfeld 28"/>
          <p:cNvSpPr txBox="1"/>
          <p:nvPr/>
        </p:nvSpPr>
        <p:spPr>
          <a:xfrm>
            <a:off x="4254167" y="1559429"/>
            <a:ext cx="2723823"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graphicFrame>
        <p:nvGraphicFramePr>
          <p:cNvPr id="38" name="Tabelle 37"/>
          <p:cNvGraphicFramePr>
            <a:graphicFrameLocks noGrp="1"/>
          </p:cNvGraphicFramePr>
          <p:nvPr>
            <p:extLst>
              <p:ext uri="{D42A27DB-BD31-4B8C-83A1-F6EECF244321}">
                <p14:modId xmlns:p14="http://schemas.microsoft.com/office/powerpoint/2010/main" val="607767496"/>
              </p:ext>
            </p:extLst>
          </p:nvPr>
        </p:nvGraphicFramePr>
        <p:xfrm>
          <a:off x="323528" y="2204864"/>
          <a:ext cx="2539008" cy="3816425"/>
        </p:xfrm>
        <a:graphic>
          <a:graphicData uri="http://schemas.openxmlformats.org/drawingml/2006/table">
            <a:tbl>
              <a:tblPr/>
              <a:tblGrid>
                <a:gridCol w="2539008"/>
              </a:tblGrid>
              <a:tr h="3816425">
                <a:tc>
                  <a:txBody>
                    <a:bodyPr/>
                    <a:lstStyle/>
                    <a:p>
                      <a:r>
                        <a:rPr lang="de-DE" sz="2800" b="1" u="sng" dirty="0" smtClean="0">
                          <a:solidFill>
                            <a:schemeClr val="accent6"/>
                          </a:solidFill>
                          <a:latin typeface="Times New Roman" panose="02020603050405020304" pitchFamily="18" charset="0"/>
                          <a:cs typeface="Times New Roman" panose="02020603050405020304" pitchFamily="18" charset="0"/>
                        </a:rPr>
                        <a:t>Intra</a:t>
                      </a:r>
                      <a:r>
                        <a:rPr lang="de-DE" sz="2800" b="1" dirty="0" smtClean="0">
                          <a:solidFill>
                            <a:schemeClr val="accent6"/>
                          </a:solidFill>
                          <a:latin typeface="Times New Roman" panose="02020603050405020304" pitchFamily="18" charset="0"/>
                          <a:cs typeface="Times New Roman" panose="02020603050405020304" pitchFamily="18" charset="0"/>
                        </a:rPr>
                        <a:t>gruppen- Konflikte</a:t>
                      </a:r>
                      <a:endParaRPr lang="de-DE" sz="2800" b="1"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39" name="Tabelle 38"/>
          <p:cNvGraphicFramePr>
            <a:graphicFrameLocks noGrp="1"/>
          </p:cNvGraphicFramePr>
          <p:nvPr>
            <p:extLst>
              <p:ext uri="{D42A27DB-BD31-4B8C-83A1-F6EECF244321}">
                <p14:modId xmlns:p14="http://schemas.microsoft.com/office/powerpoint/2010/main" val="1928359241"/>
              </p:ext>
            </p:extLst>
          </p:nvPr>
        </p:nvGraphicFramePr>
        <p:xfrm>
          <a:off x="2862536" y="2204864"/>
          <a:ext cx="5544542" cy="3816424"/>
        </p:xfrm>
        <a:graphic>
          <a:graphicData uri="http://schemas.openxmlformats.org/drawingml/2006/table">
            <a:tbl>
              <a:tblPr/>
              <a:tblGrid>
                <a:gridCol w="5544542"/>
              </a:tblGrid>
              <a:tr h="3816424">
                <a:tc>
                  <a:txBody>
                    <a:bodyPr/>
                    <a:lstStyle/>
                    <a:p>
                      <a:r>
                        <a:rPr lang="de-DE" sz="2800" b="0" dirty="0" smtClean="0">
                          <a:solidFill>
                            <a:schemeClr val="accent6"/>
                          </a:solidFill>
                          <a:latin typeface="Times New Roman" panose="02020603050405020304" pitchFamily="18" charset="0"/>
                          <a:cs typeface="Times New Roman" panose="02020603050405020304" pitchFamily="18" charset="0"/>
                        </a:rPr>
                        <a:t>Der Konflikt besteht</a:t>
                      </a:r>
                      <a:r>
                        <a:rPr lang="de-DE" sz="2800" b="0" baseline="0" dirty="0" smtClean="0">
                          <a:solidFill>
                            <a:schemeClr val="accent6"/>
                          </a:solidFill>
                          <a:latin typeface="Times New Roman" panose="02020603050405020304" pitchFamily="18" charset="0"/>
                          <a:cs typeface="Times New Roman" panose="02020603050405020304" pitchFamily="18" charset="0"/>
                        </a:rPr>
                        <a:t> </a:t>
                      </a:r>
                      <a:r>
                        <a:rPr lang="de-DE" sz="2800" b="1" baseline="0" dirty="0" smtClean="0">
                          <a:solidFill>
                            <a:schemeClr val="accent6"/>
                          </a:solidFill>
                          <a:latin typeface="Times New Roman" panose="02020603050405020304" pitchFamily="18" charset="0"/>
                          <a:cs typeface="Times New Roman" panose="02020603050405020304" pitchFamily="18" charset="0"/>
                        </a:rPr>
                        <a:t>in </a:t>
                      </a:r>
                      <a:r>
                        <a:rPr lang="de-DE" sz="2800" b="0" baseline="0" dirty="0" smtClean="0">
                          <a:solidFill>
                            <a:schemeClr val="accent6"/>
                          </a:solidFill>
                          <a:latin typeface="Times New Roman" panose="02020603050405020304" pitchFamily="18" charset="0"/>
                          <a:cs typeface="Times New Roman" panose="02020603050405020304" pitchFamily="18" charset="0"/>
                        </a:rPr>
                        <a:t>einer Gruppe; zwischen Mitgliedern derselben Gruppe.</a:t>
                      </a:r>
                      <a:endParaRPr lang="de-DE" sz="2800" b="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Tree>
    <p:extLst>
      <p:ext uri="{BB962C8B-B14F-4D97-AF65-F5344CB8AC3E}">
        <p14:creationId xmlns:p14="http://schemas.microsoft.com/office/powerpoint/2010/main" val="724225457"/>
      </p:ext>
    </p:extLst>
  </p:cSld>
  <p:clrMapOvr>
    <a:masterClrMapping/>
  </p:clrMapOvr>
  <p:transition spd="med">
    <p:fade/>
  </p:transition>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05606"/>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800" b="1" dirty="0" smtClean="0">
              <a:latin typeface="Times New Roman" panose="02020603050405020304" pitchFamily="18" charset="0"/>
              <a:cs typeface="Times New Roman" panose="02020603050405020304" pitchFamily="18" charset="0"/>
            </a:endParaRPr>
          </a:p>
          <a:p>
            <a:pPr algn="ctr"/>
            <a:r>
              <a:rPr lang="de-DE" sz="2800" b="1" dirty="0" smtClean="0">
                <a:latin typeface="Times New Roman" panose="02020603050405020304" pitchFamily="18" charset="0"/>
                <a:cs typeface="Times New Roman" panose="02020603050405020304" pitchFamily="18" charset="0"/>
              </a:rPr>
              <a:t>Tabelle: Konfliktformen</a:t>
            </a:r>
            <a:endParaRPr lang="de-DE" sz="2800" b="1" dirty="0">
              <a:latin typeface="Times New Roman" panose="02020603050405020304" pitchFamily="18" charset="0"/>
              <a:cs typeface="Times New Roman" panose="02020603050405020304" pitchFamily="18" charset="0"/>
            </a:endParaRPr>
          </a:p>
        </p:txBody>
      </p:sp>
      <p:sp>
        <p:nvSpPr>
          <p:cNvPr id="28" name="Textfeld 27"/>
          <p:cNvSpPr txBox="1"/>
          <p:nvPr/>
        </p:nvSpPr>
        <p:spPr>
          <a:xfrm>
            <a:off x="251520" y="1556792"/>
            <a:ext cx="2646878"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Konfliktform</a:t>
            </a:r>
            <a:endParaRPr lang="de-DE" sz="3600" u="sng" dirty="0">
              <a:latin typeface="Times New Roman" panose="02020603050405020304" pitchFamily="18" charset="0"/>
              <a:cs typeface="Times New Roman" panose="02020603050405020304" pitchFamily="18" charset="0"/>
            </a:endParaRPr>
          </a:p>
        </p:txBody>
      </p:sp>
      <p:sp>
        <p:nvSpPr>
          <p:cNvPr id="29" name="Textfeld 28"/>
          <p:cNvSpPr txBox="1"/>
          <p:nvPr/>
        </p:nvSpPr>
        <p:spPr>
          <a:xfrm>
            <a:off x="4254167" y="1559429"/>
            <a:ext cx="2723823" cy="646331"/>
          </a:xfrm>
          <a:prstGeom prst="rect">
            <a:avLst/>
          </a:prstGeom>
          <a:noFill/>
        </p:spPr>
        <p:txBody>
          <a:bodyPr wrap="none" rtlCol="0">
            <a:spAutoFit/>
          </a:bodyPr>
          <a:lstStyle/>
          <a:p>
            <a:r>
              <a:rPr lang="de-DE" sz="3600" u="sng" dirty="0" smtClean="0">
                <a:latin typeface="Times New Roman" panose="02020603050405020304" pitchFamily="18" charset="0"/>
                <a:cs typeface="Times New Roman" panose="02020603050405020304" pitchFamily="18" charset="0"/>
              </a:rPr>
              <a:t>Beschreibung</a:t>
            </a:r>
            <a:endParaRPr lang="de-DE" sz="3600" u="sng" dirty="0">
              <a:latin typeface="Times New Roman" panose="02020603050405020304" pitchFamily="18" charset="0"/>
              <a:cs typeface="Times New Roman" panose="02020603050405020304" pitchFamily="18" charset="0"/>
            </a:endParaRPr>
          </a:p>
        </p:txBody>
      </p:sp>
      <p:graphicFrame>
        <p:nvGraphicFramePr>
          <p:cNvPr id="40" name="Tabelle 39"/>
          <p:cNvGraphicFramePr>
            <a:graphicFrameLocks noGrp="1"/>
          </p:cNvGraphicFramePr>
          <p:nvPr>
            <p:extLst>
              <p:ext uri="{D42A27DB-BD31-4B8C-83A1-F6EECF244321}">
                <p14:modId xmlns:p14="http://schemas.microsoft.com/office/powerpoint/2010/main" val="2387380777"/>
              </p:ext>
            </p:extLst>
          </p:nvPr>
        </p:nvGraphicFramePr>
        <p:xfrm>
          <a:off x="323528" y="2204863"/>
          <a:ext cx="2539008" cy="3816425"/>
        </p:xfrm>
        <a:graphic>
          <a:graphicData uri="http://schemas.openxmlformats.org/drawingml/2006/table">
            <a:tbl>
              <a:tblPr/>
              <a:tblGrid>
                <a:gridCol w="2539008"/>
              </a:tblGrid>
              <a:tr h="3816425">
                <a:tc>
                  <a:txBody>
                    <a:bodyPr/>
                    <a:lstStyle/>
                    <a:p>
                      <a:r>
                        <a:rPr lang="de-DE" sz="2800" b="1" u="sng" dirty="0" smtClean="0">
                          <a:solidFill>
                            <a:schemeClr val="accent6"/>
                          </a:solidFill>
                          <a:latin typeface="Times New Roman" panose="02020603050405020304" pitchFamily="18" charset="0"/>
                          <a:cs typeface="Times New Roman" panose="02020603050405020304" pitchFamily="18" charset="0"/>
                        </a:rPr>
                        <a:t>Inter</a:t>
                      </a:r>
                      <a:r>
                        <a:rPr lang="de-DE" sz="2800" b="1" dirty="0" smtClean="0">
                          <a:solidFill>
                            <a:schemeClr val="accent6"/>
                          </a:solidFill>
                          <a:latin typeface="Times New Roman" panose="02020603050405020304" pitchFamily="18" charset="0"/>
                          <a:cs typeface="Times New Roman" panose="02020603050405020304" pitchFamily="18" charset="0"/>
                        </a:rPr>
                        <a:t>gruppen-</a:t>
                      </a:r>
                      <a:r>
                        <a:rPr lang="de-DE" sz="2800" b="1" baseline="0" dirty="0" smtClean="0">
                          <a:solidFill>
                            <a:schemeClr val="accent6"/>
                          </a:solidFill>
                          <a:latin typeface="Times New Roman" panose="02020603050405020304" pitchFamily="18" charset="0"/>
                          <a:cs typeface="Times New Roman" panose="02020603050405020304" pitchFamily="18" charset="0"/>
                        </a:rPr>
                        <a:t> Konflikt</a:t>
                      </a:r>
                      <a:endParaRPr lang="de-DE" sz="2800" b="1"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75000"/>
                      </a:schemeClr>
                    </a:solidFill>
                  </a:tcPr>
                </a:tc>
              </a:tr>
            </a:tbl>
          </a:graphicData>
        </a:graphic>
      </p:graphicFrame>
      <p:graphicFrame>
        <p:nvGraphicFramePr>
          <p:cNvPr id="41" name="Tabelle 40"/>
          <p:cNvGraphicFramePr>
            <a:graphicFrameLocks noGrp="1"/>
          </p:cNvGraphicFramePr>
          <p:nvPr>
            <p:extLst>
              <p:ext uri="{D42A27DB-BD31-4B8C-83A1-F6EECF244321}">
                <p14:modId xmlns:p14="http://schemas.microsoft.com/office/powerpoint/2010/main" val="2834534353"/>
              </p:ext>
            </p:extLst>
          </p:nvPr>
        </p:nvGraphicFramePr>
        <p:xfrm>
          <a:off x="2862536" y="2204863"/>
          <a:ext cx="5544542" cy="3816424"/>
        </p:xfrm>
        <a:graphic>
          <a:graphicData uri="http://schemas.openxmlformats.org/drawingml/2006/table">
            <a:tbl>
              <a:tblPr/>
              <a:tblGrid>
                <a:gridCol w="5544542"/>
              </a:tblGrid>
              <a:tr h="3816424">
                <a:tc>
                  <a:txBody>
                    <a:bodyPr/>
                    <a:lstStyle/>
                    <a:p>
                      <a:r>
                        <a:rPr lang="de-DE" sz="2800" b="0" dirty="0" smtClean="0">
                          <a:solidFill>
                            <a:schemeClr val="accent6"/>
                          </a:solidFill>
                          <a:latin typeface="Times New Roman" panose="02020603050405020304" pitchFamily="18" charset="0"/>
                          <a:cs typeface="Times New Roman" panose="02020603050405020304" pitchFamily="18" charset="0"/>
                        </a:rPr>
                        <a:t>Der Konflikt besteht zwischen verschiedenen Gruppen, z.B. zwei Arbeitsgruppen einer Abteilung.</a:t>
                      </a:r>
                      <a:endParaRPr lang="de-DE" sz="2800" b="0" dirty="0">
                        <a:solidFill>
                          <a:schemeClr val="accent6"/>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2">
                        <a:lumMod val="90000"/>
                      </a:schemeClr>
                    </a:solidFill>
                  </a:tcPr>
                </a:tc>
              </a:tr>
            </a:tbl>
          </a:graphicData>
        </a:graphic>
      </p:graphicFrame>
    </p:spTree>
    <p:extLst>
      <p:ext uri="{BB962C8B-B14F-4D97-AF65-F5344CB8AC3E}">
        <p14:creationId xmlns:p14="http://schemas.microsoft.com/office/powerpoint/2010/main" val="3639313465"/>
      </p:ext>
    </p:extLst>
  </p:cSld>
  <p:clrMapOvr>
    <a:masterClrMapping/>
  </p:clrMapOvr>
  <p:transition spd="med">
    <p:fade/>
  </p:transition>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746024"/>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Umgang mit Konflikten:</a:t>
            </a:r>
          </a:p>
          <a:p>
            <a:r>
              <a:rPr lang="de-DE" sz="3600" dirty="0" smtClean="0">
                <a:solidFill>
                  <a:schemeClr val="accent6"/>
                </a:solidFill>
                <a:latin typeface="Times New Roman" panose="02020603050405020304" pitchFamily="18" charset="0"/>
                <a:cs typeface="Times New Roman" panose="02020603050405020304" pitchFamily="18" charset="0"/>
              </a:rPr>
              <a:t>Konflikte können auch durch gegensätzliche Bedürfnisse verursacht werden. </a:t>
            </a:r>
          </a:p>
          <a:p>
            <a:r>
              <a:rPr lang="de-DE" sz="3600" dirty="0" smtClean="0">
                <a:solidFill>
                  <a:schemeClr val="accent6"/>
                </a:solidFill>
                <a:latin typeface="Times New Roman" panose="02020603050405020304" pitchFamily="18" charset="0"/>
                <a:cs typeface="Times New Roman" panose="02020603050405020304" pitchFamily="18" charset="0"/>
              </a:rPr>
              <a:t>Sie zeigen, dass etwas nicht stimmt und verändert werden muss.</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7524161"/>
      </p:ext>
    </p:extLst>
  </p:cSld>
  <p:clrMapOvr>
    <a:masterClrMapping/>
  </p:clrMapOvr>
  <p:transition spd="med">
    <p:fade/>
  </p:transition>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024336"/>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Werden sie konstruktiv ausgetragen, können sie der Anstoß für neue Ideen und Weiterentwicklungen sein.</a:t>
            </a:r>
          </a:p>
          <a:p>
            <a:r>
              <a:rPr lang="de-DE" sz="3600" dirty="0">
                <a:solidFill>
                  <a:srgbClr val="000000"/>
                </a:solidFill>
                <a:latin typeface="Times New Roman" panose="02020603050405020304" pitchFamily="18" charset="0"/>
                <a:cs typeface="Times New Roman" panose="02020603050405020304" pitchFamily="18" charset="0"/>
              </a:rPr>
              <a:t>Zwei Arten von Methoden können hierbei zur Anwendung kommen:</a:t>
            </a:r>
          </a:p>
          <a:p>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93131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7574"/>
            <a:ext cx="8137525" cy="719138"/>
          </a:xfrm>
        </p:spPr>
        <p:txBody>
          <a:bodyPr>
            <a:normAutofit fontScale="92500" lnSpcReduction="20000"/>
          </a:bodyPr>
          <a:lstStyle/>
          <a:p>
            <a:pPr algn="ctr"/>
            <a:r>
              <a:rPr lang="de-DE" sz="5000" dirty="0">
                <a:solidFill>
                  <a:srgbClr val="58585A"/>
                </a:solidFill>
                <a:latin typeface="Times New Roman" panose="02020603050405020304" pitchFamily="18" charset="0"/>
                <a:cs typeface="Times New Roman" panose="02020603050405020304" pitchFamily="18" charset="0"/>
              </a:rPr>
              <a:t>Transaktionsanalyse</a:t>
            </a:r>
            <a:endParaRPr lang="de-DE" dirty="0"/>
          </a:p>
        </p:txBody>
      </p:sp>
      <p:sp>
        <p:nvSpPr>
          <p:cNvPr id="3" name="Textfeld 2"/>
          <p:cNvSpPr txBox="1"/>
          <p:nvPr/>
        </p:nvSpPr>
        <p:spPr>
          <a:xfrm>
            <a:off x="395536" y="1916832"/>
            <a:ext cx="8208912" cy="2862322"/>
          </a:xfrm>
          <a:prstGeom prst="rect">
            <a:avLst/>
          </a:prstGeom>
          <a:solidFill>
            <a:schemeClr val="accent6">
              <a:lumMod val="75000"/>
              <a:lumOff val="25000"/>
            </a:schemeClr>
          </a:solidFill>
        </p:spPr>
        <p:txBody>
          <a:bodyPr wrap="square" rtlCol="0">
            <a:spAutoFit/>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Es handelt sich hierbei um Verhaltens- und Gesprächsmuster, die sich der Mensch im Laufe seines Lebens aneignet und unbewusst im Kontakt mit anderen Menschen anwendet.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222053"/>
      </p:ext>
    </p:extLst>
  </p:cSld>
  <p:clrMapOvr>
    <a:masterClrMapping/>
  </p:clrMapOvr>
  <p:transition spd="med">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4" y="1556792"/>
            <a:ext cx="8281615" cy="4824536"/>
          </a:xfrm>
          <a:solidFill>
            <a:schemeClr val="accent1">
              <a:lumMod val="20000"/>
              <a:lumOff val="80000"/>
            </a:schemeClr>
          </a:solidFill>
        </p:spPr>
        <p:txBody>
          <a:bodyPr/>
          <a:lstStyle/>
          <a:p>
            <a:pPr marL="742950" lvl="0" indent="-742950">
              <a:buClrTx/>
              <a:buFont typeface="+mj-lt"/>
              <a:buAutoNum type="arabicPeriod"/>
            </a:pPr>
            <a:r>
              <a:rPr lang="de-DE" sz="3600" u="sng" dirty="0" smtClean="0">
                <a:solidFill>
                  <a:srgbClr val="000000"/>
                </a:solidFill>
                <a:latin typeface="Times New Roman" panose="02020603050405020304" pitchFamily="18" charset="0"/>
                <a:cs typeface="Times New Roman" panose="02020603050405020304" pitchFamily="18" charset="0"/>
              </a:rPr>
              <a:t>Traditionelle Methoden:   </a:t>
            </a:r>
          </a:p>
          <a:p>
            <a:pPr lvl="0">
              <a:buClrTx/>
            </a:pPr>
            <a:r>
              <a:rPr lang="de-DE" sz="3600" dirty="0">
                <a:solidFill>
                  <a:srgbClr val="000000"/>
                </a:solidFill>
                <a:latin typeface="Times New Roman" panose="02020603050405020304" pitchFamily="18" charset="0"/>
                <a:cs typeface="Times New Roman" panose="02020603050405020304" pitchFamily="18" charset="0"/>
              </a:rPr>
              <a:t>	</a:t>
            </a:r>
            <a:r>
              <a:rPr lang="de-DE" sz="2600" b="1" dirty="0" smtClean="0">
                <a:solidFill>
                  <a:srgbClr val="000000"/>
                </a:solidFill>
                <a:latin typeface="Times New Roman" panose="02020603050405020304" pitchFamily="18" charset="0"/>
                <a:cs typeface="Times New Roman" panose="02020603050405020304" pitchFamily="18" charset="0"/>
              </a:rPr>
              <a:t>Flucht: </a:t>
            </a:r>
            <a:r>
              <a:rPr lang="de-DE" sz="2600" dirty="0" smtClean="0">
                <a:solidFill>
                  <a:srgbClr val="000000"/>
                </a:solidFill>
                <a:latin typeface="Times New Roman" panose="02020603050405020304" pitchFamily="18" charset="0"/>
                <a:cs typeface="Times New Roman" panose="02020603050405020304" pitchFamily="18" charset="0"/>
              </a:rPr>
              <a:t>Konflikte werden ignoriert, bagatellisiert 	oder verdeckt.</a:t>
            </a:r>
          </a:p>
          <a:p>
            <a:pPr lvl="0">
              <a:buClrTx/>
            </a:pPr>
            <a:r>
              <a:rPr lang="de-DE" sz="2600" dirty="0">
                <a:solidFill>
                  <a:srgbClr val="000000"/>
                </a:solidFill>
                <a:latin typeface="Times New Roman" panose="02020603050405020304" pitchFamily="18" charset="0"/>
                <a:cs typeface="Times New Roman" panose="02020603050405020304" pitchFamily="18" charset="0"/>
              </a:rPr>
              <a:t>	</a:t>
            </a:r>
            <a:r>
              <a:rPr lang="de-DE" sz="2600" b="1" dirty="0" smtClean="0">
                <a:solidFill>
                  <a:srgbClr val="000000"/>
                </a:solidFill>
                <a:latin typeface="Times New Roman" panose="02020603050405020304" pitchFamily="18" charset="0"/>
                <a:cs typeface="Times New Roman" panose="02020603050405020304" pitchFamily="18" charset="0"/>
              </a:rPr>
              <a:t>Macht ausüben: </a:t>
            </a:r>
            <a:r>
              <a:rPr lang="de-DE" sz="2600" dirty="0" smtClean="0">
                <a:solidFill>
                  <a:srgbClr val="000000"/>
                </a:solidFill>
                <a:latin typeface="Times New Roman" panose="02020603050405020304" pitchFamily="18" charset="0"/>
                <a:cs typeface="Times New Roman" panose="02020603050405020304" pitchFamily="18" charset="0"/>
              </a:rPr>
              <a:t>Konflikte werden durch 	Zwangs-, Einschüchterungs- und Drohstrategien, 	Ankündigung und 	Einsatz von Sanktionen und 	Gewalt unterdrückt.</a:t>
            </a:r>
          </a:p>
          <a:p>
            <a:pPr lvl="0">
              <a:buClrTx/>
            </a:pPr>
            <a:r>
              <a:rPr lang="de-DE" sz="2600" dirty="0">
                <a:solidFill>
                  <a:srgbClr val="000000"/>
                </a:solidFill>
                <a:latin typeface="Times New Roman" panose="02020603050405020304" pitchFamily="18" charset="0"/>
                <a:cs typeface="Times New Roman" panose="02020603050405020304" pitchFamily="18" charset="0"/>
              </a:rPr>
              <a:t>	</a:t>
            </a:r>
            <a:r>
              <a:rPr lang="de-DE" sz="2600" b="1" dirty="0" smtClean="0">
                <a:solidFill>
                  <a:srgbClr val="000000"/>
                </a:solidFill>
                <a:latin typeface="Times New Roman" panose="02020603050405020304" pitchFamily="18" charset="0"/>
                <a:cs typeface="Times New Roman" panose="02020603050405020304" pitchFamily="18" charset="0"/>
              </a:rPr>
              <a:t>Verantwortung abgeben: </a:t>
            </a:r>
            <a:r>
              <a:rPr lang="de-DE" sz="2600" dirty="0" smtClean="0">
                <a:solidFill>
                  <a:srgbClr val="000000"/>
                </a:solidFill>
                <a:latin typeface="Times New Roman" panose="02020603050405020304" pitchFamily="18" charset="0"/>
                <a:cs typeface="Times New Roman" panose="02020603050405020304" pitchFamily="18" charset="0"/>
              </a:rPr>
              <a:t>Bei der Konfliktlösung 	sollen Fremde die Verantwortung übernehmen.</a:t>
            </a:r>
          </a:p>
          <a:p>
            <a:pPr lvl="0">
              <a:buClrTx/>
            </a:pPr>
            <a:r>
              <a:rPr lang="de-DE" sz="2600" dirty="0">
                <a:solidFill>
                  <a:srgbClr val="000000"/>
                </a:solidFill>
                <a:latin typeface="Times New Roman" panose="02020603050405020304" pitchFamily="18" charset="0"/>
                <a:cs typeface="Times New Roman" panose="02020603050405020304" pitchFamily="18" charset="0"/>
              </a:rPr>
              <a:t>	</a:t>
            </a:r>
            <a:r>
              <a:rPr lang="de-DE" sz="2600" dirty="0" smtClean="0">
                <a:solidFill>
                  <a:srgbClr val="000000"/>
                </a:solidFill>
                <a:latin typeface="Times New Roman" panose="02020603050405020304" pitchFamily="18" charset="0"/>
                <a:cs typeface="Times New Roman" panose="02020603050405020304" pitchFamily="18" charset="0"/>
              </a:rPr>
              <a:t>Zum Beispiel durch anrufen des Gerichts      </a:t>
            </a:r>
          </a:p>
          <a:p>
            <a:pPr lvl="0">
              <a:buClrTx/>
            </a:pPr>
            <a:endParaRPr lang="de-DE" sz="3600" dirty="0">
              <a:solidFill>
                <a:srgbClr val="000000"/>
              </a:solidFill>
              <a:latin typeface="Times New Roman" panose="02020603050405020304" pitchFamily="18" charset="0"/>
              <a:cs typeface="Times New Roman" panose="02020603050405020304" pitchFamily="18" charset="0"/>
            </a:endParaRPr>
          </a:p>
          <a:p>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4165233"/>
      </p:ext>
    </p:extLst>
  </p:cSld>
  <p:clrMapOvr>
    <a:masterClrMapping/>
  </p:clrMapOvr>
  <p:transition spd="med">
    <p:fade/>
  </p:transition>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79513" y="1123136"/>
            <a:ext cx="8352928" cy="5690240"/>
          </a:xfrm>
          <a:solidFill>
            <a:schemeClr val="accent1">
              <a:lumMod val="20000"/>
              <a:lumOff val="80000"/>
            </a:schemeClr>
          </a:solidFill>
        </p:spPr>
        <p:txBody>
          <a:bodyPr/>
          <a:lstStyle/>
          <a:p>
            <a:pPr marL="742950" indent="-742950">
              <a:buClrTx/>
              <a:buFont typeface="+mj-lt"/>
              <a:buAutoNum type="arabicPeriod" startAt="2"/>
            </a:pPr>
            <a:r>
              <a:rPr lang="de-DE" sz="3600" u="sng" dirty="0" smtClean="0">
                <a:solidFill>
                  <a:schemeClr val="accent6"/>
                </a:solidFill>
                <a:latin typeface="Times New Roman" panose="02020603050405020304" pitchFamily="18" charset="0"/>
                <a:cs typeface="Times New Roman" panose="02020603050405020304" pitchFamily="18" charset="0"/>
              </a:rPr>
              <a:t>Konstruktive Methoden:</a:t>
            </a:r>
          </a:p>
          <a:p>
            <a:pPr>
              <a:buClrTx/>
            </a:pPr>
            <a:r>
              <a:rPr lang="de-DE" sz="2800" dirty="0">
                <a:solidFill>
                  <a:schemeClr val="accent6"/>
                </a:solidFill>
                <a:latin typeface="Times New Roman" panose="02020603050405020304" pitchFamily="18" charset="0"/>
                <a:cs typeface="Times New Roman" panose="02020603050405020304" pitchFamily="18" charset="0"/>
              </a:rPr>
              <a:t>	</a:t>
            </a:r>
            <a:r>
              <a:rPr lang="de-DE" sz="2600" b="1" dirty="0" smtClean="0">
                <a:solidFill>
                  <a:schemeClr val="accent6"/>
                </a:solidFill>
                <a:latin typeface="Times New Roman" panose="02020603050405020304" pitchFamily="18" charset="0"/>
                <a:cs typeface="Times New Roman" panose="02020603050405020304" pitchFamily="18" charset="0"/>
              </a:rPr>
              <a:t>Annehmen: </a:t>
            </a:r>
            <a:r>
              <a:rPr lang="de-DE" sz="2600" dirty="0" smtClean="0">
                <a:solidFill>
                  <a:schemeClr val="accent6"/>
                </a:solidFill>
                <a:latin typeface="Times New Roman" panose="02020603050405020304" pitchFamily="18" charset="0"/>
                <a:cs typeface="Times New Roman" panose="02020603050405020304" pitchFamily="18" charset="0"/>
              </a:rPr>
              <a:t>Konflikte werden als Chance für 	positive Veränderungsmöglichkeiten erkannt.</a:t>
            </a:r>
          </a:p>
          <a:p>
            <a:pPr>
              <a:buClrTx/>
            </a:pPr>
            <a:r>
              <a:rPr lang="de-DE" sz="2600" dirty="0">
                <a:solidFill>
                  <a:schemeClr val="accent6"/>
                </a:solidFill>
                <a:latin typeface="Times New Roman" panose="02020603050405020304" pitchFamily="18" charset="0"/>
                <a:cs typeface="Times New Roman" panose="02020603050405020304" pitchFamily="18" charset="0"/>
              </a:rPr>
              <a:t>	</a:t>
            </a:r>
            <a:r>
              <a:rPr lang="de-DE" sz="2600" b="1" dirty="0" smtClean="0">
                <a:solidFill>
                  <a:schemeClr val="accent6"/>
                </a:solidFill>
                <a:latin typeface="Times New Roman" panose="02020603050405020304" pitchFamily="18" charset="0"/>
                <a:cs typeface="Times New Roman" panose="02020603050405020304" pitchFamily="18" charset="0"/>
              </a:rPr>
              <a:t>Demokratisch handeln: </a:t>
            </a:r>
            <a:r>
              <a:rPr lang="de-DE" sz="2600" dirty="0" smtClean="0">
                <a:solidFill>
                  <a:schemeClr val="accent6"/>
                </a:solidFill>
                <a:latin typeface="Times New Roman" panose="02020603050405020304" pitchFamily="18" charset="0"/>
                <a:cs typeface="Times New Roman" panose="02020603050405020304" pitchFamily="18" charset="0"/>
              </a:rPr>
              <a:t>Konflikte werden ohne 	Androhung von Gewalt geregelt. Dabei werden 	unterschiedliche Wahrnehmungen und Interessen 	in gemeinsamen Gesprächen festgestellt und 	interessenorientiert bearbeitet</a:t>
            </a:r>
          </a:p>
          <a:p>
            <a:pPr>
              <a:buClrTx/>
            </a:pPr>
            <a:r>
              <a:rPr lang="de-DE" sz="2600" dirty="0">
                <a:solidFill>
                  <a:schemeClr val="accent6"/>
                </a:solidFill>
                <a:latin typeface="Times New Roman" panose="02020603050405020304" pitchFamily="18" charset="0"/>
                <a:cs typeface="Times New Roman" panose="02020603050405020304" pitchFamily="18" charset="0"/>
              </a:rPr>
              <a:t>	</a:t>
            </a:r>
            <a:r>
              <a:rPr lang="de-DE" sz="2600" b="1" dirty="0" smtClean="0">
                <a:solidFill>
                  <a:schemeClr val="accent6"/>
                </a:solidFill>
                <a:latin typeface="Times New Roman" panose="02020603050405020304" pitchFamily="18" charset="0"/>
                <a:cs typeface="Times New Roman" panose="02020603050405020304" pitchFamily="18" charset="0"/>
              </a:rPr>
              <a:t>Verantwortung tragen: </a:t>
            </a:r>
            <a:r>
              <a:rPr lang="de-DE" sz="2600" dirty="0" smtClean="0">
                <a:solidFill>
                  <a:schemeClr val="accent6"/>
                </a:solidFill>
                <a:latin typeface="Times New Roman" panose="02020603050405020304" pitchFamily="18" charset="0"/>
                <a:cs typeface="Times New Roman" panose="02020603050405020304" pitchFamily="18" charset="0"/>
              </a:rPr>
              <a:t>Die Verantwortung für 	den Konflikt bleibt bei den Beteiligten. Sie 	suchen die Lösung selbst. Unter Umständen 	nehmen sie die Unterstützung eines 	unparteiischen „Dritten“ (Mediator) in Anspruch.</a:t>
            </a:r>
            <a:endParaRPr lang="de-DE" sz="2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9567355"/>
      </p:ext>
    </p:extLst>
  </p:cSld>
  <p:clrMapOvr>
    <a:masterClrMapping/>
  </p:clrMapOvr>
  <p:transition spd="med">
    <p:fade/>
  </p:transition>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5536" y="1484784"/>
            <a:ext cx="8137525" cy="4320000"/>
          </a:xfrm>
          <a:solidFill>
            <a:schemeClr val="accent1">
              <a:lumMod val="20000"/>
              <a:lumOff val="80000"/>
            </a:schemeClr>
          </a:solidFill>
        </p:spPr>
        <p:txBody>
          <a:bodyPr/>
          <a:lstStyle/>
          <a:p>
            <a:pPr algn="ctr"/>
            <a:r>
              <a:rPr lang="de-DE" sz="3600" u="sng" dirty="0" smtClean="0">
                <a:solidFill>
                  <a:schemeClr val="accent6"/>
                </a:solidFill>
                <a:latin typeface="Times New Roman" panose="02020603050405020304" pitchFamily="18" charset="0"/>
                <a:cs typeface="Times New Roman" panose="02020603050405020304" pitchFamily="18" charset="0"/>
              </a:rPr>
              <a:t>Auswirkung nicht bearbeiteter Konflikte:</a:t>
            </a:r>
          </a:p>
          <a:p>
            <a:pPr algn="ctr"/>
            <a:r>
              <a:rPr lang="de-DE" sz="3600" dirty="0" smtClean="0">
                <a:solidFill>
                  <a:schemeClr val="accent6"/>
                </a:solidFill>
                <a:latin typeface="Times New Roman" panose="02020603050405020304" pitchFamily="18" charset="0"/>
                <a:cs typeface="Times New Roman" panose="02020603050405020304" pitchFamily="18" charset="0"/>
              </a:rPr>
              <a:t>Die neun Phasen eines Konfliktes       (nach </a:t>
            </a:r>
            <a:r>
              <a:rPr lang="de-DE" sz="3600" dirty="0" err="1" smtClean="0">
                <a:solidFill>
                  <a:schemeClr val="accent6"/>
                </a:solidFill>
                <a:latin typeface="Times New Roman" panose="02020603050405020304" pitchFamily="18" charset="0"/>
                <a:cs typeface="Times New Roman" panose="02020603050405020304" pitchFamily="18" charset="0"/>
              </a:rPr>
              <a:t>F.Glasl</a:t>
            </a:r>
            <a:r>
              <a:rPr lang="de-DE" sz="3600" dirty="0" smtClean="0">
                <a:solidFill>
                  <a:schemeClr val="accent6"/>
                </a:solidFill>
                <a:latin typeface="Times New Roman" panose="02020603050405020304" pitchFamily="18" charset="0"/>
                <a:cs typeface="Times New Roman" panose="02020603050405020304" pitchFamily="18" charset="0"/>
              </a:rPr>
              <a:t>)</a:t>
            </a:r>
          </a:p>
          <a:p>
            <a:pPr algn="ctr"/>
            <a:r>
              <a:rPr lang="de-DE" sz="3600" dirty="0" smtClean="0">
                <a:solidFill>
                  <a:schemeClr val="accent6"/>
                </a:solidFill>
                <a:latin typeface="Times New Roman" panose="02020603050405020304" pitchFamily="18" charset="0"/>
                <a:cs typeface="Times New Roman" panose="02020603050405020304" pitchFamily="18" charset="0"/>
              </a:rPr>
              <a:t>Jede Phase hat ihre eigene Dynamik und führt, wenn der Konflikt nicht bearbeitet wird, in die nächsthöhere Konfliktstufe. </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137946"/>
      </p:ext>
    </p:extLst>
  </p:cSld>
  <p:clrMapOvr>
    <a:masterClrMapping/>
  </p:clrMapOvr>
  <p:transition spd="med">
    <p:fade/>
  </p:transition>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752528"/>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Gerät ein Konflikt außer Kontrolle stehen den Beteiligten immer weniger Handlungsmöglichkeiten zu Verfügung (Konflikteskalation). </a:t>
            </a:r>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Mit jeder weiteren Eskalationsstufe nehmen die Emotionen einen immer größeren Raum ein und verhindern so eine konstruktive Lösung:</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321603"/>
      </p:ext>
    </p:extLst>
  </p:cSld>
  <p:clrMapOvr>
    <a:masterClrMapping/>
  </p:clrMapOvr>
  <p:transition spd="med">
    <p:fade/>
  </p:transition>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899592" y="1988840"/>
            <a:ext cx="7344742" cy="2808312"/>
          </a:xfrm>
          <a:solidFill>
            <a:schemeClr val="accent1">
              <a:lumMod val="20000"/>
              <a:lumOff val="80000"/>
            </a:schemeClr>
          </a:solidFill>
        </p:spPr>
        <p:txBody>
          <a:bodyPr/>
          <a:lstStyle/>
          <a:p>
            <a:pPr algn="ctr"/>
            <a:endParaRPr lang="de-DE" sz="3600" b="1" u="sng" dirty="0" smtClean="0">
              <a:solidFill>
                <a:schemeClr val="accent6"/>
              </a:solidFill>
              <a:latin typeface="Times New Roman" panose="02020603050405020304" pitchFamily="18" charset="0"/>
              <a:cs typeface="Times New Roman" panose="02020603050405020304" pitchFamily="18" charset="0"/>
            </a:endParaRPr>
          </a:p>
          <a:p>
            <a:pPr algn="ctr"/>
            <a:r>
              <a:rPr lang="de-DE" sz="3600" b="1" u="sng" dirty="0" smtClean="0">
                <a:solidFill>
                  <a:schemeClr val="accent6"/>
                </a:solidFill>
                <a:latin typeface="Times New Roman" panose="02020603050405020304" pitchFamily="18" charset="0"/>
                <a:cs typeface="Times New Roman" panose="02020603050405020304" pitchFamily="18" charset="0"/>
              </a:rPr>
              <a:t>„Mein Gegenüber wird zum Feind </a:t>
            </a:r>
          </a:p>
          <a:p>
            <a:pPr algn="ctr"/>
            <a:r>
              <a:rPr lang="de-DE" sz="3600" b="1" u="sng" dirty="0" smtClean="0">
                <a:solidFill>
                  <a:schemeClr val="accent6"/>
                </a:solidFill>
                <a:latin typeface="Times New Roman" panose="02020603050405020304" pitchFamily="18" charset="0"/>
                <a:cs typeface="Times New Roman" panose="02020603050405020304" pitchFamily="18" charset="0"/>
              </a:rPr>
              <a:t>und muss vernichtet werden!“</a:t>
            </a:r>
            <a:endParaRPr lang="de-DE" sz="3600" b="1" u="sng"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3306511"/>
      </p:ext>
    </p:extLst>
  </p:cSld>
  <p:clrMapOvr>
    <a:masterClrMapping/>
  </p:clrMapOvr>
  <p:transition spd="med">
    <p:fade/>
  </p:transition>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pic>
        <p:nvPicPr>
          <p:cNvPr id="4" name="Inhaltsplatzhalter 3"/>
          <p:cNvPicPr>
            <a:picLocks noGrp="1" noChangeAspect="1"/>
          </p:cNvPicPr>
          <p:nvPr>
            <p:ph sz="quarter" idx="16"/>
          </p:nvPr>
        </p:nvPicPr>
        <p:blipFill>
          <a:blip r:embed="rId3">
            <a:extLst>
              <a:ext uri="{28A0092B-C50C-407E-A947-70E740481C1C}">
                <a14:useLocalDpi xmlns:a14="http://schemas.microsoft.com/office/drawing/2010/main" val="0"/>
              </a:ext>
            </a:extLst>
          </a:blip>
          <a:stretch>
            <a:fillRect/>
          </a:stretch>
        </p:blipFill>
        <p:spPr>
          <a:xfrm>
            <a:off x="254193" y="1500222"/>
            <a:ext cx="7414151" cy="4392488"/>
          </a:xfrm>
          <a:solidFill>
            <a:schemeClr val="accent1">
              <a:lumMod val="20000"/>
              <a:lumOff val="80000"/>
            </a:schemeClr>
          </a:solidFill>
          <a:ln>
            <a:solidFill>
              <a:schemeClr val="accent6"/>
            </a:solidFill>
          </a:ln>
        </p:spPr>
      </p:pic>
      <p:sp>
        <p:nvSpPr>
          <p:cNvPr id="5" name="Textfeld 4"/>
          <p:cNvSpPr txBox="1"/>
          <p:nvPr/>
        </p:nvSpPr>
        <p:spPr>
          <a:xfrm>
            <a:off x="3178974" y="1907540"/>
            <a:ext cx="312906" cy="369332"/>
          </a:xfrm>
          <a:prstGeom prst="rect">
            <a:avLst/>
          </a:prstGeom>
          <a:noFill/>
        </p:spPr>
        <p:txBody>
          <a:bodyPr wrap="none" rtlCol="0">
            <a:spAutoFit/>
          </a:bodyPr>
          <a:lstStyle/>
          <a:p>
            <a:r>
              <a:rPr lang="de-DE" dirty="0" smtClean="0">
                <a:solidFill>
                  <a:schemeClr val="accent6"/>
                </a:solidFill>
              </a:rPr>
              <a:t>1</a:t>
            </a:r>
            <a:endParaRPr lang="de-DE" dirty="0">
              <a:solidFill>
                <a:schemeClr val="accent6"/>
              </a:solidFill>
            </a:endParaRPr>
          </a:p>
        </p:txBody>
      </p:sp>
      <p:sp>
        <p:nvSpPr>
          <p:cNvPr id="7" name="Textfeld 6"/>
          <p:cNvSpPr txBox="1"/>
          <p:nvPr/>
        </p:nvSpPr>
        <p:spPr>
          <a:xfrm>
            <a:off x="3707904" y="2339588"/>
            <a:ext cx="312906" cy="369332"/>
          </a:xfrm>
          <a:prstGeom prst="rect">
            <a:avLst/>
          </a:prstGeom>
          <a:noFill/>
        </p:spPr>
        <p:txBody>
          <a:bodyPr wrap="none" rtlCol="0">
            <a:spAutoFit/>
          </a:bodyPr>
          <a:lstStyle/>
          <a:p>
            <a:r>
              <a:rPr lang="de-DE" dirty="0" smtClean="0">
                <a:solidFill>
                  <a:schemeClr val="accent6"/>
                </a:solidFill>
              </a:rPr>
              <a:t>2</a:t>
            </a:r>
            <a:endParaRPr lang="de-DE" dirty="0">
              <a:solidFill>
                <a:schemeClr val="accent6"/>
              </a:solidFill>
            </a:endParaRPr>
          </a:p>
        </p:txBody>
      </p:sp>
      <p:sp>
        <p:nvSpPr>
          <p:cNvPr id="8" name="Textfeld 7"/>
          <p:cNvSpPr txBox="1"/>
          <p:nvPr/>
        </p:nvSpPr>
        <p:spPr>
          <a:xfrm>
            <a:off x="4139952" y="2794850"/>
            <a:ext cx="312906" cy="369332"/>
          </a:xfrm>
          <a:prstGeom prst="rect">
            <a:avLst/>
          </a:prstGeom>
          <a:noFill/>
        </p:spPr>
        <p:txBody>
          <a:bodyPr wrap="none" rtlCol="0">
            <a:spAutoFit/>
          </a:bodyPr>
          <a:lstStyle/>
          <a:p>
            <a:r>
              <a:rPr lang="de-DE" dirty="0" smtClean="0">
                <a:solidFill>
                  <a:schemeClr val="accent6"/>
                </a:solidFill>
              </a:rPr>
              <a:t>3</a:t>
            </a:r>
            <a:endParaRPr lang="de-DE" dirty="0">
              <a:solidFill>
                <a:schemeClr val="accent6"/>
              </a:solidFill>
            </a:endParaRPr>
          </a:p>
        </p:txBody>
      </p:sp>
      <p:sp>
        <p:nvSpPr>
          <p:cNvPr id="9" name="Textfeld 8"/>
          <p:cNvSpPr txBox="1"/>
          <p:nvPr/>
        </p:nvSpPr>
        <p:spPr>
          <a:xfrm>
            <a:off x="4644008" y="3275692"/>
            <a:ext cx="312906" cy="369332"/>
          </a:xfrm>
          <a:prstGeom prst="rect">
            <a:avLst/>
          </a:prstGeom>
          <a:noFill/>
        </p:spPr>
        <p:txBody>
          <a:bodyPr wrap="none" rtlCol="0">
            <a:spAutoFit/>
          </a:bodyPr>
          <a:lstStyle/>
          <a:p>
            <a:r>
              <a:rPr lang="de-DE" dirty="0" smtClean="0">
                <a:solidFill>
                  <a:schemeClr val="accent6"/>
                </a:solidFill>
              </a:rPr>
              <a:t>4</a:t>
            </a:r>
            <a:endParaRPr lang="de-DE" dirty="0">
              <a:solidFill>
                <a:schemeClr val="accent6"/>
              </a:solidFill>
            </a:endParaRPr>
          </a:p>
        </p:txBody>
      </p:sp>
      <p:sp>
        <p:nvSpPr>
          <p:cNvPr id="10" name="Textfeld 9"/>
          <p:cNvSpPr txBox="1"/>
          <p:nvPr/>
        </p:nvSpPr>
        <p:spPr>
          <a:xfrm>
            <a:off x="5148064" y="3717032"/>
            <a:ext cx="312906" cy="369332"/>
          </a:xfrm>
          <a:prstGeom prst="rect">
            <a:avLst/>
          </a:prstGeom>
          <a:noFill/>
        </p:spPr>
        <p:txBody>
          <a:bodyPr wrap="none" rtlCol="0">
            <a:spAutoFit/>
          </a:bodyPr>
          <a:lstStyle/>
          <a:p>
            <a:r>
              <a:rPr lang="de-DE" dirty="0" smtClean="0">
                <a:solidFill>
                  <a:schemeClr val="accent6"/>
                </a:solidFill>
              </a:rPr>
              <a:t>5</a:t>
            </a:r>
            <a:endParaRPr lang="de-DE" dirty="0">
              <a:solidFill>
                <a:schemeClr val="accent6"/>
              </a:solidFill>
            </a:endParaRPr>
          </a:p>
        </p:txBody>
      </p:sp>
      <p:sp>
        <p:nvSpPr>
          <p:cNvPr id="12" name="Textfeld 11"/>
          <p:cNvSpPr txBox="1"/>
          <p:nvPr/>
        </p:nvSpPr>
        <p:spPr>
          <a:xfrm>
            <a:off x="6156176" y="4581128"/>
            <a:ext cx="312906" cy="369332"/>
          </a:xfrm>
          <a:prstGeom prst="rect">
            <a:avLst/>
          </a:prstGeom>
          <a:noFill/>
        </p:spPr>
        <p:txBody>
          <a:bodyPr wrap="none" rtlCol="0">
            <a:spAutoFit/>
          </a:bodyPr>
          <a:lstStyle/>
          <a:p>
            <a:r>
              <a:rPr lang="de-DE" dirty="0" smtClean="0">
                <a:solidFill>
                  <a:schemeClr val="accent6"/>
                </a:solidFill>
              </a:rPr>
              <a:t>7</a:t>
            </a:r>
            <a:endParaRPr lang="de-DE" dirty="0">
              <a:solidFill>
                <a:schemeClr val="accent6"/>
              </a:solidFill>
            </a:endParaRPr>
          </a:p>
        </p:txBody>
      </p:sp>
      <p:sp>
        <p:nvSpPr>
          <p:cNvPr id="13" name="Textfeld 12"/>
          <p:cNvSpPr txBox="1"/>
          <p:nvPr/>
        </p:nvSpPr>
        <p:spPr>
          <a:xfrm>
            <a:off x="6635358" y="5075892"/>
            <a:ext cx="312906" cy="369332"/>
          </a:xfrm>
          <a:prstGeom prst="rect">
            <a:avLst/>
          </a:prstGeom>
          <a:noFill/>
        </p:spPr>
        <p:txBody>
          <a:bodyPr wrap="none" rtlCol="0">
            <a:spAutoFit/>
          </a:bodyPr>
          <a:lstStyle/>
          <a:p>
            <a:r>
              <a:rPr lang="de-DE" dirty="0" smtClean="0">
                <a:solidFill>
                  <a:schemeClr val="accent6"/>
                </a:solidFill>
              </a:rPr>
              <a:t>8</a:t>
            </a:r>
            <a:endParaRPr lang="de-DE" dirty="0">
              <a:solidFill>
                <a:schemeClr val="accent6"/>
              </a:solidFill>
            </a:endParaRPr>
          </a:p>
        </p:txBody>
      </p:sp>
      <p:sp>
        <p:nvSpPr>
          <p:cNvPr id="14" name="Textfeld 13"/>
          <p:cNvSpPr txBox="1"/>
          <p:nvPr/>
        </p:nvSpPr>
        <p:spPr>
          <a:xfrm>
            <a:off x="7092280" y="5507940"/>
            <a:ext cx="312906" cy="369332"/>
          </a:xfrm>
          <a:prstGeom prst="rect">
            <a:avLst/>
          </a:prstGeom>
          <a:noFill/>
        </p:spPr>
        <p:txBody>
          <a:bodyPr wrap="none" rtlCol="0">
            <a:spAutoFit/>
          </a:bodyPr>
          <a:lstStyle/>
          <a:p>
            <a:r>
              <a:rPr lang="de-DE" dirty="0" smtClean="0">
                <a:solidFill>
                  <a:schemeClr val="accent6"/>
                </a:solidFill>
              </a:rPr>
              <a:t>9</a:t>
            </a:r>
            <a:endParaRPr lang="de-DE" dirty="0">
              <a:solidFill>
                <a:schemeClr val="accent6"/>
              </a:solidFill>
            </a:endParaRPr>
          </a:p>
        </p:txBody>
      </p:sp>
      <p:sp>
        <p:nvSpPr>
          <p:cNvPr id="15" name="Textfeld 14"/>
          <p:cNvSpPr txBox="1"/>
          <p:nvPr/>
        </p:nvSpPr>
        <p:spPr>
          <a:xfrm>
            <a:off x="5652120" y="4139788"/>
            <a:ext cx="312906" cy="369332"/>
          </a:xfrm>
          <a:prstGeom prst="rect">
            <a:avLst/>
          </a:prstGeom>
          <a:noFill/>
        </p:spPr>
        <p:txBody>
          <a:bodyPr wrap="none" rtlCol="0">
            <a:spAutoFit/>
          </a:bodyPr>
          <a:lstStyle/>
          <a:p>
            <a:r>
              <a:rPr lang="de-DE" dirty="0" smtClean="0">
                <a:solidFill>
                  <a:schemeClr val="accent6"/>
                </a:solidFill>
              </a:rPr>
              <a:t>6</a:t>
            </a:r>
            <a:endParaRPr lang="de-DE" dirty="0">
              <a:solidFill>
                <a:schemeClr val="accent6"/>
              </a:solidFill>
            </a:endParaRPr>
          </a:p>
        </p:txBody>
      </p:sp>
      <p:sp>
        <p:nvSpPr>
          <p:cNvPr id="20" name="Geschweifte Klammer rechts 19"/>
          <p:cNvSpPr/>
          <p:nvPr/>
        </p:nvSpPr>
        <p:spPr>
          <a:xfrm>
            <a:off x="4139952" y="1772816"/>
            <a:ext cx="551190" cy="1391366"/>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Geschweifte Klammer rechts 22"/>
          <p:cNvSpPr/>
          <p:nvPr/>
        </p:nvSpPr>
        <p:spPr>
          <a:xfrm>
            <a:off x="5652120" y="3164182"/>
            <a:ext cx="504056" cy="1344938"/>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Geschweifte Klammer rechts 23"/>
          <p:cNvSpPr/>
          <p:nvPr/>
        </p:nvSpPr>
        <p:spPr>
          <a:xfrm>
            <a:off x="7092280" y="4509120"/>
            <a:ext cx="503983" cy="1368152"/>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Textfeld 24"/>
          <p:cNvSpPr txBox="1"/>
          <p:nvPr/>
        </p:nvSpPr>
        <p:spPr>
          <a:xfrm>
            <a:off x="5195198" y="2339588"/>
            <a:ext cx="184731" cy="369332"/>
          </a:xfrm>
          <a:prstGeom prst="rect">
            <a:avLst/>
          </a:prstGeom>
          <a:noFill/>
        </p:spPr>
        <p:txBody>
          <a:bodyPr wrap="none" rtlCol="0">
            <a:spAutoFit/>
          </a:bodyPr>
          <a:lstStyle/>
          <a:p>
            <a:endParaRPr lang="de-DE" dirty="0">
              <a:solidFill>
                <a:schemeClr val="accent6"/>
              </a:solidFill>
            </a:endParaRPr>
          </a:p>
        </p:txBody>
      </p:sp>
      <p:sp>
        <p:nvSpPr>
          <p:cNvPr id="29" name="Textfeld 28"/>
          <p:cNvSpPr txBox="1"/>
          <p:nvPr/>
        </p:nvSpPr>
        <p:spPr>
          <a:xfrm>
            <a:off x="4760173" y="2276872"/>
            <a:ext cx="966931" cy="369332"/>
          </a:xfrm>
          <a:prstGeom prst="rect">
            <a:avLst/>
          </a:prstGeom>
          <a:noFill/>
        </p:spPr>
        <p:txBody>
          <a:bodyPr wrap="none" rtlCol="0">
            <a:spAutoFit/>
          </a:bodyPr>
          <a:lstStyle/>
          <a:p>
            <a:r>
              <a:rPr lang="de-DE" dirty="0" smtClean="0">
                <a:solidFill>
                  <a:schemeClr val="accent6"/>
                </a:solidFill>
              </a:rPr>
              <a:t>Zone I  </a:t>
            </a:r>
            <a:endParaRPr lang="de-DE" dirty="0">
              <a:solidFill>
                <a:schemeClr val="accent6"/>
              </a:solidFill>
            </a:endParaRPr>
          </a:p>
        </p:txBody>
      </p:sp>
      <p:sp>
        <p:nvSpPr>
          <p:cNvPr id="30" name="Textfeld 29"/>
          <p:cNvSpPr txBox="1"/>
          <p:nvPr/>
        </p:nvSpPr>
        <p:spPr>
          <a:xfrm>
            <a:off x="6189469" y="3645024"/>
            <a:ext cx="902811" cy="369332"/>
          </a:xfrm>
          <a:prstGeom prst="rect">
            <a:avLst/>
          </a:prstGeom>
          <a:noFill/>
        </p:spPr>
        <p:txBody>
          <a:bodyPr wrap="none" rtlCol="0">
            <a:spAutoFit/>
          </a:bodyPr>
          <a:lstStyle/>
          <a:p>
            <a:r>
              <a:rPr lang="de-DE" dirty="0" smtClean="0">
                <a:solidFill>
                  <a:schemeClr val="accent6"/>
                </a:solidFill>
              </a:rPr>
              <a:t>Zone II</a:t>
            </a:r>
            <a:endParaRPr lang="de-DE" dirty="0">
              <a:solidFill>
                <a:schemeClr val="accent6"/>
              </a:solidFill>
            </a:endParaRPr>
          </a:p>
        </p:txBody>
      </p:sp>
      <p:sp>
        <p:nvSpPr>
          <p:cNvPr id="31" name="Textfeld 30"/>
          <p:cNvSpPr txBox="1"/>
          <p:nvPr/>
        </p:nvSpPr>
        <p:spPr>
          <a:xfrm>
            <a:off x="7668344" y="5013176"/>
            <a:ext cx="966931" cy="369332"/>
          </a:xfrm>
          <a:prstGeom prst="rect">
            <a:avLst/>
          </a:prstGeom>
          <a:solidFill>
            <a:schemeClr val="bg1"/>
          </a:solidFill>
        </p:spPr>
        <p:txBody>
          <a:bodyPr wrap="none" rtlCol="0">
            <a:spAutoFit/>
          </a:bodyPr>
          <a:lstStyle/>
          <a:p>
            <a:r>
              <a:rPr lang="de-DE" dirty="0" smtClean="0">
                <a:solidFill>
                  <a:schemeClr val="accent6"/>
                </a:solidFill>
              </a:rPr>
              <a:t>Zone III</a:t>
            </a:r>
            <a:endParaRPr lang="de-DE" dirty="0">
              <a:solidFill>
                <a:schemeClr val="accent6"/>
              </a:solidFill>
            </a:endParaRPr>
          </a:p>
        </p:txBody>
      </p:sp>
      <p:cxnSp>
        <p:nvCxnSpPr>
          <p:cNvPr id="33" name="Gerade Verbindung mit Pfeil 32"/>
          <p:cNvCxnSpPr/>
          <p:nvPr/>
        </p:nvCxnSpPr>
        <p:spPr>
          <a:xfrm flipH="1">
            <a:off x="4222993" y="2389530"/>
            <a:ext cx="1624445" cy="751438"/>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p:cNvSpPr txBox="1"/>
          <p:nvPr/>
        </p:nvSpPr>
        <p:spPr>
          <a:xfrm>
            <a:off x="5796136" y="2148776"/>
            <a:ext cx="633507" cy="369332"/>
          </a:xfrm>
          <a:prstGeom prst="rect">
            <a:avLst/>
          </a:prstGeom>
          <a:noFill/>
        </p:spPr>
        <p:txBody>
          <a:bodyPr wrap="none" rtlCol="0">
            <a:spAutoFit/>
          </a:bodyPr>
          <a:lstStyle/>
          <a:p>
            <a:r>
              <a:rPr lang="de-DE" dirty="0" smtClean="0">
                <a:solidFill>
                  <a:srgbClr val="00B050"/>
                </a:solidFill>
              </a:rPr>
              <a:t>ÜS I</a:t>
            </a:r>
            <a:endParaRPr lang="de-DE" dirty="0">
              <a:solidFill>
                <a:srgbClr val="00B050"/>
              </a:solidFill>
            </a:endParaRPr>
          </a:p>
        </p:txBody>
      </p:sp>
      <p:cxnSp>
        <p:nvCxnSpPr>
          <p:cNvPr id="41" name="Gerade Verbindung mit Pfeil 40"/>
          <p:cNvCxnSpPr/>
          <p:nvPr/>
        </p:nvCxnSpPr>
        <p:spPr>
          <a:xfrm flipH="1">
            <a:off x="4710574" y="2959456"/>
            <a:ext cx="1117431" cy="6542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p:cNvSpPr txBox="1"/>
          <p:nvPr/>
        </p:nvSpPr>
        <p:spPr>
          <a:xfrm>
            <a:off x="5796136" y="2699628"/>
            <a:ext cx="697627" cy="369332"/>
          </a:xfrm>
          <a:prstGeom prst="rect">
            <a:avLst/>
          </a:prstGeom>
          <a:noFill/>
        </p:spPr>
        <p:txBody>
          <a:bodyPr wrap="none" rtlCol="0">
            <a:spAutoFit/>
          </a:bodyPr>
          <a:lstStyle/>
          <a:p>
            <a:r>
              <a:rPr lang="de-DE" dirty="0" smtClean="0">
                <a:solidFill>
                  <a:srgbClr val="FF0000"/>
                </a:solidFill>
              </a:rPr>
              <a:t>ÜS II</a:t>
            </a:r>
            <a:endParaRPr lang="de-DE" dirty="0">
              <a:solidFill>
                <a:srgbClr val="FF0000"/>
              </a:solidFill>
            </a:endParaRPr>
          </a:p>
        </p:txBody>
      </p:sp>
    </p:spTree>
    <p:extLst>
      <p:ext uri="{BB962C8B-B14F-4D97-AF65-F5344CB8AC3E}">
        <p14:creationId xmlns:p14="http://schemas.microsoft.com/office/powerpoint/2010/main" val="3275870900"/>
      </p:ext>
    </p:extLst>
  </p:cSld>
  <p:clrMapOvr>
    <a:masterClrMapping/>
  </p:clrMapOvr>
  <p:transition spd="med">
    <p:fade/>
  </p:transition>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457992"/>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Konfliktlösung:</a:t>
            </a:r>
          </a:p>
          <a:p>
            <a:pPr algn="ctr"/>
            <a:endParaRPr lang="de-DE" sz="800"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Um Konflikte innerhalb des Betriebes erfolgreich lösen zu können muss die betriebliche Organisationsstruktur berücksichtigt werden.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085183"/>
      </p:ext>
    </p:extLst>
  </p:cSld>
  <p:clrMapOvr>
    <a:masterClrMapping/>
  </p:clrMapOvr>
  <p:transition spd="med">
    <p:fade/>
  </p:transition>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898897" y="2347272"/>
            <a:ext cx="7057479" cy="1441768"/>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Das heißt, alle an der Problemlösung beteiligten Personen müssen wissen: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262031"/>
      </p:ext>
    </p:extLst>
  </p:cSld>
  <p:clrMapOvr>
    <a:masterClrMapping/>
  </p:clrMapOvr>
  <p:transition spd="med">
    <p:fade/>
  </p:transition>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268760"/>
            <a:ext cx="8137525" cy="5330200"/>
          </a:xfrm>
          <a:solidFill>
            <a:schemeClr val="accent1">
              <a:lumMod val="20000"/>
              <a:lumOff val="80000"/>
            </a:schemeClr>
          </a:solidFill>
        </p:spPr>
        <p:txBody>
          <a:bodyPr/>
          <a:lstStyle/>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Wie sind die Strukturen?</a:t>
            </a:r>
            <a:endParaRPr lang="de-DE" sz="3600" dirty="0">
              <a:solidFill>
                <a:schemeClr val="accent6"/>
              </a:solidFill>
              <a:latin typeface="Times New Roman" panose="02020603050405020304" pitchFamily="18" charset="0"/>
              <a:cs typeface="Times New Roman" panose="02020603050405020304" pitchFamily="18" charset="0"/>
            </a:endParaRP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Was ist bei diesen Strukturen wichtig?</a:t>
            </a:r>
          </a:p>
          <a:p>
            <a:pPr marL="571500" indent="-571500">
              <a:buClrTx/>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Wie ist die Macht verteilt</a:t>
            </a:r>
            <a:r>
              <a:rPr lang="de-DE" sz="3200" dirty="0" smtClean="0">
                <a:solidFill>
                  <a:schemeClr val="accent6"/>
                </a:solidFill>
                <a:latin typeface="Times New Roman" panose="02020603050405020304" pitchFamily="18" charset="0"/>
                <a:cs typeface="Times New Roman" panose="02020603050405020304" pitchFamily="18" charset="0"/>
              </a:rPr>
              <a:t>?</a:t>
            </a:r>
          </a:p>
          <a:p>
            <a:pPr marL="571500" indent="-571500">
              <a:buClrTx/>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Sind die Rollen klar verteilt?</a:t>
            </a:r>
          </a:p>
          <a:p>
            <a:pPr marL="571500" indent="-571500">
              <a:buClrTx/>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Welche Verhaltensspielräume sind innerhalb der jeweiligen Rolle gegeben?</a:t>
            </a:r>
          </a:p>
          <a:p>
            <a:pPr marL="571500" indent="-571500">
              <a:buClrTx/>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Gibt es klare Kompetenzverteilungen?</a:t>
            </a:r>
          </a:p>
          <a:p>
            <a:pPr marL="571500" indent="-571500">
              <a:buClrTx/>
              <a:buFont typeface="Wingdings" panose="05000000000000000000" pitchFamily="2" charset="2"/>
              <a:buChar char="§"/>
            </a:pPr>
            <a:r>
              <a:rPr lang="de-DE" sz="3200" dirty="0" smtClean="0">
                <a:solidFill>
                  <a:schemeClr val="accent6"/>
                </a:solidFill>
                <a:latin typeface="Times New Roman" panose="02020603050405020304" pitchFamily="18" charset="0"/>
                <a:cs typeface="Times New Roman" panose="02020603050405020304" pitchFamily="18" charset="0"/>
              </a:rPr>
              <a:t>Gibt es ein Konfliktmanagement mit klaren Regeln?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215732"/>
      </p:ext>
    </p:extLst>
  </p:cSld>
  <p:clrMapOvr>
    <a:masterClrMapping/>
  </p:clrMapOvr>
  <p:transition spd="med">
    <p:fade/>
  </p:transition>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3672408"/>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Zur Grundlage einer guten Zusammenarbeit gehört die Bereitschaft Konflikte zu lösen.</a:t>
            </a:r>
          </a:p>
          <a:p>
            <a:pPr algn="ctr"/>
            <a:endParaRPr lang="de-DE" sz="800" dirty="0" smtClean="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Je früher ein Konflikt erkannt und bearbeitet wird desto leichter ist auch eine Lösung zu finden.</a:t>
            </a:r>
          </a:p>
        </p:txBody>
      </p:sp>
    </p:spTree>
    <p:extLst>
      <p:ext uri="{BB962C8B-B14F-4D97-AF65-F5344CB8AC3E}">
        <p14:creationId xmlns:p14="http://schemas.microsoft.com/office/powerpoint/2010/main" val="3452841748"/>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normAutofit/>
          </a:bodyPr>
          <a:lstStyle/>
          <a:p>
            <a:pPr algn="ctr"/>
            <a:r>
              <a:rPr lang="de-DE" sz="5000" dirty="0">
                <a:solidFill>
                  <a:srgbClr val="58585A"/>
                </a:solidFill>
                <a:latin typeface="Times New Roman" panose="02020603050405020304" pitchFamily="18" charset="0"/>
                <a:cs typeface="Times New Roman" panose="02020603050405020304" pitchFamily="18" charset="0"/>
              </a:rPr>
              <a:t>Transaktionsanalyse</a:t>
            </a:r>
            <a:endParaRPr lang="de-DE" dirty="0"/>
          </a:p>
        </p:txBody>
      </p:sp>
      <p:sp>
        <p:nvSpPr>
          <p:cNvPr id="3" name="Textfeld 2"/>
          <p:cNvSpPr txBox="1"/>
          <p:nvPr/>
        </p:nvSpPr>
        <p:spPr>
          <a:xfrm>
            <a:off x="1691680" y="2250738"/>
            <a:ext cx="5832648" cy="2800767"/>
          </a:xfrm>
          <a:prstGeom prst="rect">
            <a:avLst/>
          </a:prstGeom>
          <a:solidFill>
            <a:schemeClr val="accent6">
              <a:lumMod val="75000"/>
              <a:lumOff val="25000"/>
            </a:schemeClr>
          </a:solidFill>
        </p:spPr>
        <p:txBody>
          <a:bodyPr wrap="square" rtlCol="0">
            <a:spAutoFit/>
          </a:bodyPr>
          <a:lstStyle/>
          <a:p>
            <a:pPr algn="ctr"/>
            <a:r>
              <a:rPr lang="de-DE" sz="4400" b="1" dirty="0" smtClean="0">
                <a:solidFill>
                  <a:schemeClr val="accent1"/>
                </a:solidFill>
                <a:latin typeface="Times New Roman" panose="02020603050405020304" pitchFamily="18" charset="0"/>
                <a:cs typeface="Times New Roman" panose="02020603050405020304" pitchFamily="18" charset="0"/>
              </a:rPr>
              <a:t>Durch dieses </a:t>
            </a:r>
            <a:r>
              <a:rPr lang="de-DE" sz="4400" b="1" dirty="0" smtClean="0">
                <a:solidFill>
                  <a:schemeClr val="bg1"/>
                </a:solidFill>
                <a:latin typeface="Times New Roman" panose="02020603050405020304" pitchFamily="18" charset="0"/>
                <a:cs typeface="Times New Roman" panose="02020603050405020304" pitchFamily="18" charset="0"/>
              </a:rPr>
              <a:t>Verständnis</a:t>
            </a:r>
            <a:r>
              <a:rPr lang="de-DE" sz="4400" b="1" dirty="0" smtClean="0">
                <a:solidFill>
                  <a:schemeClr val="accent1"/>
                </a:solidFill>
                <a:latin typeface="Times New Roman" panose="02020603050405020304" pitchFamily="18" charset="0"/>
                <a:cs typeface="Times New Roman" panose="02020603050405020304" pitchFamily="18" charset="0"/>
              </a:rPr>
              <a:t> wird eine Änderung des eigenen Verhaltens möglich.</a:t>
            </a:r>
            <a:endParaRPr lang="de-DE" sz="44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9773450"/>
      </p:ext>
    </p:extLst>
  </p:cSld>
  <p:clrMapOvr>
    <a:masterClrMapping/>
  </p:clrMapOvr>
  <p:transition spd="med">
    <p:fade/>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395536" y="1556792"/>
            <a:ext cx="8136904" cy="3859518"/>
          </a:xfrm>
          <a:prstGeom prst="rect">
            <a:avLst/>
          </a:prstGeom>
          <a:solidFill>
            <a:schemeClr val="accent1">
              <a:lumMod val="20000"/>
              <a:lumOff val="80000"/>
            </a:schemeClr>
          </a:solidFill>
        </p:spPr>
        <p:txBody>
          <a:bodyPr wrap="square" rtlCol="0">
            <a:spAutoFit/>
          </a:bodyPr>
          <a:lstStyle/>
          <a:p>
            <a:pPr lvl="0" algn="ctr">
              <a:spcBef>
                <a:spcPct val="20000"/>
              </a:spcBef>
              <a:buClr>
                <a:srgbClr val="FF6600"/>
              </a:buClr>
            </a:pPr>
            <a:endParaRPr lang="de-DE" sz="3600" b="1" dirty="0" smtClean="0">
              <a:solidFill>
                <a:srgbClr val="000000"/>
              </a:solidFill>
              <a:latin typeface="Times New Roman" panose="02020603050405020304" pitchFamily="18" charset="0"/>
              <a:cs typeface="Times New Roman" panose="02020603050405020304" pitchFamily="18" charset="0"/>
            </a:endParaRPr>
          </a:p>
          <a:p>
            <a:pPr lvl="0" algn="ctr">
              <a:spcBef>
                <a:spcPct val="20000"/>
              </a:spcBef>
              <a:buClr>
                <a:srgbClr val="FF6600"/>
              </a:buClr>
            </a:pPr>
            <a:endParaRPr lang="de-DE" sz="3600" b="1" dirty="0">
              <a:solidFill>
                <a:srgbClr val="000000"/>
              </a:solidFill>
              <a:latin typeface="Times New Roman" panose="02020603050405020304" pitchFamily="18" charset="0"/>
              <a:cs typeface="Times New Roman" panose="02020603050405020304" pitchFamily="18" charset="0"/>
            </a:endParaRPr>
          </a:p>
          <a:p>
            <a:pPr lvl="0" algn="ctr">
              <a:spcBef>
                <a:spcPct val="20000"/>
              </a:spcBef>
              <a:buClr>
                <a:srgbClr val="FF6600"/>
              </a:buClr>
            </a:pPr>
            <a:r>
              <a:rPr lang="de-DE" sz="3600" b="1" dirty="0" smtClean="0">
                <a:solidFill>
                  <a:srgbClr val="000000"/>
                </a:solidFill>
                <a:latin typeface="Times New Roman" panose="02020603050405020304" pitchFamily="18" charset="0"/>
                <a:cs typeface="Times New Roman" panose="02020603050405020304" pitchFamily="18" charset="0"/>
              </a:rPr>
              <a:t>Dabei </a:t>
            </a:r>
            <a:r>
              <a:rPr lang="de-DE" sz="3600" b="1" dirty="0">
                <a:solidFill>
                  <a:srgbClr val="000000"/>
                </a:solidFill>
                <a:latin typeface="Times New Roman" panose="02020603050405020304" pitchFamily="18" charset="0"/>
                <a:cs typeface="Times New Roman" panose="02020603050405020304" pitchFamily="18" charset="0"/>
              </a:rPr>
              <a:t>kann der Vorgesetzte folgendermaßen vorgehen</a:t>
            </a:r>
            <a:r>
              <a:rPr lang="de-DE" sz="3600" b="1" dirty="0" smtClean="0">
                <a:solidFill>
                  <a:srgbClr val="000000"/>
                </a:solidFill>
                <a:latin typeface="Times New Roman" panose="02020603050405020304" pitchFamily="18" charset="0"/>
                <a:cs typeface="Times New Roman" panose="02020603050405020304" pitchFamily="18" charset="0"/>
              </a:rPr>
              <a:t>:</a:t>
            </a:r>
          </a:p>
          <a:p>
            <a:pPr lvl="0" algn="ctr">
              <a:spcBef>
                <a:spcPct val="20000"/>
              </a:spcBef>
              <a:buClr>
                <a:srgbClr val="FF6600"/>
              </a:buClr>
            </a:pPr>
            <a:endParaRPr lang="de-DE" sz="3600" b="1" dirty="0">
              <a:solidFill>
                <a:srgbClr val="000000"/>
              </a:solidFill>
              <a:latin typeface="Times New Roman" panose="02020603050405020304" pitchFamily="18" charset="0"/>
              <a:cs typeface="Times New Roman" panose="02020603050405020304" pitchFamily="18" charset="0"/>
            </a:endParaRPr>
          </a:p>
          <a:p>
            <a:pPr lvl="0" algn="ctr">
              <a:spcBef>
                <a:spcPct val="20000"/>
              </a:spcBef>
              <a:buClr>
                <a:srgbClr val="FF6600"/>
              </a:buClr>
            </a:pPr>
            <a:endParaRPr lang="de-DE" sz="36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931625"/>
      </p:ext>
    </p:extLst>
  </p:cSld>
  <p:clrMapOvr>
    <a:masterClrMapping/>
  </p:clrMapOvr>
  <p:transition spd="med">
    <p:fade/>
  </p:transition>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2688370" y="1966374"/>
            <a:ext cx="3262433" cy="378565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de-DE" sz="24000" b="1" dirty="0" smtClean="0">
                <a:solidFill>
                  <a:schemeClr val="accent6"/>
                </a:solidFill>
                <a:latin typeface="Times New Roman" panose="02020603050405020304" pitchFamily="18" charset="0"/>
                <a:cs typeface="Times New Roman" panose="02020603050405020304" pitchFamily="18" charset="0"/>
              </a:rPr>
              <a:t> 1 </a:t>
            </a:r>
            <a:endParaRPr lang="de-DE" sz="24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191947"/>
      </p:ext>
    </p:extLst>
  </p:cSld>
  <p:clrMapOvr>
    <a:masterClrMapping/>
  </p:clrMapOvr>
  <p:transition spd="med">
    <p:fade/>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251520" y="1529491"/>
            <a:ext cx="8281615" cy="5139869"/>
          </a:xfrm>
          <a:prstGeom prst="rect">
            <a:avLst/>
          </a:prstGeom>
          <a:solidFill>
            <a:schemeClr val="accent1">
              <a:lumMod val="20000"/>
              <a:lumOff val="80000"/>
            </a:schemeClr>
          </a:solidFill>
        </p:spPr>
        <p:txBody>
          <a:bodyPr wrap="square" rtlCol="0">
            <a:spAutoFit/>
          </a:bodyPr>
          <a:lstStyle/>
          <a:p>
            <a:endParaRPr lang="de-DE" sz="800" b="1" dirty="0">
              <a:solidFill>
                <a:schemeClr val="accent6"/>
              </a:solidFill>
              <a:latin typeface="Times New Roman" panose="02020603050405020304" pitchFamily="18" charset="0"/>
              <a:cs typeface="Times New Roman" panose="02020603050405020304" pitchFamily="18" charset="0"/>
            </a:endParaRPr>
          </a:p>
          <a:p>
            <a:pPr algn="ctr"/>
            <a:r>
              <a:rPr lang="de-DE" sz="3600" b="1" dirty="0" smtClean="0">
                <a:solidFill>
                  <a:schemeClr val="accent6"/>
                </a:solidFill>
                <a:latin typeface="Times New Roman" panose="02020603050405020304" pitchFamily="18" charset="0"/>
                <a:cs typeface="Times New Roman" panose="02020603050405020304" pitchFamily="18" charset="0"/>
              </a:rPr>
              <a:t>Sachverhalt für sich selbstklären, ohne zunächst Position zu beziehen:</a:t>
            </a:r>
          </a:p>
          <a:p>
            <a:pPr marL="571500" indent="-571500">
              <a:buFont typeface="Wingdings" panose="05000000000000000000" pitchFamily="2" charset="2"/>
              <a:buChar char="§"/>
            </a:pPr>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Worin besteht der Konflikt und wer sind die Beteiligten?</a:t>
            </a:r>
          </a:p>
          <a:p>
            <a:pPr marL="571500" indent="-5715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Was sagen die Beteiligten selbst und wie sehen es die anderen Mitarbeiter?</a:t>
            </a:r>
          </a:p>
          <a:p>
            <a:pPr marL="571500" indent="-5715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Wie wirkt sich der Konflikt auf die Arbeit der Beteiligten aus? Ist bereits Schaden entstanden?</a:t>
            </a:r>
          </a:p>
          <a:p>
            <a:pPr marL="571500" indent="-5715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Wer hat direkt oder indirekt Einfluss auf den Konflikt? </a:t>
            </a:r>
            <a:endParaRPr lang="de-DE" sz="800" dirty="0">
              <a:solidFill>
                <a:schemeClr val="accent6"/>
              </a:solidFill>
              <a:latin typeface="Times New Roman" panose="02020603050405020304" pitchFamily="18" charset="0"/>
              <a:cs typeface="Times New Roman" panose="02020603050405020304" pitchFamily="18" charset="0"/>
            </a:endParaRPr>
          </a:p>
          <a:p>
            <a:endParaRPr lang="de-DE" sz="800" dirty="0" smtClean="0">
              <a:solidFill>
                <a:schemeClr val="accent6"/>
              </a:solidFill>
              <a:latin typeface="Times New Roman" panose="02020603050405020304" pitchFamily="18" charset="0"/>
              <a:cs typeface="Times New Roman" panose="02020603050405020304" pitchFamily="18" charset="0"/>
            </a:endParaRPr>
          </a:p>
          <a:p>
            <a:endParaRPr lang="de-DE" sz="800" dirty="0" smtClean="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748605"/>
      </p:ext>
    </p:extLst>
  </p:cSld>
  <p:clrMapOvr>
    <a:masterClrMapping/>
  </p:clrMapOvr>
  <p:transition spd="med">
    <p:fade/>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2688370" y="1966374"/>
            <a:ext cx="3262433" cy="378565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de-DE" sz="24000" b="1" dirty="0" smtClean="0">
                <a:solidFill>
                  <a:schemeClr val="accent6"/>
                </a:solidFill>
                <a:latin typeface="Times New Roman" panose="02020603050405020304" pitchFamily="18" charset="0"/>
                <a:cs typeface="Times New Roman" panose="02020603050405020304" pitchFamily="18" charset="0"/>
              </a:rPr>
              <a:t> 2 </a:t>
            </a:r>
            <a:endParaRPr lang="de-DE" sz="24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7275633"/>
      </p:ext>
    </p:extLst>
  </p:cSld>
  <p:clrMapOvr>
    <a:masterClrMapping/>
  </p:clrMapOvr>
  <p:transition spd="med">
    <p:fade/>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8" name="Textfeld 7"/>
          <p:cNvSpPr txBox="1"/>
          <p:nvPr/>
        </p:nvSpPr>
        <p:spPr>
          <a:xfrm>
            <a:off x="250825" y="1556792"/>
            <a:ext cx="8137525" cy="2369880"/>
          </a:xfrm>
          <a:prstGeom prst="rect">
            <a:avLst/>
          </a:prstGeom>
          <a:solidFill>
            <a:schemeClr val="accent1">
              <a:lumMod val="20000"/>
              <a:lumOff val="80000"/>
            </a:schemeClr>
          </a:solidFill>
        </p:spPr>
        <p:txBody>
          <a:bodyPr wrap="square" rtlCol="0">
            <a:spAutoFit/>
          </a:bodyPr>
          <a:lstStyle/>
          <a:p>
            <a:pPr algn="ctr"/>
            <a:r>
              <a:rPr lang="de-DE" sz="3600" b="1" dirty="0" smtClean="0">
                <a:solidFill>
                  <a:schemeClr val="accent6"/>
                </a:solidFill>
                <a:latin typeface="Times New Roman" panose="02020603050405020304" pitchFamily="18" charset="0"/>
                <a:cs typeface="Times New Roman" panose="02020603050405020304" pitchFamily="18" charset="0"/>
              </a:rPr>
              <a:t>Gesprächsplan erstellen:</a:t>
            </a:r>
            <a:endParaRPr lang="de-DE" sz="800" b="1" dirty="0" smtClean="0">
              <a:solidFill>
                <a:schemeClr val="accent6"/>
              </a:solidFill>
              <a:latin typeface="Times New Roman" panose="02020603050405020304" pitchFamily="18" charset="0"/>
              <a:cs typeface="Times New Roman" panose="02020603050405020304" pitchFamily="18" charset="0"/>
            </a:endParaRPr>
          </a:p>
          <a:p>
            <a:pPr algn="ctr"/>
            <a:endParaRPr lang="de-DE" sz="2800" b="1"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Umgebung und</a:t>
            </a:r>
          </a:p>
          <a:p>
            <a:pPr marL="571500" indent="-5715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Rahmenbedingungen festlegen</a:t>
            </a:r>
          </a:p>
          <a:p>
            <a:pPr marL="571500" indent="-5715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Ablauf vorplanen</a:t>
            </a:r>
          </a:p>
        </p:txBody>
      </p:sp>
    </p:spTree>
    <p:extLst>
      <p:ext uri="{BB962C8B-B14F-4D97-AF65-F5344CB8AC3E}">
        <p14:creationId xmlns:p14="http://schemas.microsoft.com/office/powerpoint/2010/main" val="1587673233"/>
      </p:ext>
    </p:extLst>
  </p:cSld>
  <p:clrMapOvr>
    <a:masterClrMapping/>
  </p:clrMapOvr>
  <p:transition spd="med">
    <p:fade/>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2688370" y="1966374"/>
            <a:ext cx="3262433" cy="378565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de-DE" sz="24000" b="1" dirty="0" smtClean="0">
                <a:solidFill>
                  <a:schemeClr val="accent6"/>
                </a:solidFill>
                <a:latin typeface="Times New Roman" panose="02020603050405020304" pitchFamily="18" charset="0"/>
                <a:cs typeface="Times New Roman" panose="02020603050405020304" pitchFamily="18" charset="0"/>
              </a:rPr>
              <a:t> 3 </a:t>
            </a:r>
            <a:endParaRPr lang="de-DE" sz="24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9020370"/>
      </p:ext>
    </p:extLst>
  </p:cSld>
  <p:clrMapOvr>
    <a:masterClrMapping/>
  </p:clrMapOvr>
  <p:transition spd="med">
    <p:fade/>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7" name="Textfeld 6"/>
          <p:cNvSpPr txBox="1"/>
          <p:nvPr/>
        </p:nvSpPr>
        <p:spPr>
          <a:xfrm>
            <a:off x="179512" y="1556792"/>
            <a:ext cx="8137525" cy="3477875"/>
          </a:xfrm>
          <a:prstGeom prst="rect">
            <a:avLst/>
          </a:prstGeom>
          <a:solidFill>
            <a:schemeClr val="accent1">
              <a:lumMod val="20000"/>
              <a:lumOff val="80000"/>
            </a:schemeClr>
          </a:solidFill>
        </p:spPr>
        <p:txBody>
          <a:bodyPr wrap="square" rtlCol="0">
            <a:spAutoFit/>
          </a:bodyPr>
          <a:lstStyle/>
          <a:p>
            <a:pPr algn="ctr"/>
            <a:r>
              <a:rPr lang="de-DE" sz="3600" b="1" dirty="0" smtClean="0">
                <a:solidFill>
                  <a:schemeClr val="accent6"/>
                </a:solidFill>
                <a:latin typeface="Times New Roman" panose="02020603050405020304" pitchFamily="18" charset="0"/>
                <a:cs typeface="Times New Roman" panose="02020603050405020304" pitchFamily="18" charset="0"/>
              </a:rPr>
              <a:t>Die Beteiligten zu einem Gespräch bitten:</a:t>
            </a:r>
          </a:p>
          <a:p>
            <a:endParaRPr lang="de-DE" sz="800" b="1" dirty="0">
              <a:solidFill>
                <a:schemeClr val="accent6"/>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Gesprächsregeln gemeinsam festlegen</a:t>
            </a: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Aktiv zuhören</a:t>
            </a: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Fragen</a:t>
            </a: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Interessen offenlegen</a:t>
            </a: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Wahrnehmen der unterschiedlichen Sichtweisen</a:t>
            </a:r>
          </a:p>
        </p:txBody>
      </p:sp>
    </p:spTree>
    <p:extLst>
      <p:ext uri="{BB962C8B-B14F-4D97-AF65-F5344CB8AC3E}">
        <p14:creationId xmlns:p14="http://schemas.microsoft.com/office/powerpoint/2010/main" val="1263430953"/>
      </p:ext>
    </p:extLst>
  </p:cSld>
  <p:clrMapOvr>
    <a:masterClrMapping/>
  </p:clrMapOvr>
  <p:transition spd="med">
    <p:fade/>
  </p:transition>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 </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2688370" y="1966374"/>
            <a:ext cx="3262433" cy="378565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pPr algn="ctr"/>
            <a:r>
              <a:rPr lang="de-DE" sz="24000" b="1" dirty="0" smtClean="0">
                <a:solidFill>
                  <a:schemeClr val="accent6"/>
                </a:solidFill>
                <a:latin typeface="Times New Roman" panose="02020603050405020304" pitchFamily="18" charset="0"/>
                <a:cs typeface="Times New Roman" panose="02020603050405020304" pitchFamily="18" charset="0"/>
              </a:rPr>
              <a:t> 4 </a:t>
            </a:r>
            <a:endParaRPr lang="de-DE" sz="24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75906748"/>
      </p:ext>
    </p:extLst>
  </p:cSld>
  <p:clrMapOvr>
    <a:masterClrMapping/>
  </p:clrMapOvr>
  <p:transition spd="med">
    <p:fade/>
  </p:transition>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250825" y="1537622"/>
            <a:ext cx="8137525" cy="3908762"/>
          </a:xfrm>
          <a:prstGeom prst="rect">
            <a:avLst/>
          </a:prstGeom>
          <a:solidFill>
            <a:schemeClr val="accent1">
              <a:lumMod val="20000"/>
              <a:lumOff val="80000"/>
            </a:schemeClr>
          </a:solidFill>
        </p:spPr>
        <p:txBody>
          <a:bodyPr wrap="square" rtlCol="0">
            <a:spAutoFit/>
          </a:bodyPr>
          <a:lstStyle/>
          <a:p>
            <a:pPr algn="ctr"/>
            <a:r>
              <a:rPr lang="de-DE" sz="3600" b="1" dirty="0" smtClean="0">
                <a:solidFill>
                  <a:schemeClr val="accent6"/>
                </a:solidFill>
                <a:latin typeface="Times New Roman" panose="02020603050405020304" pitchFamily="18" charset="0"/>
                <a:cs typeface="Times New Roman" panose="02020603050405020304" pitchFamily="18" charset="0"/>
              </a:rPr>
              <a:t>Gemeinsam mit den Beteiligten Lösungen suchen:</a:t>
            </a:r>
          </a:p>
          <a:p>
            <a:endParaRPr lang="de-DE" sz="800" b="1" dirty="0">
              <a:solidFill>
                <a:schemeClr val="accent6"/>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Kreative Lösungssuche (z.B. Brainstorming)</a:t>
            </a: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Gemeinsame Realitätsprüfung der möglichen Lösungen</a:t>
            </a: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Entscheidung für eine Lösung schriftlich fixieren</a:t>
            </a:r>
          </a:p>
          <a:p>
            <a:pPr marL="457200" indent="-457200">
              <a:buFont typeface="Wingdings" panose="05000000000000000000" pitchFamily="2" charset="2"/>
              <a:buChar char="§"/>
            </a:pPr>
            <a:r>
              <a:rPr lang="de-DE" sz="2800" dirty="0" smtClean="0">
                <a:solidFill>
                  <a:schemeClr val="accent6"/>
                </a:solidFill>
                <a:latin typeface="Times New Roman" panose="02020603050405020304" pitchFamily="18" charset="0"/>
                <a:cs typeface="Times New Roman" panose="02020603050405020304" pitchFamily="18" charset="0"/>
              </a:rPr>
              <a:t>Terminplan zur Überprüfung der Lösung gemeinsam festlegen</a:t>
            </a:r>
          </a:p>
        </p:txBody>
      </p:sp>
    </p:spTree>
    <p:extLst>
      <p:ext uri="{BB962C8B-B14F-4D97-AF65-F5344CB8AC3E}">
        <p14:creationId xmlns:p14="http://schemas.microsoft.com/office/powerpoint/2010/main" val="752005387"/>
      </p:ext>
    </p:extLst>
  </p:cSld>
  <p:clrMapOvr>
    <a:masterClrMapping/>
  </p:clrMapOvr>
  <p:transition spd="med">
    <p:fade/>
  </p:transition>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9582"/>
            <a:ext cx="8137525"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Konflikte</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682128"/>
          </a:xfrm>
          <a:solidFill>
            <a:schemeClr val="accent1">
              <a:lumMod val="20000"/>
              <a:lumOff val="80000"/>
            </a:schemeClr>
          </a:solidFill>
        </p:spPr>
        <p:txBody>
          <a:bodyPr/>
          <a:lstStyle/>
          <a:p>
            <a:pPr algn="ctr"/>
            <a:r>
              <a:rPr lang="de-DE" sz="3600" b="1" u="sng" dirty="0" smtClean="0">
                <a:solidFill>
                  <a:schemeClr val="accent6"/>
                </a:solidFill>
                <a:latin typeface="Times New Roman" panose="02020603050405020304" pitchFamily="18" charset="0"/>
                <a:cs typeface="Times New Roman" panose="02020603050405020304" pitchFamily="18" charset="0"/>
              </a:rPr>
              <a:t>Schlussfolgerung</a:t>
            </a:r>
          </a:p>
          <a:p>
            <a:pPr algn="ctr"/>
            <a:endParaRPr lang="de-DE" sz="800" b="1" u="sng" dirty="0">
              <a:solidFill>
                <a:schemeClr val="accent6"/>
              </a:solidFill>
              <a:latin typeface="Times New Roman" panose="02020603050405020304" pitchFamily="18" charset="0"/>
              <a:cs typeface="Times New Roman" panose="02020603050405020304" pitchFamily="18" charset="0"/>
            </a:endParaRPr>
          </a:p>
          <a:p>
            <a:pPr algn="ctr"/>
            <a:endParaRPr lang="de-DE" sz="800" b="1" u="sng" dirty="0" smtClean="0">
              <a:solidFill>
                <a:schemeClr val="accent6"/>
              </a:solidFill>
              <a:latin typeface="Times New Roman" panose="02020603050405020304" pitchFamily="18" charset="0"/>
              <a:cs typeface="Times New Roman" panose="02020603050405020304" pitchFamily="18" charset="0"/>
            </a:endParaRPr>
          </a:p>
          <a:p>
            <a:pPr algn="ctr"/>
            <a:endParaRPr lang="de-DE" sz="800" b="1" u="sng" dirty="0">
              <a:solidFill>
                <a:schemeClr val="accent6"/>
              </a:solidFill>
              <a:latin typeface="Times New Roman" panose="02020603050405020304" pitchFamily="18" charset="0"/>
              <a:cs typeface="Times New Roman" panose="02020603050405020304" pitchFamily="18" charset="0"/>
            </a:endParaRPr>
          </a:p>
          <a:p>
            <a:pPr algn="ctr"/>
            <a:r>
              <a:rPr lang="de-DE" sz="3600" dirty="0" smtClean="0">
                <a:solidFill>
                  <a:schemeClr val="accent6"/>
                </a:solidFill>
                <a:latin typeface="Times New Roman" panose="02020603050405020304" pitchFamily="18" charset="0"/>
                <a:cs typeface="Times New Roman" panose="02020603050405020304" pitchFamily="18" charset="0"/>
              </a:rPr>
              <a:t>Eine gelungene Konfliktlösung trägt zur Arbeitsfähigkeit und zum guten Betriebsklima bei.</a:t>
            </a:r>
          </a:p>
          <a:p>
            <a:pPr algn="ctr"/>
            <a:r>
              <a:rPr lang="de-DE" sz="3600" dirty="0" smtClean="0">
                <a:solidFill>
                  <a:schemeClr val="accent6"/>
                </a:solidFill>
                <a:latin typeface="Times New Roman" panose="02020603050405020304" pitchFamily="18" charset="0"/>
                <a:cs typeface="Times New Roman" panose="02020603050405020304" pitchFamily="18" charset="0"/>
              </a:rPr>
              <a:t>Ein effizientes Konfliktmanagement verschafft einem Betrieb die volle und ungeteilte Arbeitskraft seiner Mitarbeiter.</a:t>
            </a:r>
          </a:p>
          <a:p>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879029"/>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528" y="45566"/>
            <a:ext cx="8137525" cy="863154"/>
          </a:xfrm>
        </p:spPr>
        <p:txBody>
          <a:bodyPr>
            <a:normAutofit/>
          </a:bodyPr>
          <a:lstStyle/>
          <a:p>
            <a:pPr algn="ctr"/>
            <a:r>
              <a:rPr lang="de-DE" sz="5000" dirty="0">
                <a:solidFill>
                  <a:srgbClr val="58585A"/>
                </a:solidFill>
                <a:latin typeface="Times New Roman" panose="02020603050405020304" pitchFamily="18" charset="0"/>
                <a:cs typeface="Times New Roman" panose="02020603050405020304" pitchFamily="18" charset="0"/>
              </a:rPr>
              <a:t>Transaktionsanalyse</a:t>
            </a:r>
            <a:endParaRPr lang="de-DE" dirty="0"/>
          </a:p>
        </p:txBody>
      </p:sp>
      <p:sp>
        <p:nvSpPr>
          <p:cNvPr id="3" name="Textfeld 2"/>
          <p:cNvSpPr txBox="1"/>
          <p:nvPr/>
        </p:nvSpPr>
        <p:spPr>
          <a:xfrm>
            <a:off x="466924" y="2098591"/>
            <a:ext cx="8137524" cy="2554545"/>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These:</a:t>
            </a:r>
          </a:p>
          <a:p>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Jeder Mensch reagiert auf seine Mitmenschen aus drei unterschiedlichen IST-Zuständen.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631520"/>
      </p:ext>
    </p:extLst>
  </p:cSld>
  <p:clrMapOvr>
    <a:masterClrMapping/>
  </p:clrMapOvr>
  <p:transition spd="med">
    <p:fade/>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6" y="188640"/>
            <a:ext cx="8137525" cy="539354"/>
          </a:xfrm>
        </p:spPr>
        <p:txBody>
          <a:bodyPr>
            <a:noAutofit/>
          </a:bodyPr>
          <a:lstStyle/>
          <a:p>
            <a:r>
              <a:rPr lang="de-DE" sz="5000" b="1" u="sng" dirty="0">
                <a:latin typeface="Times New Roman" panose="02020603050405020304" pitchFamily="18" charset="0"/>
                <a:cs typeface="Times New Roman" panose="02020603050405020304" pitchFamily="18" charset="0"/>
              </a:rPr>
              <a:t>Quellenverzeichnis:</a:t>
            </a:r>
          </a:p>
        </p:txBody>
      </p:sp>
      <p:sp>
        <p:nvSpPr>
          <p:cNvPr id="3" name="Textfeld 2"/>
          <p:cNvSpPr txBox="1"/>
          <p:nvPr/>
        </p:nvSpPr>
        <p:spPr>
          <a:xfrm>
            <a:off x="251520" y="2571750"/>
            <a:ext cx="8133958" cy="3785652"/>
          </a:xfrm>
          <a:prstGeom prst="rect">
            <a:avLst/>
          </a:prstGeom>
          <a:noFill/>
        </p:spPr>
        <p:txBody>
          <a:bodyPr wrap="none" rtlCol="0">
            <a:spAutoFit/>
          </a:bodyPr>
          <a:lstStyle/>
          <a:p>
            <a:pPr marL="257175" indent="-257175" fontAlgn="auto">
              <a:spcBef>
                <a:spcPts val="0"/>
              </a:spcBef>
              <a:spcAft>
                <a:spcPts val="0"/>
              </a:spcAft>
              <a:buFont typeface="Symbol" panose="05050102010706020507" pitchFamily="18" charset="2"/>
              <a:buChar char="-"/>
            </a:pPr>
            <a:r>
              <a:rPr lang="de-DE" sz="2000" dirty="0">
                <a:solidFill>
                  <a:srgbClr val="000000"/>
                </a:solidFill>
                <a:latin typeface="Times New Roman" panose="02020603050405020304" pitchFamily="18" charset="0"/>
                <a:cs typeface="Times New Roman" panose="02020603050405020304" pitchFamily="18" charset="0"/>
              </a:rPr>
              <a:t>„Betriebsführung und Management im Kfz-Handwerk“, Europa </a:t>
            </a:r>
            <a:r>
              <a:rPr lang="de-DE" sz="2000" dirty="0" smtClean="0">
                <a:solidFill>
                  <a:srgbClr val="000000"/>
                </a:solidFill>
                <a:latin typeface="Times New Roman" panose="02020603050405020304" pitchFamily="18" charset="0"/>
                <a:cs typeface="Times New Roman" panose="02020603050405020304" pitchFamily="18" charset="0"/>
              </a:rPr>
              <a:t>Lehrmittel</a:t>
            </a:r>
          </a:p>
          <a:p>
            <a:pPr marL="257175" indent="-257175" fontAlgn="auto">
              <a:spcBef>
                <a:spcPts val="0"/>
              </a:spcBef>
              <a:spcAft>
                <a:spcPts val="0"/>
              </a:spcAft>
              <a:buFont typeface="Symbol" panose="05050102010706020507" pitchFamily="18" charset="2"/>
              <a:buChar char="-"/>
            </a:pPr>
            <a:endParaRPr lang="de-DE" sz="2000" dirty="0">
              <a:solidFill>
                <a:srgbClr val="000000"/>
              </a:solidFill>
              <a:latin typeface="Times New Roman" panose="02020603050405020304" pitchFamily="18" charset="0"/>
              <a:cs typeface="Times New Roman" panose="02020603050405020304" pitchFamily="18" charset="0"/>
            </a:endParaRPr>
          </a:p>
          <a:p>
            <a:pPr marL="257175" indent="-257175" fontAlgn="auto">
              <a:spcBef>
                <a:spcPts val="0"/>
              </a:spcBef>
              <a:spcAft>
                <a:spcPts val="0"/>
              </a:spcAft>
              <a:buFont typeface="Symbol" panose="05050102010706020507" pitchFamily="18" charset="2"/>
              <a:buChar char="-"/>
            </a:pPr>
            <a:r>
              <a:rPr lang="de-DE" sz="2000" dirty="0" smtClean="0">
                <a:solidFill>
                  <a:srgbClr val="000000"/>
                </a:solidFill>
                <a:latin typeface="Times New Roman" panose="02020603050405020304" pitchFamily="18" charset="0"/>
                <a:cs typeface="Times New Roman" panose="02020603050405020304" pitchFamily="18" charset="0"/>
              </a:rPr>
              <a:t> de.wikipedia.org</a:t>
            </a:r>
          </a:p>
          <a:p>
            <a:pPr marL="257175" indent="-257175" fontAlgn="auto">
              <a:spcBef>
                <a:spcPts val="0"/>
              </a:spcBef>
              <a:spcAft>
                <a:spcPts val="0"/>
              </a:spcAft>
              <a:buFont typeface="Symbol" panose="05050102010706020507" pitchFamily="18" charset="2"/>
              <a:buChar char="-"/>
            </a:pPr>
            <a:r>
              <a:rPr lang="de-DE" sz="2000" dirty="0" smtClean="0">
                <a:solidFill>
                  <a:srgbClr val="000000"/>
                </a:solidFill>
                <a:latin typeface="Times New Roman" panose="02020603050405020304" pitchFamily="18" charset="0"/>
                <a:cs typeface="Times New Roman" panose="02020603050405020304" pitchFamily="18" charset="0"/>
              </a:rPr>
              <a:t> www.in-konstellation.com</a:t>
            </a:r>
          </a:p>
          <a:p>
            <a:pPr marL="342900" indent="-342900" fontAlgn="auto">
              <a:spcBef>
                <a:spcPts val="0"/>
              </a:spcBef>
              <a:spcAft>
                <a:spcPts val="0"/>
              </a:spcAft>
              <a:buFont typeface="Symbol" panose="05050102010706020507" pitchFamily="18" charset="2"/>
              <a:buChar char="-"/>
            </a:pPr>
            <a:r>
              <a:rPr lang="de-DE" sz="2000" dirty="0" smtClean="0">
                <a:solidFill>
                  <a:srgbClr val="000000"/>
                </a:solidFill>
                <a:latin typeface="Times New Roman" panose="02020603050405020304" pitchFamily="18" charset="0"/>
                <a:cs typeface="Times New Roman" panose="02020603050405020304" pitchFamily="18" charset="0"/>
              </a:rPr>
              <a:t>www.landsiedel.com</a:t>
            </a:r>
          </a:p>
          <a:p>
            <a:pPr marL="342900" indent="-342900" fontAlgn="auto">
              <a:spcBef>
                <a:spcPts val="0"/>
              </a:spcBef>
              <a:spcAft>
                <a:spcPts val="0"/>
              </a:spcAft>
              <a:buFont typeface="Symbol" panose="05050102010706020507" pitchFamily="18" charset="2"/>
              <a:buChar char="-"/>
            </a:pPr>
            <a:r>
              <a:rPr lang="de-DE" sz="2000" dirty="0" smtClean="0">
                <a:solidFill>
                  <a:srgbClr val="000000"/>
                </a:solidFill>
                <a:latin typeface="Times New Roman" panose="02020603050405020304" pitchFamily="18" charset="0"/>
                <a:cs typeface="Times New Roman" panose="02020603050405020304" pitchFamily="18" charset="0"/>
              </a:rPr>
              <a:t>muster-vorlage.ch</a:t>
            </a:r>
          </a:p>
          <a:p>
            <a:pPr marL="342900" indent="-342900" fontAlgn="auto">
              <a:spcBef>
                <a:spcPts val="0"/>
              </a:spcBef>
              <a:spcAft>
                <a:spcPts val="0"/>
              </a:spcAft>
              <a:buFont typeface="Symbol" panose="05050102010706020507" pitchFamily="18" charset="2"/>
              <a:buChar char="-"/>
            </a:pPr>
            <a:r>
              <a:rPr lang="de-DE" sz="2000" dirty="0" smtClean="0">
                <a:solidFill>
                  <a:srgbClr val="000000"/>
                </a:solidFill>
                <a:latin typeface="Times New Roman" panose="02020603050405020304" pitchFamily="18" charset="0"/>
                <a:cs typeface="Times New Roman" panose="02020603050405020304" pitchFamily="18" charset="0"/>
              </a:rPr>
              <a:t>www.buegelbilder.de</a:t>
            </a:r>
          </a:p>
          <a:p>
            <a:pPr marL="342900" indent="-342900" fontAlgn="auto">
              <a:spcBef>
                <a:spcPts val="0"/>
              </a:spcBef>
              <a:spcAft>
                <a:spcPts val="0"/>
              </a:spcAft>
              <a:buFont typeface="Symbol" panose="05050102010706020507" pitchFamily="18" charset="2"/>
              <a:buChar char="-"/>
            </a:pPr>
            <a:r>
              <a:rPr lang="de-DE" sz="2000" dirty="0" smtClean="0">
                <a:solidFill>
                  <a:srgbClr val="000000"/>
                </a:solidFill>
                <a:latin typeface="Times New Roman" panose="02020603050405020304" pitchFamily="18" charset="0"/>
                <a:cs typeface="Times New Roman" panose="02020603050405020304" pitchFamily="18" charset="0"/>
              </a:rPr>
              <a:t>icon-icons.com</a:t>
            </a:r>
          </a:p>
          <a:p>
            <a:pPr marL="342900" indent="-342900" fontAlgn="auto">
              <a:spcBef>
                <a:spcPts val="0"/>
              </a:spcBef>
              <a:spcAft>
                <a:spcPts val="0"/>
              </a:spcAft>
              <a:buFont typeface="Symbol" panose="05050102010706020507" pitchFamily="18" charset="2"/>
              <a:buChar char="-"/>
            </a:pPr>
            <a:r>
              <a:rPr lang="de-DE" sz="2000" dirty="0">
                <a:solidFill>
                  <a:srgbClr val="000000"/>
                </a:solidFill>
                <a:latin typeface="Times New Roman" panose="02020603050405020304" pitchFamily="18" charset="0"/>
                <a:cs typeface="Times New Roman" panose="02020603050405020304" pitchFamily="18" charset="0"/>
              </a:rPr>
              <a:t>b</a:t>
            </a:r>
            <a:r>
              <a:rPr lang="de-DE" sz="2000" dirty="0" smtClean="0">
                <a:solidFill>
                  <a:srgbClr val="000000"/>
                </a:solidFill>
                <a:latin typeface="Times New Roman" panose="02020603050405020304" pitchFamily="18" charset="0"/>
                <a:cs typeface="Times New Roman" panose="02020603050405020304" pitchFamily="18" charset="0"/>
              </a:rPr>
              <a:t>adura-training.de</a:t>
            </a:r>
          </a:p>
          <a:p>
            <a:pPr marL="257175" indent="-257175" fontAlgn="auto">
              <a:spcBef>
                <a:spcPts val="0"/>
              </a:spcBef>
              <a:spcAft>
                <a:spcPts val="0"/>
              </a:spcAft>
              <a:buFont typeface="Symbol" panose="05050102010706020507" pitchFamily="18" charset="2"/>
              <a:buChar char="-"/>
            </a:pPr>
            <a:endParaRPr lang="de-DE" sz="2000" dirty="0">
              <a:solidFill>
                <a:srgbClr val="000000"/>
              </a:solidFill>
              <a:latin typeface="Times New Roman" panose="02020603050405020304" pitchFamily="18" charset="0"/>
              <a:cs typeface="Times New Roman" panose="02020603050405020304" pitchFamily="18" charset="0"/>
            </a:endParaRPr>
          </a:p>
          <a:p>
            <a:pPr fontAlgn="auto">
              <a:spcBef>
                <a:spcPts val="0"/>
              </a:spcBef>
              <a:spcAft>
                <a:spcPts val="0"/>
              </a:spcAft>
            </a:pPr>
            <a:endParaRPr lang="de-DE" sz="2000" dirty="0">
              <a:solidFill>
                <a:srgbClr val="000000"/>
              </a:solidFill>
              <a:latin typeface="Times New Roman" panose="02020603050405020304" pitchFamily="18" charset="0"/>
              <a:cs typeface="Times New Roman" panose="02020603050405020304" pitchFamily="18" charset="0"/>
            </a:endParaRPr>
          </a:p>
          <a:p>
            <a:pPr marL="257175" indent="-257175" fontAlgn="auto">
              <a:spcBef>
                <a:spcPts val="0"/>
              </a:spcBef>
              <a:spcAft>
                <a:spcPts val="0"/>
              </a:spcAft>
              <a:buFont typeface="Symbol" panose="05050102010706020507" pitchFamily="18" charset="2"/>
              <a:buChar char="-"/>
            </a:pPr>
            <a:endParaRPr lang="de-DE"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884394"/>
      </p:ext>
    </p:extLst>
  </p:cSld>
  <p:clrMapOvr>
    <a:masterClrMapping/>
  </p:clrMapOvr>
  <p:transition spd="med">
    <p:fade/>
  </p:transition>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2051720" y="2565403"/>
            <a:ext cx="4248150" cy="1295647"/>
          </a:xfrm>
        </p:spPr>
        <p:txBody>
          <a:bodyPr/>
          <a:lstStyle/>
          <a:p>
            <a:r>
              <a:rPr lang="de-DE" sz="3600" dirty="0" smtClean="0">
                <a:latin typeface="Times New Roman" panose="02020603050405020304" pitchFamily="18" charset="0"/>
                <a:cs typeface="Times New Roman" panose="02020603050405020304" pitchFamily="18" charset="0"/>
              </a:rPr>
              <a:t>Vielen Dank für Ihre Aufmerksamkeit!</a:t>
            </a:r>
            <a:endParaRPr lang="de-DE"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643702"/>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59474" y="1699022"/>
            <a:ext cx="6858000" cy="1790700"/>
          </a:xfrm>
          <a:solidFill>
            <a:schemeClr val="accent6">
              <a:lumMod val="75000"/>
              <a:lumOff val="25000"/>
            </a:schemeClr>
          </a:solidFill>
        </p:spPr>
        <p:txBody>
          <a:bodyPr/>
          <a:lstStyle/>
          <a:p>
            <a:r>
              <a:rPr lang="de-DE" dirty="0">
                <a:solidFill>
                  <a:schemeClr val="accent1"/>
                </a:solidFill>
                <a:latin typeface="Times New Roman" panose="02020603050405020304" pitchFamily="18" charset="0"/>
                <a:cs typeface="Times New Roman" panose="02020603050405020304" pitchFamily="18" charset="0"/>
              </a:rPr>
              <a:t>Teil II</a:t>
            </a:r>
            <a:r>
              <a:rPr lang="de-DE" dirty="0">
                <a:solidFill>
                  <a:schemeClr val="accent1"/>
                </a:solidFill>
                <a:latin typeface="Times" panose="02020603050405020304" pitchFamily="18" charset="0"/>
              </a:rPr>
              <a:t/>
            </a:r>
            <a:br>
              <a:rPr lang="de-DE" dirty="0">
                <a:solidFill>
                  <a:schemeClr val="accent1"/>
                </a:solidFill>
                <a:latin typeface="Times" panose="02020603050405020304" pitchFamily="18" charset="0"/>
              </a:rPr>
            </a:br>
            <a:endParaRPr lang="de-DE" dirty="0">
              <a:solidFill>
                <a:schemeClr val="accent1"/>
              </a:solidFill>
              <a:latin typeface="Times" panose="02020603050405020304" pitchFamily="18" charset="0"/>
            </a:endParaRPr>
          </a:p>
        </p:txBody>
      </p:sp>
      <p:sp>
        <p:nvSpPr>
          <p:cNvPr id="3" name="Untertitel 2"/>
          <p:cNvSpPr>
            <a:spLocks noGrp="1"/>
          </p:cNvSpPr>
          <p:nvPr>
            <p:ph type="subTitle" idx="1"/>
          </p:nvPr>
        </p:nvSpPr>
        <p:spPr>
          <a:xfrm>
            <a:off x="959474" y="3650218"/>
            <a:ext cx="6858000" cy="1241822"/>
          </a:xfrm>
          <a:solidFill>
            <a:schemeClr val="accent6">
              <a:lumMod val="75000"/>
              <a:lumOff val="25000"/>
            </a:schemeClr>
          </a:solidFill>
        </p:spPr>
        <p:txBody>
          <a:bodyPr/>
          <a:lstStyle/>
          <a:p>
            <a:r>
              <a:rPr lang="de-DE" dirty="0">
                <a:solidFill>
                  <a:schemeClr val="accent1">
                    <a:lumMod val="40000"/>
                    <a:lumOff val="60000"/>
                  </a:schemeClr>
                </a:solidFill>
                <a:latin typeface="Times New Roman" panose="02020603050405020304" pitchFamily="18" charset="0"/>
                <a:cs typeface="Times New Roman" panose="02020603050405020304" pitchFamily="18" charset="0"/>
              </a:rPr>
              <a:t>-Kfz – spezifische Betriebsführung-</a:t>
            </a:r>
          </a:p>
          <a:p>
            <a:r>
              <a:rPr lang="de-DE" dirty="0">
                <a:solidFill>
                  <a:schemeClr val="accent1">
                    <a:lumMod val="40000"/>
                    <a:lumOff val="60000"/>
                  </a:schemeClr>
                </a:solidFill>
                <a:latin typeface="Times New Roman" panose="02020603050405020304" pitchFamily="18" charset="0"/>
                <a:cs typeface="Times New Roman" panose="02020603050405020304" pitchFamily="18" charset="0"/>
              </a:rPr>
              <a:t>-Auftragsabwicklung-</a:t>
            </a:r>
          </a:p>
        </p:txBody>
      </p:sp>
    </p:spTree>
    <p:extLst>
      <p:ext uri="{BB962C8B-B14F-4D97-AF65-F5344CB8AC3E}">
        <p14:creationId xmlns:p14="http://schemas.microsoft.com/office/powerpoint/2010/main" val="1337306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3528" y="44624"/>
            <a:ext cx="8137525" cy="863154"/>
          </a:xfrm>
        </p:spPr>
        <p:txBody>
          <a:bodyPr>
            <a:normAutofit/>
          </a:bodyPr>
          <a:lstStyle/>
          <a:p>
            <a:pPr algn="ctr"/>
            <a:r>
              <a:rPr lang="de-DE" sz="5000" dirty="0">
                <a:solidFill>
                  <a:srgbClr val="58585A"/>
                </a:solidFill>
                <a:latin typeface="Times New Roman" panose="02020603050405020304" pitchFamily="18" charset="0"/>
                <a:cs typeface="Times New Roman" panose="02020603050405020304" pitchFamily="18" charset="0"/>
              </a:rPr>
              <a:t>Transaktionsanalyse</a:t>
            </a:r>
            <a:endParaRPr lang="de-DE" dirty="0"/>
          </a:p>
        </p:txBody>
      </p:sp>
      <p:sp>
        <p:nvSpPr>
          <p:cNvPr id="3" name="Textfeld 2"/>
          <p:cNvSpPr txBox="1"/>
          <p:nvPr/>
        </p:nvSpPr>
        <p:spPr>
          <a:xfrm>
            <a:off x="466924" y="1934830"/>
            <a:ext cx="8137524" cy="2862322"/>
          </a:xfrm>
          <a:prstGeom prst="rect">
            <a:avLst/>
          </a:prstGeom>
          <a:solidFill>
            <a:schemeClr val="accent6">
              <a:lumMod val="75000"/>
              <a:lumOff val="25000"/>
            </a:schemeClr>
          </a:solidFill>
        </p:spPr>
        <p:txBody>
          <a:bodyPr wrap="square" rtlCol="0">
            <a:spAutoFit/>
          </a:bodyPr>
          <a:lstStyle/>
          <a:p>
            <a:pPr algn="ctr"/>
            <a:r>
              <a:rPr lang="de-DE" sz="3600" u="sng" dirty="0" smtClean="0">
                <a:solidFill>
                  <a:schemeClr val="accent1"/>
                </a:solidFill>
                <a:latin typeface="Times New Roman" panose="02020603050405020304" pitchFamily="18" charset="0"/>
                <a:cs typeface="Times New Roman" panose="02020603050405020304" pitchFamily="18" charset="0"/>
              </a:rPr>
              <a:t>Diese drei Zustände sind:</a:t>
            </a:r>
          </a:p>
          <a:p>
            <a:pPr algn="ctr"/>
            <a:endParaRPr lang="de-DE" sz="3600" u="sng" dirty="0">
              <a:solidFill>
                <a:schemeClr val="accent1"/>
              </a:solidFill>
              <a:latin typeface="Times New Roman" panose="02020603050405020304" pitchFamily="18" charset="0"/>
              <a:cs typeface="Times New Roman" panose="02020603050405020304" pitchFamily="18" charset="0"/>
            </a:endParaRPr>
          </a:p>
          <a:p>
            <a:pPr marL="571500" indent="-571500" algn="ctr">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Das Eltern – ICH</a:t>
            </a:r>
          </a:p>
          <a:p>
            <a:pPr marL="571500" indent="-571500" algn="ctr">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Das </a:t>
            </a:r>
            <a:r>
              <a:rPr lang="de-DE" sz="3600" dirty="0" err="1" smtClean="0">
                <a:solidFill>
                  <a:schemeClr val="accent1"/>
                </a:solidFill>
                <a:latin typeface="Times New Roman" panose="02020603050405020304" pitchFamily="18" charset="0"/>
                <a:cs typeface="Times New Roman" panose="02020603050405020304" pitchFamily="18" charset="0"/>
              </a:rPr>
              <a:t>Kindheits</a:t>
            </a:r>
            <a:r>
              <a:rPr lang="de-DE" sz="3600" dirty="0" smtClean="0">
                <a:solidFill>
                  <a:schemeClr val="accent1"/>
                </a:solidFill>
                <a:latin typeface="Times New Roman" panose="02020603050405020304" pitchFamily="18" charset="0"/>
                <a:cs typeface="Times New Roman" panose="02020603050405020304" pitchFamily="18" charset="0"/>
              </a:rPr>
              <a:t> – ICH</a:t>
            </a:r>
          </a:p>
          <a:p>
            <a:pPr marL="571500" indent="-571500" algn="ctr">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Das Erwachsenen - ICH</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29502"/>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6632"/>
            <a:ext cx="8137525" cy="863749"/>
          </a:xfrm>
        </p:spPr>
        <p:txBody>
          <a:bodyPr>
            <a:normAutofit/>
          </a:bodyPr>
          <a:lstStyle/>
          <a:p>
            <a:pPr algn="ctr"/>
            <a:r>
              <a:rPr lang="de-DE" sz="5000" dirty="0" smtClean="0">
                <a:solidFill>
                  <a:srgbClr val="58585A"/>
                </a:solidFill>
                <a:latin typeface="Times New Roman" panose="02020603050405020304" pitchFamily="18" charset="0"/>
                <a:cs typeface="Times New Roman" panose="02020603050405020304" pitchFamily="18" charset="0"/>
              </a:rPr>
              <a:t>Das Eltern – ICH (EL)</a:t>
            </a:r>
            <a:endParaRPr lang="de-DE" dirty="0"/>
          </a:p>
        </p:txBody>
      </p:sp>
      <p:sp>
        <p:nvSpPr>
          <p:cNvPr id="4" name="Textfeld 3"/>
          <p:cNvSpPr txBox="1"/>
          <p:nvPr/>
        </p:nvSpPr>
        <p:spPr>
          <a:xfrm>
            <a:off x="755575" y="1976641"/>
            <a:ext cx="7704857" cy="3108543"/>
          </a:xfrm>
          <a:prstGeom prst="rect">
            <a:avLst/>
          </a:prstGeom>
          <a:solidFill>
            <a:schemeClr val="accent6">
              <a:lumMod val="75000"/>
              <a:lumOff val="25000"/>
            </a:schemeClr>
          </a:solidFill>
        </p:spPr>
        <p:txBody>
          <a:bodyPr wrap="square" rtlCol="0">
            <a:spAutoFit/>
          </a:bodyPr>
          <a:lstStyle/>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Im Eltern-Ich strukturiert der Mensch</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    die Welt, wie sie sein sollte</a:t>
            </a:r>
          </a:p>
          <a:p>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Das hat zwei Aspekte:</a:t>
            </a:r>
          </a:p>
          <a:p>
            <a:pPr>
              <a:buClr>
                <a:schemeClr val="accent1"/>
              </a:buClr>
            </a:pPr>
            <a:r>
              <a:rPr lang="de-DE" sz="3600" dirty="0" smtClean="0">
                <a:solidFill>
                  <a:schemeClr val="accent1"/>
                </a:solidFill>
                <a:latin typeface="Times New Roman" panose="02020603050405020304" pitchFamily="18" charset="0"/>
                <a:cs typeface="Times New Roman" panose="02020603050405020304" pitchFamily="18" charset="0"/>
              </a:rPr>
              <a:t>     Entweder ist es ist fürsorglich                                                     </a:t>
            </a:r>
          </a:p>
          <a:p>
            <a:pPr>
              <a:buClr>
                <a:schemeClr val="accent1"/>
              </a:buClr>
            </a:pPr>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    oder Kritisch und verurteilend</a:t>
            </a:r>
            <a:endParaRPr lang="de-DE" sz="3600" dirty="0">
              <a:solidFill>
                <a:schemeClr val="accent1"/>
              </a:solidFill>
              <a:latin typeface="Times New Roman" panose="02020603050405020304" pitchFamily="18" charset="0"/>
              <a:cs typeface="Times New Roman" panose="02020603050405020304" pitchFamily="18" charset="0"/>
            </a:endParaRPr>
          </a:p>
          <a:p>
            <a:pPr marL="171450" indent="-171450">
              <a:buClr>
                <a:schemeClr val="accent1"/>
              </a:buClr>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6303863"/>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4" y="44624"/>
            <a:ext cx="8137525" cy="863749"/>
          </a:xfrm>
        </p:spPr>
        <p:txBody>
          <a:bodyPr>
            <a:normAutofit/>
          </a:bodyPr>
          <a:lstStyle/>
          <a:p>
            <a:pPr lvl="0" algn="ctr"/>
            <a:r>
              <a:rPr lang="de-DE" sz="5000" dirty="0">
                <a:solidFill>
                  <a:srgbClr val="58585A"/>
                </a:solidFill>
                <a:latin typeface="Times New Roman" panose="02020603050405020304" pitchFamily="18" charset="0"/>
                <a:cs typeface="Times New Roman" panose="02020603050405020304" pitchFamily="18" charset="0"/>
              </a:rPr>
              <a:t>Das Eltern – ICH (EL)</a:t>
            </a:r>
            <a:endParaRPr lang="de-DE" dirty="0">
              <a:solidFill>
                <a:srgbClr val="58585A"/>
              </a:solidFill>
            </a:endParaRPr>
          </a:p>
        </p:txBody>
      </p:sp>
      <p:sp>
        <p:nvSpPr>
          <p:cNvPr id="3" name="Textfeld 2"/>
          <p:cNvSpPr txBox="1"/>
          <p:nvPr/>
        </p:nvSpPr>
        <p:spPr>
          <a:xfrm>
            <a:off x="322833" y="1916832"/>
            <a:ext cx="8209607" cy="1754326"/>
          </a:xfrm>
          <a:prstGeom prst="rect">
            <a:avLst/>
          </a:prstGeom>
          <a:solidFill>
            <a:schemeClr val="accent6">
              <a:lumMod val="75000"/>
              <a:lumOff val="25000"/>
            </a:schemeClr>
          </a:solidFill>
        </p:spPr>
        <p:txBody>
          <a:bodyPr wrap="square" rtlCol="0">
            <a:spAutoFit/>
          </a:bodyPr>
          <a:lstStyle/>
          <a:p>
            <a:pPr lvl="0"/>
            <a:r>
              <a:rPr lang="de-DE" sz="3600" dirty="0" smtClean="0">
                <a:solidFill>
                  <a:srgbClr val="FF6600"/>
                </a:solidFill>
                <a:latin typeface="Times New Roman" panose="02020603050405020304" pitchFamily="18" charset="0"/>
                <a:cs typeface="Times New Roman" panose="02020603050405020304" pitchFamily="18" charset="0"/>
              </a:rPr>
              <a:t>  Im </a:t>
            </a:r>
            <a:r>
              <a:rPr lang="de-DE" sz="3600" dirty="0">
                <a:solidFill>
                  <a:srgbClr val="FF6600"/>
                </a:solidFill>
                <a:latin typeface="Times New Roman" panose="02020603050405020304" pitchFamily="18" charset="0"/>
                <a:cs typeface="Times New Roman" panose="02020603050405020304" pitchFamily="18" charset="0"/>
              </a:rPr>
              <a:t>EL ist alles gespeichert, was die </a:t>
            </a:r>
          </a:p>
          <a:p>
            <a:pPr lvl="0"/>
            <a:r>
              <a:rPr lang="de-DE" sz="3600" dirty="0" smtClean="0">
                <a:solidFill>
                  <a:srgbClr val="FF6600"/>
                </a:solidFill>
                <a:latin typeface="Times New Roman" panose="02020603050405020304" pitchFamily="18" charset="0"/>
                <a:cs typeface="Times New Roman" panose="02020603050405020304" pitchFamily="18" charset="0"/>
              </a:rPr>
              <a:t>  Eltern </a:t>
            </a:r>
            <a:r>
              <a:rPr lang="de-DE" sz="3600" dirty="0">
                <a:solidFill>
                  <a:srgbClr val="FF6600"/>
                </a:solidFill>
                <a:latin typeface="Times New Roman" panose="02020603050405020304" pitchFamily="18" charset="0"/>
                <a:cs typeface="Times New Roman" panose="02020603050405020304" pitchFamily="18" charset="0"/>
              </a:rPr>
              <a:t>oder andere Bezugspersonen </a:t>
            </a:r>
            <a:r>
              <a:rPr lang="de-DE" sz="3600" dirty="0" smtClean="0">
                <a:solidFill>
                  <a:srgbClr val="FF6600"/>
                </a:solidFill>
                <a:latin typeface="Times New Roman" panose="02020603050405020304" pitchFamily="18" charset="0"/>
                <a:cs typeface="Times New Roman" panose="02020603050405020304" pitchFamily="18" charset="0"/>
              </a:rPr>
              <a:t>dem</a:t>
            </a:r>
          </a:p>
          <a:p>
            <a:pPr lvl="0"/>
            <a:r>
              <a:rPr lang="de-DE" sz="3600" dirty="0">
                <a:solidFill>
                  <a:srgbClr val="FF6600"/>
                </a:solidFill>
                <a:latin typeface="Times New Roman" panose="02020603050405020304" pitchFamily="18" charset="0"/>
                <a:cs typeface="Times New Roman" panose="02020603050405020304" pitchFamily="18" charset="0"/>
              </a:rPr>
              <a:t> </a:t>
            </a:r>
            <a:r>
              <a:rPr lang="de-DE" sz="3600" dirty="0" smtClean="0">
                <a:solidFill>
                  <a:srgbClr val="FF6600"/>
                </a:solidFill>
                <a:latin typeface="Times New Roman" panose="02020603050405020304" pitchFamily="18" charset="0"/>
                <a:cs typeface="Times New Roman" panose="02020603050405020304" pitchFamily="18" charset="0"/>
              </a:rPr>
              <a:t> Kind vermittelt </a:t>
            </a:r>
            <a:r>
              <a:rPr lang="de-DE" sz="3600" dirty="0">
                <a:solidFill>
                  <a:srgbClr val="FF6600"/>
                </a:solidFill>
                <a:latin typeface="Times New Roman" panose="02020603050405020304" pitchFamily="18" charset="0"/>
                <a:cs typeface="Times New Roman" panose="02020603050405020304" pitchFamily="18" charset="0"/>
              </a:rPr>
              <a:t>haben</a:t>
            </a:r>
            <a:r>
              <a:rPr lang="de-DE" sz="3600" dirty="0" smtClean="0">
                <a:solidFill>
                  <a:srgbClr val="FF6600"/>
                </a:solidFill>
                <a:latin typeface="Times New Roman" panose="02020603050405020304" pitchFamily="18" charset="0"/>
                <a:cs typeface="Times New Roman" panose="02020603050405020304" pitchFamily="18" charset="0"/>
              </a:rPr>
              <a:t>:</a:t>
            </a:r>
          </a:p>
        </p:txBody>
      </p:sp>
      <p:sp>
        <p:nvSpPr>
          <p:cNvPr id="4" name="Textfeld 3"/>
          <p:cNvSpPr txBox="1"/>
          <p:nvPr/>
        </p:nvSpPr>
        <p:spPr>
          <a:xfrm>
            <a:off x="322833" y="3861048"/>
            <a:ext cx="3529087" cy="1815882"/>
          </a:xfrm>
          <a:prstGeom prst="rect">
            <a:avLst/>
          </a:prstGeom>
          <a:solidFill>
            <a:schemeClr val="accent6">
              <a:lumMod val="75000"/>
              <a:lumOff val="25000"/>
            </a:schemeClr>
          </a:solidFill>
        </p:spPr>
        <p:txBody>
          <a:bodyPr wrap="square" rtlCol="0">
            <a:spAutoFit/>
          </a:bodyPr>
          <a:lstStyle/>
          <a:p>
            <a:pPr marL="571500" indent="-571500">
              <a:buClr>
                <a:schemeClr val="accent1"/>
              </a:buClr>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Hilfe</a:t>
            </a:r>
          </a:p>
          <a:p>
            <a:pPr marL="571500" indent="-571500">
              <a:buClr>
                <a:schemeClr val="accent1"/>
              </a:buClr>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Unterstützung</a:t>
            </a:r>
          </a:p>
          <a:p>
            <a:pPr marL="571500" indent="-571500">
              <a:buClr>
                <a:schemeClr val="accent1"/>
              </a:buClr>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Lebensweisheiten</a:t>
            </a:r>
          </a:p>
          <a:p>
            <a:pPr marL="571500" indent="-571500">
              <a:buClr>
                <a:schemeClr val="accent1"/>
              </a:buClr>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Verbote</a:t>
            </a:r>
            <a:endParaRPr lang="de-DE" sz="2800" dirty="0">
              <a:solidFill>
                <a:schemeClr val="accent1"/>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4067944" y="3861048"/>
            <a:ext cx="4464496" cy="1384995"/>
          </a:xfrm>
          <a:prstGeom prst="rect">
            <a:avLst/>
          </a:prstGeom>
          <a:solidFill>
            <a:schemeClr val="accent6">
              <a:lumMod val="75000"/>
              <a:lumOff val="25000"/>
            </a:schemeClr>
          </a:solidFill>
        </p:spPr>
        <p:txBody>
          <a:bodyPr wrap="square" rtlCol="0">
            <a:spAutoFit/>
          </a:bodyPr>
          <a:lstStyle/>
          <a:p>
            <a:pPr marL="457200" indent="-457200">
              <a:buClr>
                <a:schemeClr val="accent1"/>
              </a:buClr>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Gesellschaftliche Forderungen und Regeln</a:t>
            </a:r>
          </a:p>
          <a:p>
            <a:pPr marL="457200" indent="-457200">
              <a:buClr>
                <a:schemeClr val="accent1"/>
              </a:buClr>
              <a:buFont typeface="Wingdings" panose="05000000000000000000" pitchFamily="2" charset="2"/>
              <a:buChar char="§"/>
            </a:pPr>
            <a:r>
              <a:rPr lang="de-DE" sz="2800" dirty="0" smtClean="0">
                <a:solidFill>
                  <a:schemeClr val="accent1"/>
                </a:solidFill>
                <a:latin typeface="Times New Roman" panose="02020603050405020304" pitchFamily="18" charset="0"/>
                <a:cs typeface="Times New Roman" panose="02020603050405020304" pitchFamily="18" charset="0"/>
              </a:rPr>
              <a:t>Ermahnungen</a:t>
            </a:r>
          </a:p>
        </p:txBody>
      </p:sp>
    </p:spTree>
    <p:extLst>
      <p:ext uri="{BB962C8B-B14F-4D97-AF65-F5344CB8AC3E}">
        <p14:creationId xmlns:p14="http://schemas.microsoft.com/office/powerpoint/2010/main" val="417326120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normAutofit/>
          </a:bodyPr>
          <a:lstStyle/>
          <a:p>
            <a:pPr lvl="0" algn="ctr"/>
            <a:r>
              <a:rPr lang="de-DE" sz="5000" dirty="0">
                <a:solidFill>
                  <a:srgbClr val="58585A"/>
                </a:solidFill>
                <a:latin typeface="Times New Roman" panose="02020603050405020304" pitchFamily="18" charset="0"/>
                <a:cs typeface="Times New Roman" panose="02020603050405020304" pitchFamily="18" charset="0"/>
              </a:rPr>
              <a:t>Das Eltern – ICH (EL)</a:t>
            </a:r>
            <a:endParaRPr lang="de-DE" dirty="0">
              <a:solidFill>
                <a:srgbClr val="58585A"/>
              </a:solidFill>
            </a:endParaRPr>
          </a:p>
        </p:txBody>
      </p:sp>
      <p:sp>
        <p:nvSpPr>
          <p:cNvPr id="3" name="Textfeld 2"/>
          <p:cNvSpPr txBox="1"/>
          <p:nvPr/>
        </p:nvSpPr>
        <p:spPr>
          <a:xfrm>
            <a:off x="1835770" y="1925538"/>
            <a:ext cx="6624662" cy="3231654"/>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Beachte:</a:t>
            </a:r>
          </a:p>
          <a:p>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endParaRPr lang="de-DE" sz="800" u="sng"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Durch das kritische Agieren 	im Eltern-Ich kommt es, 	zwischen 	Menschen, häufig 	zu Schwierigkeiten.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7135265"/>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6632"/>
            <a:ext cx="8137525" cy="791741"/>
          </a:xfrm>
        </p:spPr>
        <p:txBody>
          <a:bodyPr>
            <a:noAutofit/>
          </a:bodyPr>
          <a:lstStyle/>
          <a:p>
            <a:pPr algn="ctr"/>
            <a:r>
              <a:rPr lang="de-DE" sz="5000" dirty="0" err="1" smtClean="0">
                <a:solidFill>
                  <a:schemeClr val="accent6"/>
                </a:solidFill>
                <a:latin typeface="Times New Roman" panose="02020603050405020304" pitchFamily="18" charset="0"/>
                <a:cs typeface="Times New Roman" panose="02020603050405020304" pitchFamily="18" charset="0"/>
              </a:rPr>
              <a:t>Kindheits</a:t>
            </a:r>
            <a:r>
              <a:rPr lang="de-DE" sz="5000" dirty="0" smtClean="0">
                <a:solidFill>
                  <a:schemeClr val="accent6"/>
                </a:solidFill>
                <a:latin typeface="Times New Roman" panose="02020603050405020304" pitchFamily="18" charset="0"/>
                <a:cs typeface="Times New Roman" panose="02020603050405020304" pitchFamily="18" charset="0"/>
              </a:rPr>
              <a:t> – Ich (K)</a:t>
            </a:r>
            <a:endParaRPr lang="de-DE" sz="5000" dirty="0">
              <a:solidFill>
                <a:schemeClr val="accent6"/>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611634" y="1844824"/>
            <a:ext cx="7920806" cy="4893647"/>
          </a:xfrm>
          <a:prstGeom prst="rect">
            <a:avLst/>
          </a:prstGeom>
          <a:solidFill>
            <a:schemeClr val="accent6">
              <a:lumMod val="75000"/>
              <a:lumOff val="25000"/>
            </a:schemeClr>
          </a:solidFill>
        </p:spPr>
        <p:txBody>
          <a:bodyPr wrap="square" rtlCol="0">
            <a:spAutoFit/>
          </a:bodyPr>
          <a:lstStyle/>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Das Kindheits-Ich beschreibt die Welt der Wünsche und des Wollens</a:t>
            </a:r>
          </a:p>
          <a:p>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Das Kindheits-Ich zeigt drei Aspekte</a:t>
            </a:r>
          </a:p>
          <a:p>
            <a:pPr marL="571500" indent="-571500">
              <a:buClr>
                <a:schemeClr val="accent1"/>
              </a:buClr>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Es ist …:</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 natürlich </a:t>
            </a:r>
            <a:r>
              <a:rPr lang="de-DE" sz="2800" dirty="0" smtClean="0">
                <a:solidFill>
                  <a:schemeClr val="accent1"/>
                </a:solidFill>
                <a:latin typeface="Times New Roman" panose="02020603050405020304" pitchFamily="18" charset="0"/>
                <a:cs typeface="Times New Roman" panose="02020603050405020304" pitchFamily="18" charset="0"/>
              </a:rPr>
              <a:t>(ausgelassen, verspielt, spontan)</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 angepasst </a:t>
            </a:r>
            <a:r>
              <a:rPr lang="de-DE" sz="2800" dirty="0" smtClean="0">
                <a:solidFill>
                  <a:schemeClr val="accent1"/>
                </a:solidFill>
                <a:latin typeface="Times New Roman" panose="02020603050405020304" pitchFamily="18" charset="0"/>
                <a:cs typeface="Times New Roman" panose="02020603050405020304" pitchFamily="18" charset="0"/>
              </a:rPr>
              <a:t>(brav, unterwürfig)</a:t>
            </a:r>
            <a:endParaRPr lang="de-DE" sz="3600" dirty="0" smtClean="0">
              <a:solidFill>
                <a:schemeClr val="accent1"/>
              </a:solidFill>
              <a:latin typeface="Times New Roman" panose="02020603050405020304" pitchFamily="18" charset="0"/>
              <a:cs typeface="Times New Roman" panose="02020603050405020304" pitchFamily="18" charset="0"/>
            </a:endParaRP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    oder</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 rebellisch </a:t>
            </a:r>
            <a:r>
              <a:rPr lang="de-DE" sz="2800" dirty="0" smtClean="0">
                <a:solidFill>
                  <a:schemeClr val="accent1"/>
                </a:solidFill>
                <a:latin typeface="Times New Roman" panose="02020603050405020304" pitchFamily="18" charset="0"/>
                <a:cs typeface="Times New Roman" panose="02020603050405020304" pitchFamily="18" charset="0"/>
              </a:rPr>
              <a:t>(trotzig, patzig, wehleidig)</a:t>
            </a:r>
            <a:endParaRPr lang="de-DE" sz="3600" dirty="0" smtClean="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91689"/>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1520" y="117574"/>
            <a:ext cx="8137525" cy="863154"/>
          </a:xfrm>
        </p:spPr>
        <p:txBody>
          <a:bodyPr/>
          <a:lstStyle/>
          <a:p>
            <a:pPr lvl="0" algn="ctr"/>
            <a:r>
              <a:rPr lang="de-DE" sz="5000" dirty="0" err="1">
                <a:solidFill>
                  <a:srgbClr val="000000"/>
                </a:solidFill>
                <a:latin typeface="Times New Roman" panose="02020603050405020304" pitchFamily="18" charset="0"/>
                <a:cs typeface="Times New Roman" panose="02020603050405020304" pitchFamily="18" charset="0"/>
              </a:rPr>
              <a:t>Kindheits</a:t>
            </a:r>
            <a:r>
              <a:rPr lang="de-DE" sz="5000" dirty="0">
                <a:solidFill>
                  <a:srgbClr val="000000"/>
                </a:solidFill>
                <a:latin typeface="Times New Roman" panose="02020603050405020304" pitchFamily="18" charset="0"/>
                <a:cs typeface="Times New Roman" panose="02020603050405020304" pitchFamily="18" charset="0"/>
              </a:rPr>
              <a:t> – Ich (K</a:t>
            </a:r>
            <a:r>
              <a:rPr lang="de-DE" sz="5000" dirty="0" smtClean="0">
                <a:solidFill>
                  <a:srgbClr val="000000"/>
                </a:solidFill>
                <a:latin typeface="Times New Roman" panose="02020603050405020304" pitchFamily="18" charset="0"/>
                <a:cs typeface="Times New Roman" panose="02020603050405020304" pitchFamily="18" charset="0"/>
              </a:rPr>
              <a:t>)</a:t>
            </a:r>
            <a:endParaRPr lang="de-DE" sz="5000" dirty="0">
              <a:solidFill>
                <a:srgbClr val="000000"/>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1201079" y="1772816"/>
            <a:ext cx="7200800" cy="1200329"/>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Hier stecken alle Gefühle, Reaktionen und Erlebnisse aus der Kindheit.</a:t>
            </a:r>
            <a:endParaRPr lang="de-DE" sz="3600" dirty="0">
              <a:solidFill>
                <a:schemeClr val="accent1"/>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1345095" y="3356992"/>
            <a:ext cx="6912768" cy="1754326"/>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In diesem Zustand haben Menschen starke Gefühlsregungen. Sie weinen, lachen, schreien oder sind zornig.</a:t>
            </a:r>
          </a:p>
        </p:txBody>
      </p:sp>
    </p:spTree>
    <p:extLst>
      <p:ext uri="{BB962C8B-B14F-4D97-AF65-F5344CB8AC3E}">
        <p14:creationId xmlns:p14="http://schemas.microsoft.com/office/powerpoint/2010/main" val="1275900589"/>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normAutofit/>
          </a:bodyPr>
          <a:lstStyle/>
          <a:p>
            <a:pPr algn="ctr"/>
            <a:r>
              <a:rPr lang="de-DE" sz="5000" dirty="0" smtClean="0">
                <a:latin typeface="Times New Roman" panose="02020603050405020304" pitchFamily="18" charset="0"/>
                <a:cs typeface="Times New Roman" panose="02020603050405020304" pitchFamily="18" charset="0"/>
              </a:rPr>
              <a:t>Erwachsenen - Ich</a:t>
            </a:r>
            <a:endParaRPr lang="de-DE" sz="50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1259632" y="1556792"/>
            <a:ext cx="7344816" cy="4216539"/>
          </a:xfrm>
          <a:prstGeom prst="rect">
            <a:avLst/>
          </a:prstGeom>
          <a:solidFill>
            <a:schemeClr val="accent6">
              <a:lumMod val="75000"/>
              <a:lumOff val="25000"/>
            </a:schemeClr>
          </a:solidFill>
        </p:spPr>
        <p:txBody>
          <a:bodyPr wrap="square" rtlCol="0">
            <a:spAutoFit/>
          </a:bodyPr>
          <a:lstStyle/>
          <a:p>
            <a:pPr marL="571500" indent="-571500">
              <a:buClr>
                <a:schemeClr val="accent1"/>
              </a:buClr>
              <a:buFont typeface="Wingdings" panose="05000000000000000000" pitchFamily="2" charset="2"/>
              <a:buChar char="§"/>
            </a:pPr>
            <a:r>
              <a:rPr lang="de-DE" sz="3600" dirty="0">
                <a:solidFill>
                  <a:schemeClr val="accent1"/>
                </a:solidFill>
                <a:latin typeface="Times New Roman" panose="02020603050405020304" pitchFamily="18" charset="0"/>
                <a:cs typeface="Times New Roman" panose="02020603050405020304" pitchFamily="18" charset="0"/>
              </a:rPr>
              <a:t>D</a:t>
            </a:r>
            <a:r>
              <a:rPr lang="de-DE" sz="3600" dirty="0" smtClean="0">
                <a:solidFill>
                  <a:schemeClr val="accent1"/>
                </a:solidFill>
                <a:latin typeface="Times New Roman" panose="02020603050405020304" pitchFamily="18" charset="0"/>
                <a:cs typeface="Times New Roman" panose="02020603050405020304" pitchFamily="18" charset="0"/>
              </a:rPr>
              <a:t>ie erlebte Realität wird ausgewertet, beurteilt und überprüft</a:t>
            </a:r>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Wir begegnen unserem Gegenüber auf gleicher Höhe/Ebene</a:t>
            </a:r>
          </a:p>
          <a:p>
            <a:pPr marL="571500" indent="-571500">
              <a:buClr>
                <a:schemeClr val="accent1"/>
              </a:buClr>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Durch unsere Mimik und Gestik zeigen wir eine aufmerksame und interessierte Haltung </a:t>
            </a:r>
            <a:endParaRPr lang="de-DE" sz="8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2171513"/>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normAutofit/>
          </a:bodyPr>
          <a:lstStyle/>
          <a:p>
            <a:pPr lvl="0" algn="ctr"/>
            <a:r>
              <a:rPr lang="de-DE" sz="5000" dirty="0">
                <a:solidFill>
                  <a:srgbClr val="58585A"/>
                </a:solidFill>
                <a:latin typeface="Times New Roman" panose="02020603050405020304" pitchFamily="18" charset="0"/>
                <a:cs typeface="Times New Roman" panose="02020603050405020304" pitchFamily="18" charset="0"/>
              </a:rPr>
              <a:t>Erwachsenen - </a:t>
            </a:r>
            <a:r>
              <a:rPr lang="de-DE" sz="5000" dirty="0" smtClean="0">
                <a:solidFill>
                  <a:srgbClr val="58585A"/>
                </a:solidFill>
                <a:latin typeface="Times New Roman" panose="02020603050405020304" pitchFamily="18" charset="0"/>
                <a:cs typeface="Times New Roman" panose="02020603050405020304" pitchFamily="18" charset="0"/>
              </a:rPr>
              <a:t>Ich</a:t>
            </a:r>
            <a:endParaRPr lang="de-DE" sz="5000" dirty="0">
              <a:solidFill>
                <a:srgbClr val="58585A"/>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1331640" y="1556792"/>
            <a:ext cx="7200800" cy="5324535"/>
          </a:xfrm>
          <a:prstGeom prst="rect">
            <a:avLst/>
          </a:prstGeom>
          <a:solidFill>
            <a:schemeClr val="accent6">
              <a:lumMod val="75000"/>
              <a:lumOff val="25000"/>
            </a:schemeClr>
          </a:solidFill>
        </p:spPr>
        <p:txBody>
          <a:bodyPr wrap="square" rtlCol="0">
            <a:spAutoFit/>
          </a:bodyPr>
          <a:lstStyle/>
          <a:p>
            <a:pPr marL="571500" lvl="0" indent="-571500">
              <a:buClr>
                <a:schemeClr val="accent1"/>
              </a:buClr>
              <a:buFont typeface="Wingdings" panose="05000000000000000000" pitchFamily="2" charset="2"/>
              <a:buChar char="§"/>
            </a:pPr>
            <a:r>
              <a:rPr lang="de-DE" sz="3600" dirty="0">
                <a:solidFill>
                  <a:srgbClr val="FF6600"/>
                </a:solidFill>
                <a:latin typeface="Times New Roman" panose="02020603050405020304" pitchFamily="18" charset="0"/>
                <a:cs typeface="Times New Roman" panose="02020603050405020304" pitchFamily="18" charset="0"/>
              </a:rPr>
              <a:t>Im Erwachsenen-Ich zeigen wir uns zielgerichtet und uns ist eine partnerschaftliche Kommunikation </a:t>
            </a:r>
            <a:r>
              <a:rPr lang="de-DE" sz="3600" dirty="0" smtClean="0">
                <a:solidFill>
                  <a:srgbClr val="FF6600"/>
                </a:solidFill>
                <a:latin typeface="Times New Roman" panose="02020603050405020304" pitchFamily="18" charset="0"/>
                <a:cs typeface="Times New Roman" panose="02020603050405020304" pitchFamily="18" charset="0"/>
              </a:rPr>
              <a:t>möglich</a:t>
            </a:r>
          </a:p>
          <a:p>
            <a:pPr lvl="0"/>
            <a:endParaRPr lang="de-DE" sz="800" dirty="0">
              <a:solidFill>
                <a:srgbClr val="FF6600"/>
              </a:solidFill>
              <a:latin typeface="Times New Roman" panose="02020603050405020304" pitchFamily="18" charset="0"/>
              <a:cs typeface="Times New Roman" panose="02020603050405020304" pitchFamily="18" charset="0"/>
            </a:endParaRPr>
          </a:p>
          <a:p>
            <a:pPr lvl="0"/>
            <a:endParaRPr lang="de-DE" sz="800" dirty="0" smtClean="0">
              <a:solidFill>
                <a:srgbClr val="FF6600"/>
              </a:solidFill>
              <a:latin typeface="Times New Roman" panose="02020603050405020304" pitchFamily="18" charset="0"/>
              <a:cs typeface="Times New Roman" panose="02020603050405020304" pitchFamily="18" charset="0"/>
            </a:endParaRPr>
          </a:p>
          <a:p>
            <a:pPr marL="571500" lvl="0" indent="-571500">
              <a:buClr>
                <a:schemeClr val="accent1"/>
              </a:buClr>
              <a:buFont typeface="Wingdings" panose="05000000000000000000" pitchFamily="2" charset="2"/>
              <a:buChar char="§"/>
            </a:pPr>
            <a:r>
              <a:rPr lang="de-DE" sz="3600" dirty="0" smtClean="0">
                <a:solidFill>
                  <a:srgbClr val="FF6600"/>
                </a:solidFill>
                <a:latin typeface="Times New Roman" panose="02020603050405020304" pitchFamily="18" charset="0"/>
                <a:cs typeface="Times New Roman" panose="02020603050405020304" pitchFamily="18" charset="0"/>
              </a:rPr>
              <a:t>Erlebnisse aus dem Kindheits-Ich und dem Eltern-Ich werden auf ihre Tauglichkeit überprüft und entweder angenommen oder verworfen</a:t>
            </a:r>
            <a:endParaRPr lang="de-DE" sz="3600" dirty="0">
              <a:solidFill>
                <a:srgbClr val="FF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1054546"/>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99" y="44624"/>
            <a:ext cx="8137525" cy="863749"/>
          </a:xfrm>
        </p:spPr>
        <p:txBody>
          <a:bodyPr/>
          <a:lstStyle/>
          <a:p>
            <a:pPr lvl="0" algn="ctr"/>
            <a:r>
              <a:rPr lang="de-DE" sz="5000" dirty="0" smtClean="0">
                <a:solidFill>
                  <a:srgbClr val="58585A"/>
                </a:solidFill>
                <a:latin typeface="Times New Roman" panose="02020603050405020304" pitchFamily="18" charset="0"/>
                <a:cs typeface="Times New Roman" panose="02020603050405020304" pitchFamily="18" charset="0"/>
              </a:rPr>
              <a:t>Transaktion</a:t>
            </a:r>
            <a:endParaRPr lang="de-DE" sz="5000" dirty="0">
              <a:solidFill>
                <a:srgbClr val="58585A"/>
              </a:solidFill>
              <a:latin typeface="Times New Roman" panose="02020603050405020304" pitchFamily="18" charset="0"/>
              <a:cs typeface="Times New Roman" panose="02020603050405020304" pitchFamily="18" charset="0"/>
            </a:endParaRPr>
          </a:p>
        </p:txBody>
      </p:sp>
      <p:sp>
        <p:nvSpPr>
          <p:cNvPr id="3" name="Rechteck 2"/>
          <p:cNvSpPr/>
          <p:nvPr/>
        </p:nvSpPr>
        <p:spPr>
          <a:xfrm>
            <a:off x="1187313" y="2564904"/>
            <a:ext cx="6264696" cy="1800200"/>
          </a:xfrm>
          <a:prstGeom prst="rect">
            <a:avLst/>
          </a:prstGeom>
          <a:solidFill>
            <a:schemeClr val="accent6">
              <a:lumMod val="75000"/>
              <a:lumOff val="25000"/>
            </a:schemeClr>
          </a:solidFill>
        </p:spPr>
        <p:txBody>
          <a:bodyPr wrap="square">
            <a:spAutoFit/>
          </a:bodyPr>
          <a:lstStyle/>
          <a:p>
            <a:pPr lvl="0">
              <a:buClr>
                <a:srgbClr val="FF6600"/>
              </a:buClr>
            </a:pPr>
            <a:r>
              <a:rPr lang="de-DE" sz="3600" dirty="0">
                <a:solidFill>
                  <a:srgbClr val="FF6600"/>
                </a:solidFill>
                <a:latin typeface="Times New Roman" panose="02020603050405020304" pitchFamily="18" charset="0"/>
                <a:cs typeface="Times New Roman" panose="02020603050405020304" pitchFamily="18" charset="0"/>
              </a:rPr>
              <a:t>Gesprächsablauf und die Art und Weise wie gesprochen wir bezeichnet man als Transaktion.  </a:t>
            </a:r>
          </a:p>
        </p:txBody>
      </p:sp>
    </p:spTree>
    <p:extLst>
      <p:ext uri="{BB962C8B-B14F-4D97-AF65-F5344CB8AC3E}">
        <p14:creationId xmlns:p14="http://schemas.microsoft.com/office/powerpoint/2010/main" val="3075886422"/>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16979"/>
            <a:ext cx="8137525" cy="791741"/>
          </a:xfrm>
        </p:spPr>
        <p:txBody>
          <a:bodyPr>
            <a:normAutofit lnSpcReduction="10000"/>
          </a:bodyPr>
          <a:lstStyle/>
          <a:p>
            <a:pPr lvl="0" algn="ctr"/>
            <a:r>
              <a:rPr lang="de-DE" sz="5000" dirty="0" smtClean="0">
                <a:solidFill>
                  <a:srgbClr val="58585A"/>
                </a:solidFill>
                <a:latin typeface="Times New Roman" panose="02020603050405020304" pitchFamily="18" charset="0"/>
                <a:cs typeface="Times New Roman" panose="02020603050405020304" pitchFamily="18" charset="0"/>
              </a:rPr>
              <a:t>Transaktion</a:t>
            </a:r>
            <a:endParaRPr lang="de-DE" sz="5000" dirty="0">
              <a:solidFill>
                <a:srgbClr val="58585A"/>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95188" y="2132856"/>
            <a:ext cx="7848798" cy="3108543"/>
          </a:xfrm>
          <a:prstGeom prst="rect">
            <a:avLst/>
          </a:prstGeom>
          <a:solidFill>
            <a:schemeClr val="accent6">
              <a:lumMod val="75000"/>
              <a:lumOff val="25000"/>
            </a:schemeClr>
          </a:solidFill>
        </p:spPr>
        <p:txBody>
          <a:bodyPr wrap="square" rtlCol="0">
            <a:spAutoFit/>
          </a:bodyPr>
          <a:lstStyle/>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Durch das „Strukturmodell“ kann dargestellt werden, auf welcher eben eine Kommunikation stattfindet</a:t>
            </a:r>
          </a:p>
          <a:p>
            <a:pPr marL="571500" indent="-571500">
              <a:buClr>
                <a:schemeClr val="accent1"/>
              </a:buClr>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Man kann erkennen woher eventuelle Probleme stammen</a:t>
            </a:r>
          </a:p>
          <a:p>
            <a:pPr marL="571500" indent="-571500">
              <a:buClr>
                <a:schemeClr val="accent1"/>
              </a:buClr>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020795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49815" y="404664"/>
            <a:ext cx="6858000" cy="6048672"/>
          </a:xfrm>
          <a:solidFill>
            <a:schemeClr val="accent6">
              <a:lumMod val="75000"/>
              <a:lumOff val="25000"/>
            </a:schemeClr>
          </a:solidFill>
        </p:spPr>
        <p:txBody>
          <a:bodyPr>
            <a:noAutofit/>
          </a:bodyPr>
          <a:lstStyle/>
          <a:p>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
            </a:r>
            <a:br>
              <a:rPr lang="de-DE" sz="3600" b="1" dirty="0" smtClean="0">
                <a:solidFill>
                  <a:schemeClr val="accent1"/>
                </a:solidFill>
                <a:latin typeface="Times New Roman" panose="02020603050405020304" pitchFamily="18" charset="0"/>
                <a:cs typeface="Times New Roman" panose="02020603050405020304" pitchFamily="18" charset="0"/>
              </a:rPr>
            </a:b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b="1" dirty="0" smtClean="0">
                <a:solidFill>
                  <a:schemeClr val="accent1"/>
                </a:solidFill>
                <a:latin typeface="Times New Roman" panose="02020603050405020304" pitchFamily="18" charset="0"/>
                <a:cs typeface="Times New Roman" panose="02020603050405020304" pitchFamily="18" charset="0"/>
              </a:rPr>
              <a:t>Gender-Hinweis </a:t>
            </a:r>
            <a:r>
              <a:rPr lang="de-DE" sz="3600" b="1" dirty="0">
                <a:solidFill>
                  <a:schemeClr val="accent1"/>
                </a:solidFill>
                <a:latin typeface="Times New Roman" panose="02020603050405020304" pitchFamily="18" charset="0"/>
                <a:cs typeface="Times New Roman" panose="02020603050405020304" pitchFamily="18" charset="0"/>
              </a:rPr>
              <a:t/>
            </a:r>
            <a:br>
              <a:rPr lang="de-DE" sz="3600" b="1" dirty="0">
                <a:solidFill>
                  <a:schemeClr val="accent1"/>
                </a:solidFill>
                <a:latin typeface="Times New Roman" panose="02020603050405020304" pitchFamily="18" charset="0"/>
                <a:cs typeface="Times New Roman" panose="02020603050405020304" pitchFamily="18" charset="0"/>
              </a:rPr>
            </a:br>
            <a:r>
              <a:rPr lang="de-DE" sz="3600" dirty="0">
                <a:solidFill>
                  <a:schemeClr val="accent1"/>
                </a:solidFill>
                <a:latin typeface="Times New Roman" panose="02020603050405020304" pitchFamily="18" charset="0"/>
                <a:cs typeface="Times New Roman" panose="02020603050405020304" pitchFamily="18" charset="0"/>
              </a:rPr>
              <a:t>Aus Gründen der besseren Lesbarkeit wird auf die gleichzeitige Verwendung der Sprachformen männlich, weiblich und divers (m/w/d) verzichtet.</a:t>
            </a:r>
            <a:br>
              <a:rPr lang="de-DE" sz="3600" dirty="0">
                <a:solidFill>
                  <a:schemeClr val="accent1"/>
                </a:solidFill>
                <a:latin typeface="Times New Roman" panose="02020603050405020304" pitchFamily="18" charset="0"/>
                <a:cs typeface="Times New Roman" panose="02020603050405020304" pitchFamily="18" charset="0"/>
              </a:rPr>
            </a:br>
            <a:r>
              <a:rPr lang="de-DE" sz="3600" dirty="0">
                <a:solidFill>
                  <a:schemeClr val="accent1"/>
                </a:solidFill>
                <a:latin typeface="Times New Roman" panose="02020603050405020304" pitchFamily="18" charset="0"/>
                <a:cs typeface="Times New Roman" panose="02020603050405020304" pitchFamily="18" charset="0"/>
              </a:rPr>
              <a:t>Sämtliche Personenbezeichnungen gelten gleichermaßen für alle Geschlechter</a:t>
            </a:r>
            <a:r>
              <a:rPr lang="de-DE" sz="3600" dirty="0" smtClean="0">
                <a:solidFill>
                  <a:schemeClr val="accent1"/>
                </a:solidFill>
                <a:latin typeface="Times New Roman" panose="02020603050405020304" pitchFamily="18" charset="0"/>
                <a:cs typeface="Times New Roman" panose="02020603050405020304" pitchFamily="18" charset="0"/>
              </a:rPr>
              <a:t>.</a:t>
            </a:r>
            <a:br>
              <a:rPr lang="de-DE" sz="3600" dirty="0" smtClean="0">
                <a:solidFill>
                  <a:schemeClr val="accent1"/>
                </a:solidFill>
                <a:latin typeface="Times New Roman" panose="02020603050405020304" pitchFamily="18" charset="0"/>
                <a:cs typeface="Times New Roman" panose="02020603050405020304" pitchFamily="18" charset="0"/>
              </a:rPr>
            </a:br>
            <a:endParaRPr lang="de-DE" sz="3600" dirty="0">
              <a:solidFill>
                <a:schemeClr val="accent1"/>
              </a:solidFill>
              <a:latin typeface="Times New Roman" panose="02020603050405020304" pitchFamily="18" charset="0"/>
              <a:cs typeface="Times New Roman" panose="02020603050405020304" pitchFamily="18" charset="0"/>
            </a:endParaRPr>
          </a:p>
        </p:txBody>
      </p:sp>
      <p:sp>
        <p:nvSpPr>
          <p:cNvPr id="3" name="Untertitel 2"/>
          <p:cNvSpPr>
            <a:spLocks noGrp="1"/>
          </p:cNvSpPr>
          <p:nvPr>
            <p:ph type="subTitle" idx="1"/>
          </p:nvPr>
        </p:nvSpPr>
        <p:spPr/>
        <p:txBody>
          <a:bodyPr/>
          <a:lstStyle/>
          <a:p>
            <a:r>
              <a:rPr lang="de-DE" dirty="0"/>
              <a:t> </a:t>
            </a:r>
          </a:p>
        </p:txBody>
      </p:sp>
    </p:spTree>
    <p:extLst>
      <p:ext uri="{BB962C8B-B14F-4D97-AF65-F5344CB8AC3E}">
        <p14:creationId xmlns:p14="http://schemas.microsoft.com/office/powerpoint/2010/main" val="9856829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p>
        </p:txBody>
      </p:sp>
      <p:sp>
        <p:nvSpPr>
          <p:cNvPr id="4" name="Textfeld 3"/>
          <p:cNvSpPr txBox="1"/>
          <p:nvPr/>
        </p:nvSpPr>
        <p:spPr>
          <a:xfrm>
            <a:off x="755576" y="979468"/>
            <a:ext cx="7777559" cy="5878532"/>
          </a:xfrm>
          <a:prstGeom prst="rect">
            <a:avLst/>
          </a:prstGeom>
          <a:solidFill>
            <a:schemeClr val="accent6">
              <a:lumMod val="75000"/>
              <a:lumOff val="25000"/>
            </a:schemeClr>
          </a:solidFill>
        </p:spPr>
        <p:txBody>
          <a:bodyPr wrap="square" rtlCol="0">
            <a:spAutoFit/>
          </a:bodyPr>
          <a:lstStyle/>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Die Verbesserung der Kommunikation ist das Ziel der Transaktionsanalyse </a:t>
            </a:r>
          </a:p>
          <a:p>
            <a:pPr marL="571500" indent="-571500">
              <a:buClr>
                <a:schemeClr val="accent1"/>
              </a:buClr>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Mit Hilfe der drei ICH – Schlüssel </a:t>
            </a:r>
          </a:p>
          <a:p>
            <a:pPr>
              <a:buClr>
                <a:schemeClr val="accent1"/>
              </a:buClr>
            </a:pPr>
            <a:r>
              <a:rPr lang="de-DE" sz="3600" dirty="0" smtClean="0">
                <a:solidFill>
                  <a:schemeClr val="accent1"/>
                </a:solidFill>
                <a:latin typeface="Times New Roman" panose="02020603050405020304" pitchFamily="18" charset="0"/>
                <a:cs typeface="Times New Roman" panose="02020603050405020304" pitchFamily="18" charset="0"/>
              </a:rPr>
              <a:t>     „EL“, „ER“ und „K“ erreicht sie dies </a:t>
            </a:r>
          </a:p>
          <a:p>
            <a:pPr marL="571500" indent="-571500">
              <a:buClr>
                <a:schemeClr val="accent1"/>
              </a:buClr>
              <a:buFont typeface="Wingdings" panose="05000000000000000000" pitchFamily="2" charset="2"/>
              <a:buChar char="§"/>
            </a:pPr>
            <a:endParaRPr lang="de-DE" sz="800" dirty="0" smtClean="0">
              <a:solidFill>
                <a:schemeClr val="accent1"/>
              </a:solidFill>
              <a:latin typeface="Times New Roman" panose="02020603050405020304" pitchFamily="18" charset="0"/>
              <a:cs typeface="Times New Roman" panose="02020603050405020304" pitchFamily="18" charset="0"/>
            </a:endParaRPr>
          </a:p>
          <a:p>
            <a:pPr marL="571500" indent="-571500">
              <a:buClr>
                <a:schemeClr val="accent1"/>
              </a:buClr>
              <a:buFont typeface="Wingdings" panose="05000000000000000000" pitchFamily="2" charset="2"/>
              <a:buChar char="§"/>
            </a:pPr>
            <a:r>
              <a:rPr lang="de-DE" sz="3600" dirty="0" smtClean="0">
                <a:solidFill>
                  <a:schemeClr val="accent1"/>
                </a:solidFill>
                <a:latin typeface="Times New Roman" panose="02020603050405020304" pitchFamily="18" charset="0"/>
                <a:cs typeface="Times New Roman" panose="02020603050405020304" pitchFamily="18" charset="0"/>
              </a:rPr>
              <a:t>Durch die Zuordnung zum jeweiligen Ich-Zustand des „Senders“ bzw. des „Empfängers“ werden Äußerungen und Reaktionen verständlich und nachvollziehbar</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8891731"/>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solidFill>
                <a:srgbClr val="58585A"/>
              </a:solidFill>
            </a:endParaRPr>
          </a:p>
        </p:txBody>
      </p:sp>
      <p:sp>
        <p:nvSpPr>
          <p:cNvPr id="3" name="Textfeld 2"/>
          <p:cNvSpPr txBox="1"/>
          <p:nvPr/>
        </p:nvSpPr>
        <p:spPr>
          <a:xfrm>
            <a:off x="539552" y="1862822"/>
            <a:ext cx="7992814" cy="2862322"/>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Alle drei Zustände gehören zum erwachsenen Menschen und werden von diesem jeweils entsprechend seiner Gedanken, Gefühle und Erfahrungen angewendet.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3915861"/>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solidFill>
                <a:srgbClr val="58585A"/>
              </a:solidFill>
            </a:endParaRPr>
          </a:p>
        </p:txBody>
      </p:sp>
      <p:sp>
        <p:nvSpPr>
          <p:cNvPr id="3" name="Textfeld 2"/>
          <p:cNvSpPr txBox="1"/>
          <p:nvPr/>
        </p:nvSpPr>
        <p:spPr>
          <a:xfrm>
            <a:off x="683642" y="1628800"/>
            <a:ext cx="7848798" cy="5201424"/>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Ein Sender agiert aus seinem momentanen Ich-Zustand und wendet sich an einen bestimmten Ich-Zustand des Kommunikationspartners. </a:t>
            </a:r>
          </a:p>
          <a:p>
            <a:endParaRPr lang="de-DE" sz="800"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Dieser reagiert auf diese Ansprache entweder aus dem angesprochenen Ich-Zustand oder er wechselt in einen anderen Zustand und reagiert aus diesem auf die Aussage des Senders.</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321955"/>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solidFill>
                <a:srgbClr val="58585A"/>
              </a:solidFill>
            </a:endParaRPr>
          </a:p>
        </p:txBody>
      </p:sp>
      <p:sp>
        <p:nvSpPr>
          <p:cNvPr id="3" name="Textfeld 2"/>
          <p:cNvSpPr txBox="1"/>
          <p:nvPr/>
        </p:nvSpPr>
        <p:spPr>
          <a:xfrm>
            <a:off x="466849" y="1844824"/>
            <a:ext cx="8065591" cy="3017686"/>
          </a:xfrm>
          <a:prstGeom prst="rect">
            <a:avLst/>
          </a:prstGeom>
          <a:solidFill>
            <a:schemeClr val="accent6">
              <a:lumMod val="75000"/>
              <a:lumOff val="25000"/>
            </a:schemeClr>
          </a:solidFill>
        </p:spPr>
        <p:txBody>
          <a:bodyPr wrap="square" rtlCol="0">
            <a:spAutoFit/>
          </a:bodyPr>
          <a:lstStyle/>
          <a:p>
            <a:pPr>
              <a:lnSpc>
                <a:spcPct val="150000"/>
              </a:lnSpc>
            </a:pPr>
            <a:r>
              <a:rPr lang="de-DE" sz="4400" b="1" u="sng" dirty="0" smtClean="0">
                <a:solidFill>
                  <a:schemeClr val="accent1"/>
                </a:solidFill>
                <a:latin typeface="Times New Roman" panose="02020603050405020304" pitchFamily="18" charset="0"/>
                <a:cs typeface="Times New Roman" panose="02020603050405020304" pitchFamily="18" charset="0"/>
              </a:rPr>
              <a:t>Die Transaktionsanalyse kennt drei verschiedene, grundlegende Arten der Transaktion: </a:t>
            </a:r>
            <a:endParaRPr lang="de-DE" sz="4400" b="1"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609837"/>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solidFill>
                <a:srgbClr val="58585A"/>
              </a:solidFill>
            </a:endParaRPr>
          </a:p>
        </p:txBody>
      </p:sp>
      <p:sp>
        <p:nvSpPr>
          <p:cNvPr id="3" name="Textfeld 2"/>
          <p:cNvSpPr txBox="1"/>
          <p:nvPr/>
        </p:nvSpPr>
        <p:spPr>
          <a:xfrm>
            <a:off x="755576" y="2006838"/>
            <a:ext cx="7776864" cy="2862322"/>
          </a:xfrm>
          <a:prstGeom prst="rect">
            <a:avLst/>
          </a:prstGeom>
          <a:solidFill>
            <a:schemeClr val="accent6">
              <a:lumMod val="75000"/>
              <a:lumOff val="25000"/>
            </a:schemeClr>
          </a:solidFill>
        </p:spPr>
        <p:txBody>
          <a:bodyPr wrap="square" rtlCol="0">
            <a:spAutoFit/>
          </a:bodyPr>
          <a:lstStyle/>
          <a:p>
            <a:pPr marL="742950" indent="-742950">
              <a:buFont typeface="+mj-lt"/>
              <a:buAutoNum type="arabicPeriod"/>
            </a:pPr>
            <a:r>
              <a:rPr lang="de-DE" sz="3600" b="1" dirty="0" smtClean="0">
                <a:solidFill>
                  <a:schemeClr val="accent1"/>
                </a:solidFill>
                <a:latin typeface="Times New Roman" panose="02020603050405020304" pitchFamily="18" charset="0"/>
                <a:cs typeface="Times New Roman" panose="02020603050405020304" pitchFamily="18" charset="0"/>
              </a:rPr>
              <a:t>Die parallele Transaktion</a:t>
            </a:r>
          </a:p>
          <a:p>
            <a:endParaRPr lang="de-DE" sz="3600" b="1"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In ihr antwortet der Empfänger aus 	dem angesprochenen Ich-Zustand</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auf die Ansprache des Senders.</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146500"/>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smtClean="0">
                <a:solidFill>
                  <a:srgbClr val="58585A"/>
                </a:solidFill>
                <a:latin typeface="Times New Roman" panose="02020603050405020304" pitchFamily="18" charset="0"/>
                <a:cs typeface="Times New Roman" panose="02020603050405020304" pitchFamily="18" charset="0"/>
              </a:rPr>
              <a:t>Transaktion</a:t>
            </a:r>
            <a:endParaRPr lang="de-DE" sz="5000" dirty="0">
              <a:solidFill>
                <a:srgbClr val="58585A"/>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3131840" y="2132856"/>
            <a:ext cx="184731" cy="369332"/>
          </a:xfrm>
          <a:prstGeom prst="rect">
            <a:avLst/>
          </a:prstGeom>
          <a:noFill/>
        </p:spPr>
        <p:txBody>
          <a:bodyPr wrap="none" rtlCol="0">
            <a:spAutoFit/>
          </a:bodyPr>
          <a:lstStyle/>
          <a:p>
            <a:endParaRPr lang="de-DE" dirty="0"/>
          </a:p>
        </p:txBody>
      </p:sp>
      <p:pic>
        <p:nvPicPr>
          <p:cNvPr id="6" name="Grafik 5"/>
          <p:cNvPicPr>
            <a:picLocks noChangeAspect="1"/>
          </p:cNvPicPr>
          <p:nvPr/>
        </p:nvPicPr>
        <p:blipFill>
          <a:blip r:embed="rId2"/>
          <a:stretch>
            <a:fillRect/>
          </a:stretch>
        </p:blipFill>
        <p:spPr>
          <a:xfrm>
            <a:off x="3406914" y="1633535"/>
            <a:ext cx="4333438" cy="3955705"/>
          </a:xfrm>
          <a:prstGeom prst="rect">
            <a:avLst/>
          </a:prstGeom>
        </p:spPr>
      </p:pic>
      <p:sp>
        <p:nvSpPr>
          <p:cNvPr id="7" name="Textfeld 6"/>
          <p:cNvSpPr txBox="1"/>
          <p:nvPr/>
        </p:nvSpPr>
        <p:spPr>
          <a:xfrm>
            <a:off x="250825" y="3011222"/>
            <a:ext cx="2508305" cy="1200329"/>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Parallele Transaktion:</a:t>
            </a:r>
            <a:endParaRPr lang="de-DE" sz="36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197806"/>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smtClean="0">
                <a:solidFill>
                  <a:srgbClr val="58585A"/>
                </a:solidFill>
                <a:latin typeface="Times New Roman" panose="02020603050405020304" pitchFamily="18" charset="0"/>
                <a:cs typeface="Times New Roman" panose="02020603050405020304" pitchFamily="18" charset="0"/>
              </a:rPr>
              <a:t>Transaktion</a:t>
            </a:r>
            <a:endParaRPr lang="de-DE" sz="5000" dirty="0">
              <a:solidFill>
                <a:srgbClr val="58585A"/>
              </a:solidFill>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3412050" y="1659607"/>
            <a:ext cx="4356556" cy="3929633"/>
          </a:xfrm>
          <a:prstGeom prst="rect">
            <a:avLst/>
          </a:prstGeom>
        </p:spPr>
      </p:pic>
      <p:pic>
        <p:nvPicPr>
          <p:cNvPr id="4" name="Grafik 3"/>
          <p:cNvPicPr>
            <a:picLocks noChangeAspect="1"/>
          </p:cNvPicPr>
          <p:nvPr/>
        </p:nvPicPr>
        <p:blipFill>
          <a:blip r:embed="rId3"/>
          <a:stretch>
            <a:fillRect/>
          </a:stretch>
        </p:blipFill>
        <p:spPr>
          <a:xfrm>
            <a:off x="250825" y="2868453"/>
            <a:ext cx="2847079" cy="1511939"/>
          </a:xfrm>
          <a:prstGeom prst="rect">
            <a:avLst/>
          </a:prstGeom>
        </p:spPr>
      </p:pic>
    </p:spTree>
    <p:extLst>
      <p:ext uri="{BB962C8B-B14F-4D97-AF65-F5344CB8AC3E}">
        <p14:creationId xmlns:p14="http://schemas.microsoft.com/office/powerpoint/2010/main" val="1956684709"/>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solidFill>
                <a:srgbClr val="58585A"/>
              </a:solidFill>
            </a:endParaRPr>
          </a:p>
        </p:txBody>
      </p:sp>
      <p:sp>
        <p:nvSpPr>
          <p:cNvPr id="5" name="Textfeld 4"/>
          <p:cNvSpPr txBox="1"/>
          <p:nvPr/>
        </p:nvSpPr>
        <p:spPr>
          <a:xfrm>
            <a:off x="754881" y="1484784"/>
            <a:ext cx="7849567" cy="4647426"/>
          </a:xfrm>
          <a:prstGeom prst="rect">
            <a:avLst/>
          </a:prstGeom>
          <a:solidFill>
            <a:schemeClr val="accent6">
              <a:lumMod val="75000"/>
              <a:lumOff val="25000"/>
            </a:schemeClr>
          </a:solidFill>
        </p:spPr>
        <p:txBody>
          <a:bodyPr wrap="square" rtlCol="0">
            <a:spAutoFit/>
          </a:bodyPr>
          <a:lstStyle/>
          <a:p>
            <a:pPr marL="742950" indent="-742950">
              <a:buAutoNum type="arabicPeriod" startAt="2"/>
            </a:pPr>
            <a:r>
              <a:rPr lang="de-DE" sz="3600" b="1" dirty="0" smtClean="0">
                <a:solidFill>
                  <a:schemeClr val="accent1"/>
                </a:solidFill>
                <a:latin typeface="Times New Roman" panose="02020603050405020304" pitchFamily="18" charset="0"/>
                <a:cs typeface="Times New Roman" panose="02020603050405020304" pitchFamily="18" charset="0"/>
              </a:rPr>
              <a:t>Die gekreuzte Transaktion</a:t>
            </a:r>
          </a:p>
          <a:p>
            <a:pPr marL="742950" indent="-742950">
              <a:buAutoNum type="arabicPeriod" startAt="2"/>
            </a:pPr>
            <a:endParaRPr lang="de-DE" sz="3600" b="1" dirty="0">
              <a:solidFill>
                <a:schemeClr val="accent1"/>
              </a:solidFill>
              <a:latin typeface="Times New Roman" panose="02020603050405020304" pitchFamily="18" charset="0"/>
              <a:cs typeface="Times New Roman" panose="02020603050405020304" pitchFamily="18" charset="0"/>
            </a:endParaRPr>
          </a:p>
          <a:p>
            <a:r>
              <a:rPr lang="de-DE" sz="3600" b="1" dirty="0" smtClean="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Mit ihr antwortet der Empfänger aus 	einem vom Sender nicht 	angesprochenen Ich-Zustand. 	</a:t>
            </a:r>
            <a:endParaRPr lang="de-DE" sz="800"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r>
              <a:rPr lang="de-DE" sz="8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Gleichzeitig spricht er damit beim 	Sender einen anderen Ich-	Zustand an.</a:t>
            </a:r>
          </a:p>
        </p:txBody>
      </p:sp>
    </p:spTree>
    <p:extLst>
      <p:ext uri="{BB962C8B-B14F-4D97-AF65-F5344CB8AC3E}">
        <p14:creationId xmlns:p14="http://schemas.microsoft.com/office/powerpoint/2010/main" val="2126894805"/>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normAutofit/>
          </a:bodyPr>
          <a:lstStyle/>
          <a:p>
            <a:pPr algn="ctr"/>
            <a:r>
              <a:rPr lang="de-DE" sz="5000" dirty="0" smtClean="0">
                <a:solidFill>
                  <a:srgbClr val="58585A"/>
                </a:solidFill>
                <a:latin typeface="Times New Roman" panose="02020603050405020304" pitchFamily="18" charset="0"/>
                <a:cs typeface="Times New Roman" panose="02020603050405020304" pitchFamily="18" charset="0"/>
              </a:rPr>
              <a:t>Transaktion</a:t>
            </a:r>
            <a:endParaRPr lang="de-DE" sz="5000" dirty="0">
              <a:solidFill>
                <a:srgbClr val="58585A"/>
              </a:solidFill>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3403592" y="1700808"/>
            <a:ext cx="4336760" cy="3948683"/>
          </a:xfrm>
          <a:prstGeom prst="rect">
            <a:avLst/>
          </a:prstGeom>
        </p:spPr>
      </p:pic>
      <p:sp>
        <p:nvSpPr>
          <p:cNvPr id="4" name="Textfeld 3"/>
          <p:cNvSpPr txBox="1"/>
          <p:nvPr/>
        </p:nvSpPr>
        <p:spPr>
          <a:xfrm>
            <a:off x="250825" y="3074984"/>
            <a:ext cx="2520280" cy="1200329"/>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Gekreuzte Transaktion:</a:t>
            </a:r>
            <a:endParaRPr lang="de-DE" sz="36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0686452"/>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normAutofit/>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p>
        </p:txBody>
      </p:sp>
      <p:pic>
        <p:nvPicPr>
          <p:cNvPr id="3" name="Grafik 2"/>
          <p:cNvPicPr>
            <a:picLocks noChangeAspect="1"/>
          </p:cNvPicPr>
          <p:nvPr/>
        </p:nvPicPr>
        <p:blipFill>
          <a:blip r:embed="rId2"/>
          <a:stretch>
            <a:fillRect/>
          </a:stretch>
        </p:blipFill>
        <p:spPr>
          <a:xfrm>
            <a:off x="3419873" y="1700808"/>
            <a:ext cx="4320480" cy="3914529"/>
          </a:xfrm>
          <a:prstGeom prst="rect">
            <a:avLst/>
          </a:prstGeom>
        </p:spPr>
      </p:pic>
      <p:sp>
        <p:nvSpPr>
          <p:cNvPr id="5" name="Textfeld 4"/>
          <p:cNvSpPr txBox="1"/>
          <p:nvPr/>
        </p:nvSpPr>
        <p:spPr>
          <a:xfrm>
            <a:off x="250825" y="3014733"/>
            <a:ext cx="2520280" cy="1200329"/>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Gekreuzte Transaktion:</a:t>
            </a:r>
            <a:endParaRPr lang="de-DE" sz="36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112931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4"/>
          </p:nvPr>
        </p:nvSpPr>
        <p:spPr/>
        <p:txBody>
          <a:bodyPr/>
          <a:lstStyle/>
          <a:p>
            <a:r>
              <a:rPr lang="de-DE" dirty="0" smtClean="0"/>
              <a:t> </a:t>
            </a:r>
          </a:p>
          <a:p>
            <a:endParaRPr lang="de-DE" dirty="0"/>
          </a:p>
        </p:txBody>
      </p:sp>
      <p:sp>
        <p:nvSpPr>
          <p:cNvPr id="2" name="Titel 1"/>
          <p:cNvSpPr>
            <a:spLocks noGrp="1"/>
          </p:cNvSpPr>
          <p:nvPr>
            <p:ph type="title" idx="4294967295"/>
          </p:nvPr>
        </p:nvSpPr>
        <p:spPr>
          <a:xfrm>
            <a:off x="17090" y="-99392"/>
            <a:ext cx="8515350" cy="1080120"/>
          </a:xfrm>
          <a:prstGeom prst="rect">
            <a:avLst/>
          </a:prstGeom>
        </p:spPr>
        <p:txBody>
          <a:bodyPr>
            <a:normAutofit fontScale="90000"/>
          </a:bodyPr>
          <a:lstStyle/>
          <a:p>
            <a:pPr algn="ct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5600" b="1" u="sng" dirty="0" smtClean="0">
                <a:solidFill>
                  <a:schemeClr val="accent6"/>
                </a:solidFill>
                <a:latin typeface="Times New Roman" panose="02020603050405020304" pitchFamily="18" charset="0"/>
                <a:cs typeface="Times New Roman" panose="02020603050405020304" pitchFamily="18" charset="0"/>
              </a:rPr>
              <a:t>II</a:t>
            </a:r>
            <a:r>
              <a:rPr lang="de-DE" sz="4950" b="1" u="sng" dirty="0" smtClean="0">
                <a:solidFill>
                  <a:schemeClr val="accent6"/>
                </a:solidFill>
                <a:latin typeface="Times New Roman" panose="02020603050405020304" pitchFamily="18" charset="0"/>
                <a:cs typeface="Times New Roman" panose="02020603050405020304" pitchFamily="18" charset="0"/>
              </a:rPr>
              <a:t> </a:t>
            </a:r>
            <a:r>
              <a:rPr lang="de-DE" sz="5600" b="1" u="sng" dirty="0" smtClean="0">
                <a:solidFill>
                  <a:schemeClr val="accent6"/>
                </a:solidFill>
                <a:latin typeface="Times New Roman" panose="02020603050405020304" pitchFamily="18" charset="0"/>
                <a:cs typeface="Times New Roman" panose="02020603050405020304" pitchFamily="18" charset="0"/>
              </a:rPr>
              <a:t>Kommunikation</a:t>
            </a: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endParaRPr lang="de-DE" sz="3675"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395536" y="2356425"/>
            <a:ext cx="8133424" cy="2800767"/>
          </a:xfrm>
          <a:prstGeom prst="rect">
            <a:avLst/>
          </a:prstGeom>
          <a:solidFill>
            <a:schemeClr val="accent6">
              <a:lumMod val="75000"/>
              <a:lumOff val="25000"/>
            </a:schemeClr>
          </a:solidFill>
        </p:spPr>
        <p:txBody>
          <a:bodyPr wrap="square" rtlCol="0">
            <a:spAutoFit/>
          </a:bodyPr>
          <a:lstStyle/>
          <a:p>
            <a:pPr algn="ctr"/>
            <a:r>
              <a:rPr lang="de-DE" sz="8800" b="1" dirty="0" smtClean="0">
                <a:solidFill>
                  <a:schemeClr val="accent1"/>
                </a:solidFill>
                <a:latin typeface="Times New Roman" panose="02020603050405020304" pitchFamily="18" charset="0"/>
                <a:cs typeface="Times New Roman" panose="02020603050405020304" pitchFamily="18" charset="0"/>
              </a:rPr>
              <a:t>2 Kommunikation</a:t>
            </a:r>
          </a:p>
        </p:txBody>
      </p:sp>
    </p:spTree>
    <p:extLst>
      <p:ext uri="{BB962C8B-B14F-4D97-AF65-F5344CB8AC3E}">
        <p14:creationId xmlns:p14="http://schemas.microsoft.com/office/powerpoint/2010/main" val="2239976887"/>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791741"/>
          </a:xfrm>
        </p:spPr>
        <p:txBody>
          <a:bodyPr>
            <a:normAutofit lnSpcReduction="10000"/>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solidFill>
                <a:srgbClr val="58585A"/>
              </a:solidFill>
            </a:endParaRPr>
          </a:p>
        </p:txBody>
      </p:sp>
      <p:sp>
        <p:nvSpPr>
          <p:cNvPr id="3" name="Textfeld 2"/>
          <p:cNvSpPr txBox="1"/>
          <p:nvPr/>
        </p:nvSpPr>
        <p:spPr>
          <a:xfrm>
            <a:off x="1475730" y="1772816"/>
            <a:ext cx="7056710" cy="3662541"/>
          </a:xfrm>
          <a:prstGeom prst="rect">
            <a:avLst/>
          </a:prstGeom>
          <a:solidFill>
            <a:schemeClr val="accent6">
              <a:lumMod val="75000"/>
              <a:lumOff val="25000"/>
            </a:schemeClr>
          </a:solidFill>
        </p:spPr>
        <p:txBody>
          <a:bodyPr wrap="square" rtlCol="0">
            <a:spAutoFit/>
          </a:bodyPr>
          <a:lstStyle/>
          <a:p>
            <a:pPr marL="742950" indent="-742950">
              <a:buAutoNum type="arabicPeriod" startAt="3"/>
            </a:pPr>
            <a:r>
              <a:rPr lang="de-DE" sz="3600" b="1" dirty="0" smtClean="0">
                <a:solidFill>
                  <a:schemeClr val="accent1"/>
                </a:solidFill>
                <a:latin typeface="Times New Roman" panose="02020603050405020304" pitchFamily="18" charset="0"/>
                <a:cs typeface="Times New Roman" panose="02020603050405020304" pitchFamily="18" charset="0"/>
              </a:rPr>
              <a:t>Die verdeckte Transaktion</a:t>
            </a:r>
          </a:p>
          <a:p>
            <a:pPr marL="742950" indent="-742950">
              <a:buAutoNum type="arabicPeriod" startAt="3"/>
            </a:pPr>
            <a:endParaRPr lang="de-DE" sz="3600" b="1" dirty="0">
              <a:solidFill>
                <a:schemeClr val="accent1"/>
              </a:solidFill>
              <a:latin typeface="Times New Roman" panose="02020603050405020304" pitchFamily="18" charset="0"/>
              <a:cs typeface="Times New Roman" panose="02020603050405020304" pitchFamily="18" charset="0"/>
            </a:endParaRPr>
          </a:p>
          <a:p>
            <a:r>
              <a:rPr lang="de-DE" sz="3600" b="1" dirty="0">
                <a:solidFill>
                  <a:schemeClr val="accent1"/>
                </a:solidFill>
                <a:latin typeface="Times New Roman" panose="02020603050405020304" pitchFamily="18" charset="0"/>
                <a:cs typeface="Times New Roman" panose="02020603050405020304" pitchFamily="18" charset="0"/>
              </a:rPr>
              <a:t>	</a:t>
            </a:r>
            <a:r>
              <a:rPr lang="de-DE" sz="3600" u="sng" dirty="0" smtClean="0">
                <a:solidFill>
                  <a:schemeClr val="accent1"/>
                </a:solidFill>
                <a:latin typeface="Times New Roman" panose="02020603050405020304" pitchFamily="18" charset="0"/>
                <a:cs typeface="Times New Roman" panose="02020603050405020304" pitchFamily="18" charset="0"/>
              </a:rPr>
              <a:t>Die Königsdisziplin:</a:t>
            </a:r>
            <a:endParaRPr lang="de-DE" sz="800" u="sng" dirty="0" smtClean="0">
              <a:solidFill>
                <a:schemeClr val="accent1"/>
              </a:solidFill>
              <a:latin typeface="Times New Roman" panose="02020603050405020304" pitchFamily="18" charset="0"/>
              <a:cs typeface="Times New Roman" panose="02020603050405020304" pitchFamily="18" charset="0"/>
            </a:endParaRPr>
          </a:p>
          <a:p>
            <a:endParaRPr lang="de-DE" sz="800" u="sng" dirty="0" smtClean="0">
              <a:solidFill>
                <a:schemeClr val="accent1"/>
              </a:solidFill>
              <a:latin typeface="Times New Roman" panose="02020603050405020304" pitchFamily="18" charset="0"/>
              <a:cs typeface="Times New Roman" panose="02020603050405020304" pitchFamily="18" charset="0"/>
            </a:endParaRPr>
          </a:p>
          <a:p>
            <a:endParaRPr lang="de-DE" sz="800" b="1" u="sng" dirty="0">
              <a:solidFill>
                <a:schemeClr val="accent1"/>
              </a:solidFill>
              <a:latin typeface="Times New Roman" panose="02020603050405020304" pitchFamily="18" charset="0"/>
              <a:cs typeface="Times New Roman" panose="02020603050405020304" pitchFamily="18" charset="0"/>
            </a:endParaRPr>
          </a:p>
          <a:p>
            <a:r>
              <a:rPr lang="de-DE" sz="3600" b="1"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Der Kommunikationsteilnehmer 	wählt den Zustand, den er in der 	Situation für angemessen hält.</a:t>
            </a:r>
            <a:endParaRPr lang="de-DE" sz="36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919611"/>
      </p:ext>
    </p:extLst>
  </p:cSld>
  <p:clrMapOvr>
    <a:masterClrMapping/>
  </p:clrMapOvr>
  <p:transition spd="med">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p>
        </p:txBody>
      </p:sp>
      <p:pic>
        <p:nvPicPr>
          <p:cNvPr id="3" name="Grafik 2"/>
          <p:cNvPicPr>
            <a:picLocks noChangeAspect="1"/>
          </p:cNvPicPr>
          <p:nvPr/>
        </p:nvPicPr>
        <p:blipFill>
          <a:blip r:embed="rId2"/>
          <a:stretch>
            <a:fillRect/>
          </a:stretch>
        </p:blipFill>
        <p:spPr>
          <a:xfrm>
            <a:off x="3148154" y="1686272"/>
            <a:ext cx="5384286" cy="3974976"/>
          </a:xfrm>
          <a:prstGeom prst="rect">
            <a:avLst/>
          </a:prstGeom>
        </p:spPr>
      </p:pic>
      <p:sp>
        <p:nvSpPr>
          <p:cNvPr id="4" name="Textfeld 3"/>
          <p:cNvSpPr txBox="1"/>
          <p:nvPr/>
        </p:nvSpPr>
        <p:spPr>
          <a:xfrm>
            <a:off x="250825" y="3073595"/>
            <a:ext cx="2604715" cy="1200329"/>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Verdeckte Transaktion:</a:t>
            </a:r>
            <a:endParaRPr lang="de-DE" sz="36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9573788"/>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smtClean="0">
                <a:solidFill>
                  <a:srgbClr val="58585A"/>
                </a:solidFill>
                <a:latin typeface="Times New Roman" panose="02020603050405020304" pitchFamily="18" charset="0"/>
                <a:cs typeface="Times New Roman" panose="02020603050405020304" pitchFamily="18" charset="0"/>
              </a:rPr>
              <a:t>Transaktion</a:t>
            </a:r>
            <a:endParaRPr lang="de-DE" sz="5000" dirty="0">
              <a:solidFill>
                <a:srgbClr val="58585A"/>
              </a:solidFill>
              <a:latin typeface="Times New Roman" panose="02020603050405020304" pitchFamily="18" charset="0"/>
              <a:cs typeface="Times New Roman" panose="02020603050405020304" pitchFamily="18" charset="0"/>
            </a:endParaRPr>
          </a:p>
        </p:txBody>
      </p:sp>
      <p:pic>
        <p:nvPicPr>
          <p:cNvPr id="3" name="Grafik 2"/>
          <p:cNvPicPr>
            <a:picLocks noChangeAspect="1"/>
          </p:cNvPicPr>
          <p:nvPr/>
        </p:nvPicPr>
        <p:blipFill>
          <a:blip r:embed="rId2"/>
          <a:stretch>
            <a:fillRect/>
          </a:stretch>
        </p:blipFill>
        <p:spPr>
          <a:xfrm>
            <a:off x="3111134" y="1639416"/>
            <a:ext cx="5421306" cy="3589784"/>
          </a:xfrm>
          <a:prstGeom prst="rect">
            <a:avLst/>
          </a:prstGeom>
        </p:spPr>
      </p:pic>
      <p:sp>
        <p:nvSpPr>
          <p:cNvPr id="5" name="Textfeld 4"/>
          <p:cNvSpPr txBox="1"/>
          <p:nvPr/>
        </p:nvSpPr>
        <p:spPr>
          <a:xfrm>
            <a:off x="250825" y="2834143"/>
            <a:ext cx="2604715" cy="1200329"/>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Verdeckte Transaktion:</a:t>
            </a:r>
            <a:endParaRPr lang="de-DE" sz="36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290060"/>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platzhalter 1"/>
          <p:cNvSpPr>
            <a:spLocks noGrp="1"/>
          </p:cNvSpPr>
          <p:nvPr>
            <p:ph type="body" sz="quarter" idx="14"/>
          </p:nvPr>
        </p:nvSpPr>
        <p:spPr>
          <a:xfrm>
            <a:off x="250825" y="44624"/>
            <a:ext cx="8137525" cy="863600"/>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p>
        </p:txBody>
      </p:sp>
      <p:pic>
        <p:nvPicPr>
          <p:cNvPr id="4" name="Grafik 3"/>
          <p:cNvPicPr>
            <a:picLocks noChangeAspect="1"/>
          </p:cNvPicPr>
          <p:nvPr/>
        </p:nvPicPr>
        <p:blipFill>
          <a:blip r:embed="rId2"/>
          <a:stretch>
            <a:fillRect/>
          </a:stretch>
        </p:blipFill>
        <p:spPr>
          <a:xfrm>
            <a:off x="3263358" y="1659607"/>
            <a:ext cx="5269082" cy="3641601"/>
          </a:xfrm>
          <a:prstGeom prst="rect">
            <a:avLst/>
          </a:prstGeom>
        </p:spPr>
      </p:pic>
      <p:sp>
        <p:nvSpPr>
          <p:cNvPr id="5" name="Textfeld 4"/>
          <p:cNvSpPr txBox="1"/>
          <p:nvPr/>
        </p:nvSpPr>
        <p:spPr>
          <a:xfrm>
            <a:off x="250825" y="2880242"/>
            <a:ext cx="2604715" cy="1200329"/>
          </a:xfrm>
          <a:prstGeom prst="rect">
            <a:avLst/>
          </a:prstGeom>
          <a:solidFill>
            <a:schemeClr val="accent6">
              <a:lumMod val="75000"/>
              <a:lumOff val="25000"/>
            </a:schemeClr>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Verdeckte Transaktion:</a:t>
            </a:r>
            <a:endParaRPr lang="de-DE" sz="3600" u="sng"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07608"/>
      </p:ext>
    </p:extLst>
  </p:cSld>
  <p:clrMapOvr>
    <a:masterClrMapping/>
  </p:clrMapOvr>
  <p:transition spd="med">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44624"/>
            <a:ext cx="8137525" cy="863749"/>
          </a:xfrm>
        </p:spPr>
        <p:txBody>
          <a:bodyPr/>
          <a:lstStyle/>
          <a:p>
            <a:pPr lvl="0" algn="ctr"/>
            <a:r>
              <a:rPr lang="de-DE" sz="5000" dirty="0">
                <a:solidFill>
                  <a:srgbClr val="58585A"/>
                </a:solidFill>
                <a:latin typeface="Times New Roman" panose="02020603050405020304" pitchFamily="18" charset="0"/>
                <a:cs typeface="Times New Roman" panose="02020603050405020304" pitchFamily="18" charset="0"/>
              </a:rPr>
              <a:t>Transaktion</a:t>
            </a:r>
            <a:endParaRPr lang="de-DE" dirty="0">
              <a:solidFill>
                <a:srgbClr val="58585A"/>
              </a:solidFill>
            </a:endParaRPr>
          </a:p>
        </p:txBody>
      </p:sp>
      <p:sp>
        <p:nvSpPr>
          <p:cNvPr id="3" name="Textfeld 2"/>
          <p:cNvSpPr txBox="1"/>
          <p:nvPr/>
        </p:nvSpPr>
        <p:spPr>
          <a:xfrm>
            <a:off x="1223243" y="2348880"/>
            <a:ext cx="6192688" cy="2308324"/>
          </a:xfrm>
          <a:prstGeom prst="rect">
            <a:avLst/>
          </a:prstGeom>
          <a:solidFill>
            <a:schemeClr val="accent6">
              <a:lumMod val="75000"/>
              <a:lumOff val="25000"/>
            </a:schemeClr>
          </a:solidFill>
        </p:spPr>
        <p:txBody>
          <a:bodyPr wrap="square" rtlCol="0">
            <a:spAutoFit/>
          </a:bodyPr>
          <a:lstStyle/>
          <a:p>
            <a:r>
              <a:rPr lang="de-DE" sz="3600" dirty="0" smtClean="0">
                <a:solidFill>
                  <a:schemeClr val="accent1"/>
                </a:solidFill>
                <a:latin typeface="Times New Roman" panose="02020603050405020304" pitchFamily="18" charset="0"/>
                <a:cs typeface="Times New Roman" panose="02020603050405020304" pitchFamily="18" charset="0"/>
              </a:rPr>
              <a:t>Das Konzept eignet sich gut, um Konflikte zwischen Menschen zu klären und Lösungsstrategien zu entwickeln.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3070470"/>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692696"/>
            <a:ext cx="8137525" cy="5469925"/>
          </a:xfrm>
          <a:solidFill>
            <a:schemeClr val="accent1">
              <a:lumMod val="20000"/>
              <a:lumOff val="80000"/>
            </a:schemeClr>
          </a:solidFill>
        </p:spPr>
        <p:txBody>
          <a:bodyPr/>
          <a:lstStyle/>
          <a:p>
            <a:pPr algn="ctr"/>
            <a:r>
              <a:rPr lang="de-DE" sz="8000" b="1" dirty="0" smtClean="0">
                <a:solidFill>
                  <a:schemeClr val="accent6"/>
                </a:solidFill>
                <a:latin typeface="Times New Roman" panose="02020603050405020304" pitchFamily="18" charset="0"/>
                <a:cs typeface="Times New Roman" panose="02020603050405020304" pitchFamily="18" charset="0"/>
              </a:rPr>
              <a:t>2.3</a:t>
            </a:r>
          </a:p>
          <a:p>
            <a:pPr algn="ctr"/>
            <a:r>
              <a:rPr lang="de-DE" sz="8000" b="1" dirty="0" smtClean="0">
                <a:solidFill>
                  <a:schemeClr val="accent6"/>
                </a:solidFill>
                <a:latin typeface="Times New Roman" panose="02020603050405020304" pitchFamily="18" charset="0"/>
                <a:cs typeface="Times New Roman" panose="02020603050405020304" pitchFamily="18" charset="0"/>
              </a:rPr>
              <a:t>Wahrnehmung und Interpretation</a:t>
            </a:r>
            <a:endParaRPr lang="de-DE" sz="8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59441"/>
      </p:ext>
    </p:extLst>
  </p:cSld>
  <p:clrMapOvr>
    <a:masterClrMapping/>
  </p:clrMapOvr>
  <p:transition spd="med">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0" y="-243408"/>
            <a:ext cx="8675360" cy="2030144"/>
          </a:xfrm>
          <a:prstGeom prst="rect">
            <a:avLst/>
          </a:prstGeom>
        </p:spPr>
      </p:pic>
      <p:sp>
        <p:nvSpPr>
          <p:cNvPr id="2" name="Textplatzhalter 1"/>
          <p:cNvSpPr>
            <a:spLocks noGrp="1"/>
          </p:cNvSpPr>
          <p:nvPr>
            <p:ph type="body" sz="quarter" idx="14"/>
          </p:nvPr>
        </p:nvSpPr>
        <p:spPr/>
        <p:txBody>
          <a:bodyPr/>
          <a:lstStyle/>
          <a:p>
            <a:r>
              <a:rPr lang="de-DE" dirty="0" smtClean="0"/>
              <a:t> </a:t>
            </a:r>
            <a:endParaRPr lang="de-DE" dirty="0"/>
          </a:p>
        </p:txBody>
      </p:sp>
      <p:sp>
        <p:nvSpPr>
          <p:cNvPr id="4" name="Textfeld 3"/>
          <p:cNvSpPr txBox="1"/>
          <p:nvPr/>
        </p:nvSpPr>
        <p:spPr>
          <a:xfrm>
            <a:off x="1403300" y="2083058"/>
            <a:ext cx="5832574" cy="2985433"/>
          </a:xfrm>
          <a:prstGeom prst="rect">
            <a:avLst/>
          </a:prstGeom>
          <a:solidFill>
            <a:schemeClr val="accent1">
              <a:lumMod val="20000"/>
              <a:lumOff val="80000"/>
            </a:schemeClr>
          </a:solidFill>
        </p:spPr>
        <p:txBody>
          <a:bodyPr wrap="square" rtlCol="0">
            <a:spAutoFit/>
          </a:bodyPr>
          <a:lstStyle/>
          <a:p>
            <a:r>
              <a:rPr lang="de-DE" sz="3600" dirty="0" smtClean="0">
                <a:solidFill>
                  <a:schemeClr val="accent6"/>
                </a:solidFill>
                <a:latin typeface="Times New Roman" panose="02020603050405020304" pitchFamily="18" charset="0"/>
                <a:cs typeface="Times New Roman" panose="02020603050405020304" pitchFamily="18" charset="0"/>
              </a:rPr>
              <a:t>In der zwischenmenschlichen Kommunikation sind </a:t>
            </a:r>
            <a:r>
              <a:rPr lang="de-DE" sz="4000" b="1" dirty="0" smtClean="0">
                <a:solidFill>
                  <a:schemeClr val="accent6"/>
                </a:solidFill>
                <a:latin typeface="Times New Roman" panose="02020603050405020304" pitchFamily="18" charset="0"/>
                <a:cs typeface="Times New Roman" panose="02020603050405020304" pitchFamily="18" charset="0"/>
              </a:rPr>
              <a:t>Wahrnehmung, Wirkung</a:t>
            </a:r>
            <a:r>
              <a:rPr lang="de-DE" sz="4000" dirty="0" smtClean="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und </a:t>
            </a:r>
            <a:r>
              <a:rPr lang="de-DE" sz="4000" b="1" dirty="0" smtClean="0">
                <a:solidFill>
                  <a:schemeClr val="accent6"/>
                </a:solidFill>
                <a:latin typeface="Times New Roman" panose="02020603050405020304" pitchFamily="18" charset="0"/>
                <a:cs typeface="Times New Roman" panose="02020603050405020304" pitchFamily="18" charset="0"/>
              </a:rPr>
              <a:t>Interpretation</a:t>
            </a:r>
            <a:r>
              <a:rPr lang="de-DE" sz="3600" b="1" dirty="0" smtClean="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immer vorhanden.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245146"/>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feld 3"/>
          <p:cNvSpPr txBox="1"/>
          <p:nvPr/>
        </p:nvSpPr>
        <p:spPr>
          <a:xfrm>
            <a:off x="1259632" y="1971172"/>
            <a:ext cx="7236296" cy="3477875"/>
          </a:xfrm>
          <a:prstGeom prst="rect">
            <a:avLst/>
          </a:prstGeom>
          <a:solidFill>
            <a:schemeClr val="accent1">
              <a:lumMod val="20000"/>
              <a:lumOff val="80000"/>
            </a:schemeClr>
          </a:solidFill>
        </p:spPr>
        <p:txBody>
          <a:bodyPr wrap="square" rtlCol="0">
            <a:spAutoFit/>
          </a:bodyPr>
          <a:lstStyle/>
          <a:p>
            <a:r>
              <a:rPr lang="de-DE" sz="4000" b="1" dirty="0" smtClean="0">
                <a:solidFill>
                  <a:schemeClr val="accent6"/>
                </a:solidFill>
                <a:latin typeface="Times New Roman" panose="02020603050405020304" pitchFamily="18" charset="0"/>
                <a:cs typeface="Times New Roman" panose="02020603050405020304" pitchFamily="18" charset="0"/>
              </a:rPr>
              <a:t>Wahrnehmung</a:t>
            </a:r>
            <a:r>
              <a:rPr lang="de-DE" sz="3600" b="1" dirty="0" smtClean="0">
                <a:solidFill>
                  <a:schemeClr val="accent6"/>
                </a:solidFill>
                <a:latin typeface="Times New Roman" panose="02020603050405020304" pitchFamily="18" charset="0"/>
                <a:cs typeface="Times New Roman" panose="02020603050405020304" pitchFamily="18" charset="0"/>
              </a:rPr>
              <a:t> </a:t>
            </a:r>
            <a:r>
              <a:rPr lang="de-DE" sz="3600" dirty="0">
                <a:solidFill>
                  <a:schemeClr val="accent6"/>
                </a:solidFill>
                <a:latin typeface="Times New Roman" panose="02020603050405020304" pitchFamily="18" charset="0"/>
                <a:cs typeface="Times New Roman" panose="02020603050405020304" pitchFamily="18" charset="0"/>
              </a:rPr>
              <a:t>ist </a:t>
            </a:r>
            <a:r>
              <a:rPr lang="de-DE" sz="3600" dirty="0" smtClean="0">
                <a:solidFill>
                  <a:schemeClr val="accent6"/>
                </a:solidFill>
                <a:latin typeface="Times New Roman" panose="02020603050405020304" pitchFamily="18" charset="0"/>
                <a:cs typeface="Times New Roman" panose="02020603050405020304" pitchFamily="18" charset="0"/>
              </a:rPr>
              <a:t>die Aufnahme </a:t>
            </a:r>
            <a:r>
              <a:rPr lang="de-DE" sz="3600" dirty="0">
                <a:solidFill>
                  <a:schemeClr val="accent6"/>
                </a:solidFill>
                <a:latin typeface="Times New Roman" panose="02020603050405020304" pitchFamily="18" charset="0"/>
                <a:cs typeface="Times New Roman" panose="02020603050405020304" pitchFamily="18" charset="0"/>
              </a:rPr>
              <a:t>und Verarbeitung von sensorischen </a:t>
            </a:r>
            <a:endParaRPr lang="de-DE" sz="3600" dirty="0" smtClean="0">
              <a:solidFill>
                <a:schemeClr val="accent6"/>
              </a:solidFill>
              <a:latin typeface="Times New Roman" panose="02020603050405020304" pitchFamily="18" charset="0"/>
              <a:cs typeface="Times New Roman" panose="02020603050405020304" pitchFamily="18" charset="0"/>
            </a:endParaRPr>
          </a:p>
          <a:p>
            <a:r>
              <a:rPr lang="de-DE" sz="3600" dirty="0" smtClean="0">
                <a:solidFill>
                  <a:schemeClr val="accent6"/>
                </a:solidFill>
                <a:latin typeface="Times New Roman" panose="02020603050405020304" pitchFamily="18" charset="0"/>
                <a:cs typeface="Times New Roman" panose="02020603050405020304" pitchFamily="18" charset="0"/>
              </a:rPr>
              <a:t>Informationen </a:t>
            </a:r>
            <a:r>
              <a:rPr lang="de-DE" sz="3600" dirty="0">
                <a:solidFill>
                  <a:schemeClr val="accent6"/>
                </a:solidFill>
                <a:latin typeface="Times New Roman" panose="02020603050405020304" pitchFamily="18" charset="0"/>
                <a:cs typeface="Times New Roman" panose="02020603050405020304" pitchFamily="18" charset="0"/>
              </a:rPr>
              <a:t>bzw. Reizen durch die </a:t>
            </a:r>
            <a:r>
              <a:rPr lang="de-DE" sz="3600" dirty="0" smtClean="0">
                <a:solidFill>
                  <a:schemeClr val="accent6"/>
                </a:solidFill>
                <a:latin typeface="Times New Roman" panose="02020603050405020304" pitchFamily="18" charset="0"/>
                <a:cs typeface="Times New Roman" panose="02020603050405020304" pitchFamily="18" charset="0"/>
              </a:rPr>
              <a:t>Sinnesorgane – </a:t>
            </a:r>
          </a:p>
          <a:p>
            <a:r>
              <a:rPr lang="de-DE" sz="3600" dirty="0" smtClean="0">
                <a:solidFill>
                  <a:schemeClr val="accent6"/>
                </a:solidFill>
                <a:latin typeface="Times New Roman" panose="02020603050405020304" pitchFamily="18" charset="0"/>
                <a:cs typeface="Times New Roman" panose="02020603050405020304" pitchFamily="18" charset="0"/>
              </a:rPr>
              <a:t>was der Mensch sehen, hören riechen, </a:t>
            </a:r>
          </a:p>
          <a:p>
            <a:r>
              <a:rPr lang="de-DE" sz="3600" dirty="0" smtClean="0">
                <a:solidFill>
                  <a:schemeClr val="accent6"/>
                </a:solidFill>
                <a:latin typeface="Times New Roman" panose="02020603050405020304" pitchFamily="18" charset="0"/>
                <a:cs typeface="Times New Roman" panose="02020603050405020304" pitchFamily="18" charset="0"/>
              </a:rPr>
              <a:t>fühlen oder schmecken kann.</a:t>
            </a:r>
            <a:endParaRPr lang="de-DE" sz="3600" b="1" dirty="0">
              <a:solidFill>
                <a:schemeClr val="accent6"/>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3923928" y="1751520"/>
            <a:ext cx="8802724" cy="369332"/>
          </a:xfrm>
          <a:prstGeom prst="rect">
            <a:avLst/>
          </a:prstGeom>
          <a:noFill/>
        </p:spPr>
        <p:txBody>
          <a:bodyPr wrap="square" rtlCol="0">
            <a:spAutoFit/>
          </a:bodyPr>
          <a:lstStyle/>
          <a:p>
            <a:r>
              <a:rPr lang="de-DE" dirty="0" smtClean="0"/>
              <a:t> </a:t>
            </a:r>
            <a:endParaRPr lang="de-DE" dirty="0"/>
          </a:p>
        </p:txBody>
      </p:sp>
      <p:sp>
        <p:nvSpPr>
          <p:cNvPr id="3" name="Textplatzhalter 2"/>
          <p:cNvSpPr>
            <a:spLocks noGrp="1"/>
          </p:cNvSpPr>
          <p:nvPr>
            <p:ph type="body" sz="quarter" idx="14"/>
          </p:nvPr>
        </p:nvSpPr>
        <p:spPr/>
        <p:txBody>
          <a:bodyPr/>
          <a:lstStyle/>
          <a:p>
            <a:endParaRPr lang="de-DE" dirty="0"/>
          </a:p>
        </p:txBody>
      </p:sp>
      <p:pic>
        <p:nvPicPr>
          <p:cNvPr id="7" name="Grafik 6"/>
          <p:cNvPicPr>
            <a:picLocks noChangeAspect="1"/>
          </p:cNvPicPr>
          <p:nvPr/>
        </p:nvPicPr>
        <p:blipFill>
          <a:blip r:embed="rId2"/>
          <a:stretch>
            <a:fillRect/>
          </a:stretch>
        </p:blipFill>
        <p:spPr>
          <a:xfrm>
            <a:off x="0" y="-243408"/>
            <a:ext cx="8675360" cy="2030144"/>
          </a:xfrm>
          <a:prstGeom prst="rect">
            <a:avLst/>
          </a:prstGeom>
        </p:spPr>
      </p:pic>
    </p:spTree>
    <p:extLst>
      <p:ext uri="{BB962C8B-B14F-4D97-AF65-F5344CB8AC3E}">
        <p14:creationId xmlns:p14="http://schemas.microsoft.com/office/powerpoint/2010/main" val="4265477149"/>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DE" dirty="0" smtClean="0"/>
              <a:t> </a:t>
            </a:r>
            <a:endParaRPr lang="de-DE" dirty="0"/>
          </a:p>
        </p:txBody>
      </p:sp>
      <p:pic>
        <p:nvPicPr>
          <p:cNvPr id="3" name="Grafik 2"/>
          <p:cNvPicPr>
            <a:picLocks noChangeAspect="1"/>
          </p:cNvPicPr>
          <p:nvPr/>
        </p:nvPicPr>
        <p:blipFill>
          <a:blip r:embed="rId2"/>
          <a:stretch>
            <a:fillRect/>
          </a:stretch>
        </p:blipFill>
        <p:spPr>
          <a:xfrm>
            <a:off x="0" y="-243408"/>
            <a:ext cx="8675360" cy="2030144"/>
          </a:xfrm>
          <a:prstGeom prst="rect">
            <a:avLst/>
          </a:prstGeom>
        </p:spPr>
      </p:pic>
      <p:sp>
        <p:nvSpPr>
          <p:cNvPr id="4" name="Textfeld 3"/>
          <p:cNvSpPr txBox="1"/>
          <p:nvPr/>
        </p:nvSpPr>
        <p:spPr>
          <a:xfrm>
            <a:off x="1331640" y="2139240"/>
            <a:ext cx="7200800" cy="2369880"/>
          </a:xfrm>
          <a:prstGeom prst="rect">
            <a:avLst/>
          </a:prstGeom>
          <a:solidFill>
            <a:schemeClr val="accent1">
              <a:lumMod val="20000"/>
              <a:lumOff val="80000"/>
            </a:schemeClr>
          </a:solidFill>
        </p:spPr>
        <p:txBody>
          <a:bodyPr wrap="square" rtlCol="0">
            <a:spAutoFit/>
          </a:bodyPr>
          <a:lstStyle/>
          <a:p>
            <a:r>
              <a:rPr lang="de-DE" sz="4000" b="1" dirty="0" smtClean="0">
                <a:solidFill>
                  <a:schemeClr val="accent6"/>
                </a:solidFill>
                <a:latin typeface="Times New Roman" panose="02020603050405020304" pitchFamily="18" charset="0"/>
                <a:cs typeface="Times New Roman" panose="02020603050405020304" pitchFamily="18" charset="0"/>
              </a:rPr>
              <a:t>Wirkung </a:t>
            </a:r>
            <a:r>
              <a:rPr lang="de-DE" sz="3600" dirty="0" smtClean="0">
                <a:solidFill>
                  <a:schemeClr val="accent6"/>
                </a:solidFill>
                <a:latin typeface="Times New Roman" panose="02020603050405020304" pitchFamily="18" charset="0"/>
                <a:cs typeface="Times New Roman" panose="02020603050405020304" pitchFamily="18" charset="0"/>
              </a:rPr>
              <a:t>ist, wie das Gegenüber auf Menschen wirkt – gedankenverloren, verträumt, konzentriert, verschlossen, entspannt, …</a:t>
            </a:r>
            <a:endParaRPr lang="de-DE" sz="4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809110"/>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0" y="-236081"/>
            <a:ext cx="8675360" cy="2030144"/>
          </a:xfrm>
          <a:prstGeom prst="rect">
            <a:avLst/>
          </a:prstGeom>
        </p:spPr>
      </p:pic>
      <p:sp>
        <p:nvSpPr>
          <p:cNvPr id="2" name="Textplatzhalter 1"/>
          <p:cNvSpPr>
            <a:spLocks noGrp="1"/>
          </p:cNvSpPr>
          <p:nvPr>
            <p:ph type="body" sz="quarter" idx="14"/>
          </p:nvPr>
        </p:nvSpPr>
        <p:spPr/>
        <p:txBody>
          <a:bodyPr/>
          <a:lstStyle/>
          <a:p>
            <a:r>
              <a:rPr lang="de-DE" dirty="0" smtClean="0"/>
              <a:t> </a:t>
            </a:r>
            <a:endParaRPr lang="de-DE" dirty="0"/>
          </a:p>
        </p:txBody>
      </p:sp>
      <p:sp>
        <p:nvSpPr>
          <p:cNvPr id="5" name="Textfeld 4"/>
          <p:cNvSpPr txBox="1"/>
          <p:nvPr/>
        </p:nvSpPr>
        <p:spPr>
          <a:xfrm>
            <a:off x="2195736" y="2276872"/>
            <a:ext cx="6192688" cy="2923877"/>
          </a:xfrm>
          <a:prstGeom prst="rect">
            <a:avLst/>
          </a:prstGeom>
          <a:solidFill>
            <a:schemeClr val="accent1">
              <a:lumMod val="20000"/>
              <a:lumOff val="80000"/>
            </a:schemeClr>
          </a:solidFill>
        </p:spPr>
        <p:txBody>
          <a:bodyPr wrap="square" rtlCol="0">
            <a:spAutoFit/>
          </a:bodyPr>
          <a:lstStyle/>
          <a:p>
            <a:r>
              <a:rPr lang="de-DE" sz="4000" b="1" dirty="0" smtClean="0">
                <a:solidFill>
                  <a:schemeClr val="accent6"/>
                </a:solidFill>
                <a:latin typeface="Times New Roman" panose="02020603050405020304" pitchFamily="18" charset="0"/>
                <a:cs typeface="Times New Roman" panose="02020603050405020304" pitchFamily="18" charset="0"/>
              </a:rPr>
              <a:t>Interpretation</a:t>
            </a:r>
            <a:r>
              <a:rPr lang="de-DE" sz="3600" dirty="0" smtClean="0">
                <a:solidFill>
                  <a:schemeClr val="accent6"/>
                </a:solidFill>
                <a:latin typeface="Times New Roman" panose="02020603050405020304" pitchFamily="18" charset="0"/>
                <a:cs typeface="Times New Roman" panose="02020603050405020304" pitchFamily="18" charset="0"/>
              </a:rPr>
              <a:t> ist das Ergebnis eines Verstehensprozesses – das was der Mensch annimmt oder auch nur vermutet.</a:t>
            </a:r>
            <a:endParaRPr lang="de-DE" sz="36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942661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4"/>
          </p:nvPr>
        </p:nvSpPr>
        <p:spPr/>
        <p:txBody>
          <a:bodyPr/>
          <a:lstStyle/>
          <a:p>
            <a:r>
              <a:rPr lang="de-DE" dirty="0" smtClean="0"/>
              <a:t> </a:t>
            </a:r>
          </a:p>
          <a:p>
            <a:endParaRPr lang="de-DE" dirty="0"/>
          </a:p>
        </p:txBody>
      </p:sp>
      <p:sp>
        <p:nvSpPr>
          <p:cNvPr id="2" name="Titel 1"/>
          <p:cNvSpPr>
            <a:spLocks noGrp="1"/>
          </p:cNvSpPr>
          <p:nvPr>
            <p:ph type="title" idx="4294967295"/>
          </p:nvPr>
        </p:nvSpPr>
        <p:spPr>
          <a:xfrm>
            <a:off x="17090" y="-99392"/>
            <a:ext cx="8515350" cy="1080120"/>
          </a:xfrm>
          <a:prstGeom prst="rect">
            <a:avLst/>
          </a:prstGeom>
        </p:spPr>
        <p:txBody>
          <a:bodyPr>
            <a:normAutofit fontScale="90000"/>
          </a:bodyPr>
          <a:lstStyle/>
          <a:p>
            <a:pPr algn="ct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5600" b="1" u="sng" dirty="0" smtClean="0">
                <a:solidFill>
                  <a:schemeClr val="accent6"/>
                </a:solidFill>
                <a:latin typeface="Times New Roman" panose="02020603050405020304" pitchFamily="18" charset="0"/>
                <a:cs typeface="Times New Roman" panose="02020603050405020304" pitchFamily="18" charset="0"/>
              </a:rPr>
              <a:t>II</a:t>
            </a:r>
            <a:r>
              <a:rPr lang="de-DE" sz="4950" b="1" u="sng" dirty="0" smtClean="0">
                <a:solidFill>
                  <a:schemeClr val="accent6"/>
                </a:solidFill>
                <a:latin typeface="Times New Roman" panose="02020603050405020304" pitchFamily="18" charset="0"/>
                <a:cs typeface="Times New Roman" panose="02020603050405020304" pitchFamily="18" charset="0"/>
              </a:rPr>
              <a:t> </a:t>
            </a:r>
            <a:r>
              <a:rPr lang="de-DE" sz="5600" b="1" u="sng" dirty="0" smtClean="0">
                <a:solidFill>
                  <a:schemeClr val="accent6"/>
                </a:solidFill>
                <a:latin typeface="Times New Roman" panose="02020603050405020304" pitchFamily="18" charset="0"/>
                <a:cs typeface="Times New Roman" panose="02020603050405020304" pitchFamily="18" charset="0"/>
              </a:rPr>
              <a:t>Kommunikation</a:t>
            </a: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r>
              <a:rPr lang="de-DE" sz="600" b="1" u="sng" dirty="0">
                <a:solidFill>
                  <a:schemeClr val="accent6"/>
                </a:solidFill>
                <a:latin typeface="Times New Roman" panose="02020603050405020304" pitchFamily="18" charset="0"/>
                <a:cs typeface="Times New Roman" panose="02020603050405020304" pitchFamily="18" charset="0"/>
              </a:rPr>
              <a:t/>
            </a:r>
            <a:br>
              <a:rPr lang="de-DE" sz="600" b="1" u="sng" dirty="0">
                <a:solidFill>
                  <a:schemeClr val="accent6"/>
                </a:solidFill>
                <a:latin typeface="Times New Roman" panose="02020603050405020304" pitchFamily="18" charset="0"/>
                <a:cs typeface="Times New Roman" panose="02020603050405020304" pitchFamily="18" charset="0"/>
              </a:rPr>
            </a:br>
            <a:endParaRPr lang="de-DE" sz="3675"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250826" y="1917080"/>
            <a:ext cx="8278134" cy="1077218"/>
          </a:xfrm>
          <a:prstGeom prst="rect">
            <a:avLst/>
          </a:prstGeom>
          <a:solidFill>
            <a:schemeClr val="accent6">
              <a:lumMod val="75000"/>
              <a:lumOff val="25000"/>
            </a:schemeClr>
          </a:solidFill>
        </p:spPr>
        <p:txBody>
          <a:bodyPr wrap="square" rtlCol="0">
            <a:spAutoFit/>
          </a:bodyPr>
          <a:lstStyle/>
          <a:p>
            <a:pPr algn="ctr"/>
            <a:r>
              <a:rPr lang="de-DE" sz="3200" dirty="0" smtClean="0">
                <a:solidFill>
                  <a:schemeClr val="accent1"/>
                </a:solidFill>
                <a:latin typeface="Times New Roman" panose="02020603050405020304" pitchFamily="18" charset="0"/>
                <a:cs typeface="Times New Roman" panose="02020603050405020304" pitchFamily="18" charset="0"/>
              </a:rPr>
              <a:t>Wenn Menschen zusammenkommen, findet Kommunikation statt.  </a:t>
            </a:r>
          </a:p>
        </p:txBody>
      </p:sp>
      <p:sp>
        <p:nvSpPr>
          <p:cNvPr id="4" name="Textfeld 3"/>
          <p:cNvSpPr txBox="1"/>
          <p:nvPr/>
        </p:nvSpPr>
        <p:spPr>
          <a:xfrm>
            <a:off x="250825" y="3284984"/>
            <a:ext cx="8281615" cy="2554545"/>
          </a:xfrm>
          <a:prstGeom prst="rect">
            <a:avLst/>
          </a:prstGeom>
          <a:solidFill>
            <a:schemeClr val="accent6">
              <a:lumMod val="75000"/>
              <a:lumOff val="25000"/>
            </a:schemeClr>
          </a:solidFill>
        </p:spPr>
        <p:txBody>
          <a:bodyPr wrap="square" rtlCol="0">
            <a:spAutoFit/>
          </a:bodyPr>
          <a:lstStyle/>
          <a:p>
            <a:pPr algn="ctr"/>
            <a:r>
              <a:rPr lang="de-DE" sz="3200" dirty="0" smtClean="0">
                <a:solidFill>
                  <a:schemeClr val="accent1"/>
                </a:solidFill>
                <a:latin typeface="Times New Roman" panose="02020603050405020304" pitchFamily="18" charset="0"/>
                <a:cs typeface="Times New Roman" panose="02020603050405020304" pitchFamily="18" charset="0"/>
              </a:rPr>
              <a:t>Sie ist Grundlage für die menschliche Handlungsfähigkeit. Kommunikation beeinflusst die sozialen Kontakte, die soziale Anerkennung, die Team- und Führungsfähigkeit und die persönliche Entwicklung.</a:t>
            </a:r>
            <a:endParaRPr lang="de-DE" sz="32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173565"/>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DE" dirty="0" smtClean="0"/>
              <a:t> </a:t>
            </a:r>
            <a:endParaRPr lang="de-DE" dirty="0"/>
          </a:p>
        </p:txBody>
      </p:sp>
      <p:pic>
        <p:nvPicPr>
          <p:cNvPr id="3" name="Grafik 2"/>
          <p:cNvPicPr>
            <a:picLocks noChangeAspect="1"/>
          </p:cNvPicPr>
          <p:nvPr/>
        </p:nvPicPr>
        <p:blipFill>
          <a:blip r:embed="rId2"/>
          <a:stretch>
            <a:fillRect/>
          </a:stretch>
        </p:blipFill>
        <p:spPr>
          <a:xfrm>
            <a:off x="0" y="-243408"/>
            <a:ext cx="8675360" cy="2030144"/>
          </a:xfrm>
          <a:prstGeom prst="rect">
            <a:avLst/>
          </a:prstGeom>
        </p:spPr>
      </p:pic>
      <p:sp>
        <p:nvSpPr>
          <p:cNvPr id="4" name="Textfeld 3"/>
          <p:cNvSpPr txBox="1"/>
          <p:nvPr/>
        </p:nvSpPr>
        <p:spPr>
          <a:xfrm>
            <a:off x="1259632" y="2027743"/>
            <a:ext cx="7200800" cy="2985433"/>
          </a:xfrm>
          <a:prstGeom prst="rect">
            <a:avLst/>
          </a:prstGeom>
          <a:solidFill>
            <a:schemeClr val="accent1">
              <a:lumMod val="20000"/>
              <a:lumOff val="80000"/>
            </a:schemeClr>
          </a:solidFill>
        </p:spPr>
        <p:txBody>
          <a:bodyPr wrap="square" rtlCol="0">
            <a:spAutoFit/>
          </a:bodyPr>
          <a:lstStyle/>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Bei Kontakt zu Anderen neigen die </a:t>
            </a:r>
            <a:r>
              <a:rPr lang="de-DE" sz="3600" dirty="0">
                <a:solidFill>
                  <a:schemeClr val="accent6"/>
                </a:solidFill>
                <a:latin typeface="Times New Roman" panose="02020603050405020304" pitchFamily="18" charset="0"/>
                <a:cs typeface="Times New Roman" panose="02020603050405020304" pitchFamily="18" charset="0"/>
              </a:rPr>
              <a:t>m</a:t>
            </a:r>
            <a:r>
              <a:rPr lang="de-DE" sz="3600" dirty="0" smtClean="0">
                <a:solidFill>
                  <a:schemeClr val="accent6"/>
                </a:solidFill>
                <a:latin typeface="Times New Roman" panose="02020603050405020304" pitchFamily="18" charset="0"/>
                <a:cs typeface="Times New Roman" panose="02020603050405020304" pitchFamily="18" charset="0"/>
              </a:rPr>
              <a:t>eisten Menschen sofort zur Interpretation. </a:t>
            </a:r>
          </a:p>
          <a:p>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Wahrnehmung und</a:t>
            </a:r>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Wirkung</a:t>
            </a:r>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treten dann schnell in den Hintergrund</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6625118"/>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r>
              <a:rPr lang="de-DE" dirty="0" smtClean="0"/>
              <a:t> </a:t>
            </a:r>
            <a:endParaRPr lang="de-DE" dirty="0"/>
          </a:p>
        </p:txBody>
      </p:sp>
      <p:pic>
        <p:nvPicPr>
          <p:cNvPr id="3" name="Grafik 2"/>
          <p:cNvPicPr>
            <a:picLocks noChangeAspect="1"/>
          </p:cNvPicPr>
          <p:nvPr/>
        </p:nvPicPr>
        <p:blipFill>
          <a:blip r:embed="rId3"/>
          <a:stretch>
            <a:fillRect/>
          </a:stretch>
        </p:blipFill>
        <p:spPr>
          <a:xfrm>
            <a:off x="0" y="-243408"/>
            <a:ext cx="8675360" cy="2030144"/>
          </a:xfrm>
          <a:prstGeom prst="rect">
            <a:avLst/>
          </a:prstGeom>
        </p:spPr>
      </p:pic>
      <p:sp>
        <p:nvSpPr>
          <p:cNvPr id="4" name="Textfeld 3"/>
          <p:cNvSpPr txBox="1"/>
          <p:nvPr/>
        </p:nvSpPr>
        <p:spPr>
          <a:xfrm>
            <a:off x="1043608" y="1877918"/>
            <a:ext cx="7416824" cy="4647426"/>
          </a:xfrm>
          <a:prstGeom prst="rect">
            <a:avLst/>
          </a:prstGeom>
          <a:solidFill>
            <a:schemeClr val="accent1">
              <a:lumMod val="20000"/>
              <a:lumOff val="80000"/>
            </a:schemeClr>
          </a:solidFill>
        </p:spPr>
        <p:txBody>
          <a:bodyPr wrap="square" rtlCol="0">
            <a:spAutoFit/>
          </a:bodyPr>
          <a:lstStyle/>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Interpretationen (und daraus folgende Reaktionen) sind häufig Ursache für Irritationen oder sogar Konflikten.</a:t>
            </a:r>
          </a:p>
          <a:p>
            <a:endParaRPr lang="de-DE" sz="800" dirty="0">
              <a:solidFill>
                <a:schemeClr val="accent6"/>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Die Interpretation des Empfängers stimmt dann nicht mit der Intension des Senders überein und ruft die Irritationen hervor.</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687904"/>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803" y="2276872"/>
            <a:ext cx="7849567" cy="2449880"/>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Grundsatz:</a:t>
            </a:r>
          </a:p>
          <a:p>
            <a:r>
              <a:rPr lang="de-DE" sz="3600" dirty="0" smtClean="0">
                <a:solidFill>
                  <a:schemeClr val="accent6"/>
                </a:solidFill>
                <a:latin typeface="Times New Roman" panose="02020603050405020304" pitchFamily="18" charset="0"/>
                <a:cs typeface="Times New Roman" panose="02020603050405020304" pitchFamily="18" charset="0"/>
              </a:rPr>
              <a:t>Die Wahrnehmungsfähigkeit </a:t>
            </a:r>
            <a:r>
              <a:rPr lang="de-DE" sz="3600" dirty="0">
                <a:solidFill>
                  <a:schemeClr val="accent6"/>
                </a:solidFill>
                <a:latin typeface="Times New Roman" panose="02020603050405020304" pitchFamily="18" charset="0"/>
                <a:cs typeface="Times New Roman" panose="02020603050405020304" pitchFamily="18" charset="0"/>
              </a:rPr>
              <a:t>(Sichtweise)</a:t>
            </a:r>
            <a:r>
              <a:rPr lang="de-DE" sz="3600" dirty="0" smtClean="0">
                <a:solidFill>
                  <a:schemeClr val="accent6"/>
                </a:solidFill>
                <a:latin typeface="Times New Roman" panose="02020603050405020304" pitchFamily="18" charset="0"/>
                <a:cs typeface="Times New Roman" panose="02020603050405020304" pitchFamily="18" charset="0"/>
              </a:rPr>
              <a:t> eines Menschen wird durch seinen persönlichen Bezugsrahmen bestimmt.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581902"/>
      </p:ext>
    </p:extLst>
  </p:cSld>
  <p:clrMapOvr>
    <a:masterClrMapping/>
  </p:clrMapOvr>
  <p:transition spd="med">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467544" y="1556792"/>
            <a:ext cx="8137525" cy="4536504"/>
          </a:xfrm>
          <a:solidFill>
            <a:schemeClr val="accent1">
              <a:lumMod val="20000"/>
              <a:lumOff val="80000"/>
            </a:schemeClr>
          </a:solidFill>
          <a:ln>
            <a:solidFill>
              <a:schemeClr val="accent1"/>
            </a:solidFill>
          </a:ln>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Unsere </a:t>
            </a:r>
            <a:r>
              <a:rPr lang="de-DE" sz="3600" b="1" dirty="0" smtClean="0">
                <a:solidFill>
                  <a:schemeClr val="accent6"/>
                </a:solidFill>
                <a:latin typeface="Times New Roman" panose="02020603050405020304" pitchFamily="18" charset="0"/>
                <a:cs typeface="Times New Roman" panose="02020603050405020304" pitchFamily="18" charset="0"/>
              </a:rPr>
              <a:t>Wahrnehmung</a:t>
            </a:r>
            <a:r>
              <a:rPr lang="de-DE" sz="3600" dirty="0" smtClean="0">
                <a:solidFill>
                  <a:schemeClr val="accent6"/>
                </a:solidFill>
                <a:latin typeface="Times New Roman" panose="02020603050405020304" pitchFamily="18" charset="0"/>
                <a:cs typeface="Times New Roman" panose="02020603050405020304" pitchFamily="18" charset="0"/>
              </a:rPr>
              <a:t> </a:t>
            </a:r>
          </a:p>
          <a:p>
            <a:pPr algn="ctr"/>
            <a:r>
              <a:rPr lang="de-DE" sz="3600" dirty="0" smtClean="0">
                <a:solidFill>
                  <a:schemeClr val="accent6"/>
                </a:solidFill>
                <a:latin typeface="Times New Roman" panose="02020603050405020304" pitchFamily="18" charset="0"/>
                <a:cs typeface="Times New Roman" panose="02020603050405020304" pitchFamily="18" charset="0"/>
              </a:rPr>
              <a:t>und die daraus resultierende </a:t>
            </a:r>
          </a:p>
          <a:p>
            <a:pPr algn="ctr"/>
            <a:r>
              <a:rPr lang="de-DE" sz="3600" b="1" dirty="0" smtClean="0">
                <a:solidFill>
                  <a:schemeClr val="accent6"/>
                </a:solidFill>
                <a:latin typeface="Times New Roman" panose="02020603050405020304" pitchFamily="18" charset="0"/>
                <a:cs typeface="Times New Roman" panose="02020603050405020304" pitchFamily="18" charset="0"/>
              </a:rPr>
              <a:t>Interpretation </a:t>
            </a:r>
            <a:r>
              <a:rPr lang="de-DE" sz="3600" dirty="0" smtClean="0">
                <a:solidFill>
                  <a:schemeClr val="accent6"/>
                </a:solidFill>
                <a:latin typeface="Times New Roman" panose="02020603050405020304" pitchFamily="18" charset="0"/>
                <a:cs typeface="Times New Roman" panose="02020603050405020304" pitchFamily="18" charset="0"/>
              </a:rPr>
              <a:t>werden durch unsere </a:t>
            </a:r>
          </a:p>
          <a:p>
            <a:pPr algn="ctr"/>
            <a:r>
              <a:rPr lang="de-DE" sz="3600" dirty="0" smtClean="0">
                <a:solidFill>
                  <a:schemeClr val="accent6"/>
                </a:solidFill>
                <a:latin typeface="Times New Roman" panose="02020603050405020304" pitchFamily="18" charset="0"/>
                <a:cs typeface="Times New Roman" panose="02020603050405020304" pitchFamily="18" charset="0"/>
              </a:rPr>
              <a:t>– bereits erworbenen –</a:t>
            </a:r>
          </a:p>
          <a:p>
            <a:pPr algn="ctr"/>
            <a:r>
              <a:rPr lang="de-DE" sz="3600" b="1" dirty="0" smtClean="0">
                <a:solidFill>
                  <a:schemeClr val="accent6"/>
                </a:solidFill>
                <a:latin typeface="Times New Roman" panose="02020603050405020304" pitchFamily="18" charset="0"/>
                <a:cs typeface="Times New Roman" panose="02020603050405020304" pitchFamily="18" charset="0"/>
              </a:rPr>
              <a:t>Vorstellungen, Erwartungen, </a:t>
            </a:r>
          </a:p>
          <a:p>
            <a:pPr algn="ctr"/>
            <a:r>
              <a:rPr lang="de-DE" sz="3600" b="1" dirty="0" smtClean="0">
                <a:solidFill>
                  <a:schemeClr val="accent6"/>
                </a:solidFill>
                <a:latin typeface="Times New Roman" panose="02020603050405020304" pitchFamily="18" charset="0"/>
                <a:cs typeface="Times New Roman" panose="02020603050405020304" pitchFamily="18" charset="0"/>
              </a:rPr>
              <a:t>Erfahrungen</a:t>
            </a:r>
            <a:r>
              <a:rPr lang="de-DE" sz="3600" b="1" dirty="0">
                <a:solidFill>
                  <a:schemeClr val="accent6"/>
                </a:solidFill>
                <a:latin typeface="Times New Roman" panose="02020603050405020304" pitchFamily="18" charset="0"/>
                <a:cs typeface="Times New Roman" panose="02020603050405020304" pitchFamily="18" charset="0"/>
              </a:rPr>
              <a:t>, </a:t>
            </a:r>
            <a:endParaRPr lang="de-DE" sz="3600" b="1" dirty="0" smtClean="0">
              <a:solidFill>
                <a:schemeClr val="accent6"/>
              </a:solidFill>
              <a:latin typeface="Times New Roman" panose="02020603050405020304" pitchFamily="18" charset="0"/>
              <a:cs typeface="Times New Roman" panose="02020603050405020304" pitchFamily="18" charset="0"/>
            </a:endParaRPr>
          </a:p>
          <a:p>
            <a:pPr algn="ctr"/>
            <a:r>
              <a:rPr lang="de-DE" sz="3600" b="1" dirty="0" smtClean="0">
                <a:solidFill>
                  <a:schemeClr val="accent6"/>
                </a:solidFill>
                <a:latin typeface="Times New Roman" panose="02020603050405020304" pitchFamily="18" charset="0"/>
                <a:cs typeface="Times New Roman" panose="02020603050405020304" pitchFamily="18" charset="0"/>
              </a:rPr>
              <a:t>Motiven </a:t>
            </a:r>
            <a:r>
              <a:rPr lang="de-DE" sz="3600" b="1" dirty="0">
                <a:solidFill>
                  <a:schemeClr val="accent6"/>
                </a:solidFill>
                <a:latin typeface="Times New Roman" panose="02020603050405020304" pitchFamily="18" charset="0"/>
                <a:cs typeface="Times New Roman" panose="02020603050405020304" pitchFamily="18" charset="0"/>
              </a:rPr>
              <a:t>und </a:t>
            </a:r>
            <a:r>
              <a:rPr lang="de-DE" sz="3600" b="1" dirty="0" smtClean="0">
                <a:solidFill>
                  <a:schemeClr val="accent6"/>
                </a:solidFill>
                <a:latin typeface="Times New Roman" panose="02020603050405020304" pitchFamily="18" charset="0"/>
                <a:cs typeface="Times New Roman" panose="02020603050405020304" pitchFamily="18" charset="0"/>
              </a:rPr>
              <a:t>Einstellungen </a:t>
            </a:r>
            <a:r>
              <a:rPr lang="de-DE" sz="3600" dirty="0" smtClean="0">
                <a:solidFill>
                  <a:schemeClr val="accent6"/>
                </a:solidFill>
                <a:latin typeface="Times New Roman" panose="02020603050405020304" pitchFamily="18" charset="0"/>
                <a:cs typeface="Times New Roman" panose="02020603050405020304" pitchFamily="18" charset="0"/>
              </a:rPr>
              <a:t>bestimmt.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961322"/>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466811" y="1916832"/>
            <a:ext cx="7705551" cy="3313976"/>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Wir nehmen nur solche Reize wahr,</a:t>
            </a:r>
          </a:p>
          <a:p>
            <a:pPr algn="ctr"/>
            <a:r>
              <a:rPr lang="de-DE" sz="3600" dirty="0" smtClean="0">
                <a:solidFill>
                  <a:schemeClr val="accent6"/>
                </a:solidFill>
                <a:latin typeface="Times New Roman" panose="02020603050405020304" pitchFamily="18" charset="0"/>
                <a:cs typeface="Times New Roman" panose="02020603050405020304" pitchFamily="18" charset="0"/>
              </a:rPr>
              <a:t> für deren Aufnahme es aufgrund </a:t>
            </a:r>
          </a:p>
          <a:p>
            <a:pPr algn="ctr"/>
            <a:r>
              <a:rPr lang="de-DE" sz="3600" dirty="0" smtClean="0">
                <a:solidFill>
                  <a:schemeClr val="accent6"/>
                </a:solidFill>
                <a:latin typeface="Times New Roman" panose="02020603050405020304" pitchFamily="18" charset="0"/>
                <a:cs typeface="Times New Roman" panose="02020603050405020304" pitchFamily="18" charset="0"/>
              </a:rPr>
              <a:t>unserer </a:t>
            </a:r>
          </a:p>
          <a:p>
            <a:pPr algn="ctr"/>
            <a:r>
              <a:rPr lang="de-DE" sz="3600" dirty="0" smtClean="0">
                <a:solidFill>
                  <a:schemeClr val="accent6"/>
                </a:solidFill>
                <a:latin typeface="Times New Roman" panose="02020603050405020304" pitchFamily="18" charset="0"/>
                <a:cs typeface="Times New Roman" panose="02020603050405020304" pitchFamily="18" charset="0"/>
              </a:rPr>
              <a:t>bisherigen Erfahrungen </a:t>
            </a:r>
          </a:p>
          <a:p>
            <a:pPr algn="ctr"/>
            <a:r>
              <a:rPr lang="de-DE" sz="3600" dirty="0" smtClean="0">
                <a:solidFill>
                  <a:schemeClr val="accent6"/>
                </a:solidFill>
                <a:latin typeface="Times New Roman" panose="02020603050405020304" pitchFamily="18" charset="0"/>
                <a:cs typeface="Times New Roman" panose="02020603050405020304" pitchFamily="18" charset="0"/>
              </a:rPr>
              <a:t>einen „Sinn“ ergibt.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0436933"/>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4" y="2348880"/>
            <a:ext cx="8137525" cy="2664296"/>
          </a:xfrm>
          <a:solidFill>
            <a:schemeClr val="accent1">
              <a:lumMod val="20000"/>
              <a:lumOff val="80000"/>
            </a:schemeClr>
          </a:solidFill>
        </p:spPr>
        <p:txBody>
          <a:bodyPr/>
          <a:lstStyle/>
          <a:p>
            <a:r>
              <a:rPr lang="de-DE" sz="3600" b="1" dirty="0" smtClean="0">
                <a:solidFill>
                  <a:schemeClr val="accent6"/>
                </a:solidFill>
                <a:latin typeface="Times New Roman" panose="02020603050405020304" pitchFamily="18" charset="0"/>
                <a:cs typeface="Times New Roman" panose="02020603050405020304" pitchFamily="18" charset="0"/>
              </a:rPr>
              <a:t>Bedenke:</a:t>
            </a:r>
          </a:p>
          <a:p>
            <a:pPr algn="ctr"/>
            <a:r>
              <a:rPr lang="de-DE" sz="3600" dirty="0" smtClean="0">
                <a:solidFill>
                  <a:schemeClr val="accent6"/>
                </a:solidFill>
                <a:latin typeface="Times New Roman" panose="02020603050405020304" pitchFamily="18" charset="0"/>
                <a:cs typeface="Times New Roman" panose="02020603050405020304" pitchFamily="18" charset="0"/>
              </a:rPr>
              <a:t>Unsere Wahrnehmung ist nie </a:t>
            </a:r>
          </a:p>
          <a:p>
            <a:pPr algn="ctr"/>
            <a:r>
              <a:rPr lang="de-DE" sz="3600" dirty="0" smtClean="0">
                <a:solidFill>
                  <a:schemeClr val="accent6"/>
                </a:solidFill>
                <a:latin typeface="Times New Roman" panose="02020603050405020304" pitchFamily="18" charset="0"/>
                <a:cs typeface="Times New Roman" panose="02020603050405020304" pitchFamily="18" charset="0"/>
              </a:rPr>
              <a:t>“fotografisch“ genau, sondern wird immer </a:t>
            </a:r>
          </a:p>
          <a:p>
            <a:pPr algn="ctr"/>
            <a:r>
              <a:rPr lang="de-DE" sz="3600" dirty="0" smtClean="0">
                <a:solidFill>
                  <a:schemeClr val="accent6"/>
                </a:solidFill>
                <a:latin typeface="Times New Roman" panose="02020603050405020304" pitchFamily="18" charset="0"/>
                <a:cs typeface="Times New Roman" panose="02020603050405020304" pitchFamily="18" charset="0"/>
              </a:rPr>
              <a:t>durch unsere Interpretation gefärbt.</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888974"/>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097952"/>
          </a:xfrm>
          <a:solidFill>
            <a:schemeClr val="accent1">
              <a:lumMod val="20000"/>
              <a:lumOff val="80000"/>
            </a:schemeClr>
          </a:solidFill>
        </p:spPr>
        <p:txBody>
          <a:bodyPr/>
          <a:lstStyle/>
          <a:p>
            <a:r>
              <a:rPr lang="de-DE" sz="3600" dirty="0" smtClean="0">
                <a:solidFill>
                  <a:schemeClr val="accent6"/>
                </a:solidFill>
                <a:latin typeface="Times New Roman" panose="02020603050405020304" pitchFamily="18" charset="0"/>
                <a:cs typeface="Times New Roman" panose="02020603050405020304" pitchFamily="18" charset="0"/>
              </a:rPr>
              <a:t>Diese persönliche Färbung findet sich auch in unserer </a:t>
            </a:r>
            <a:r>
              <a:rPr lang="de-DE" sz="3600" b="1" dirty="0" smtClean="0">
                <a:solidFill>
                  <a:schemeClr val="accent6"/>
                </a:solidFill>
                <a:latin typeface="Times New Roman" panose="02020603050405020304" pitchFamily="18" charset="0"/>
                <a:cs typeface="Times New Roman" panose="02020603050405020304" pitchFamily="18" charset="0"/>
              </a:rPr>
              <a:t>Selbstwahrnehmung</a:t>
            </a:r>
            <a:r>
              <a:rPr lang="de-DE" sz="3600" dirty="0" smtClean="0">
                <a:solidFill>
                  <a:schemeClr val="accent6"/>
                </a:solidFill>
                <a:latin typeface="Times New Roman" panose="02020603050405020304" pitchFamily="18" charset="0"/>
                <a:cs typeface="Times New Roman" panose="02020603050405020304" pitchFamily="18" charset="0"/>
              </a:rPr>
              <a:t> wieder:</a:t>
            </a:r>
          </a:p>
          <a:p>
            <a:endParaRPr lang="de-DE" sz="3600" dirty="0" smtClean="0">
              <a:solidFill>
                <a:schemeClr val="accent6"/>
              </a:solidFill>
              <a:latin typeface="Times New Roman" panose="02020603050405020304" pitchFamily="18" charset="0"/>
              <a:cs typeface="Times New Roman" panose="02020603050405020304" pitchFamily="18" charset="0"/>
            </a:endParaRPr>
          </a:p>
          <a:p>
            <a:pPr algn="ctr"/>
            <a:r>
              <a:rPr lang="de-DE" sz="3600" b="1" dirty="0" smtClean="0">
                <a:solidFill>
                  <a:schemeClr val="accent6"/>
                </a:solidFill>
                <a:latin typeface="Times New Roman" panose="02020603050405020304" pitchFamily="18" charset="0"/>
                <a:cs typeface="Times New Roman" panose="02020603050405020304" pitchFamily="18" charset="0"/>
              </a:rPr>
              <a:t>„Wer bin ich?“ </a:t>
            </a:r>
            <a:r>
              <a:rPr lang="de-DE" sz="3600" dirty="0" smtClean="0">
                <a:solidFill>
                  <a:schemeClr val="accent6"/>
                </a:solidFill>
                <a:latin typeface="Times New Roman" panose="02020603050405020304" pitchFamily="18" charset="0"/>
                <a:cs typeface="Times New Roman" panose="02020603050405020304" pitchFamily="18" charset="0"/>
              </a:rPr>
              <a:t>ist dabei die Frage, die wir uns ein Leben lang stellen.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7179145"/>
      </p:ext>
    </p:extLst>
  </p:cSld>
  <p:clrMapOvr>
    <a:masterClrMapping/>
  </p:clrMapOvr>
  <p:transition spd="med">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503163" y="1628800"/>
            <a:ext cx="7632848" cy="3312368"/>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Unsere Identität entsteht </a:t>
            </a:r>
          </a:p>
          <a:p>
            <a:pPr algn="ctr"/>
            <a:r>
              <a:rPr lang="de-DE" sz="3600" dirty="0" smtClean="0">
                <a:solidFill>
                  <a:schemeClr val="accent6"/>
                </a:solidFill>
                <a:latin typeface="Times New Roman" panose="02020603050405020304" pitchFamily="18" charset="0"/>
                <a:cs typeface="Times New Roman" panose="02020603050405020304" pitchFamily="18" charset="0"/>
              </a:rPr>
              <a:t>aus dem Anspruch eine </a:t>
            </a:r>
          </a:p>
          <a:p>
            <a:pPr algn="ctr"/>
            <a:r>
              <a:rPr lang="de-DE" sz="3600" dirty="0" smtClean="0">
                <a:solidFill>
                  <a:schemeClr val="accent6"/>
                </a:solidFill>
                <a:latin typeface="Times New Roman" panose="02020603050405020304" pitchFamily="18" charset="0"/>
                <a:cs typeface="Times New Roman" panose="02020603050405020304" pitchFamily="18" charset="0"/>
              </a:rPr>
              <a:t>unverwechselbare Persönlichkeit zu sein </a:t>
            </a:r>
          </a:p>
          <a:p>
            <a:pPr algn="ctr"/>
            <a:r>
              <a:rPr lang="de-DE" sz="3600" b="1" dirty="0" smtClean="0">
                <a:solidFill>
                  <a:schemeClr val="accent6"/>
                </a:solidFill>
                <a:latin typeface="Times New Roman" panose="02020603050405020304" pitchFamily="18" charset="0"/>
                <a:cs typeface="Times New Roman" panose="02020603050405020304" pitchFamily="18" charset="0"/>
              </a:rPr>
              <a:t>und</a:t>
            </a:r>
            <a:r>
              <a:rPr lang="de-DE" sz="3600" dirty="0" smtClean="0">
                <a:solidFill>
                  <a:schemeClr val="accent6"/>
                </a:solidFill>
                <a:latin typeface="Times New Roman" panose="02020603050405020304" pitchFamily="18" charset="0"/>
                <a:cs typeface="Times New Roman" panose="02020603050405020304" pitchFamily="18" charset="0"/>
              </a:rPr>
              <a:t> den Ansprüchen unserer</a:t>
            </a:r>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Umgebung </a:t>
            </a:r>
          </a:p>
          <a:p>
            <a:pPr algn="ctr"/>
            <a:r>
              <a:rPr lang="de-DE" sz="3600" dirty="0" smtClean="0">
                <a:solidFill>
                  <a:schemeClr val="accent6"/>
                </a:solidFill>
                <a:latin typeface="Times New Roman" panose="02020603050405020304" pitchFamily="18" charset="0"/>
                <a:cs typeface="Times New Roman" panose="02020603050405020304" pitchFamily="18" charset="0"/>
              </a:rPr>
              <a:t>an uns als Teil einer Gruppe.</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6735982"/>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431192" y="1700808"/>
            <a:ext cx="7776790" cy="3960440"/>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Das </a:t>
            </a:r>
            <a:r>
              <a:rPr lang="de-DE" sz="3600" b="1" dirty="0" smtClean="0">
                <a:solidFill>
                  <a:schemeClr val="accent6"/>
                </a:solidFill>
                <a:latin typeface="Times New Roman" panose="02020603050405020304" pitchFamily="18" charset="0"/>
                <a:cs typeface="Times New Roman" panose="02020603050405020304" pitchFamily="18" charset="0"/>
              </a:rPr>
              <a:t>„</a:t>
            </a:r>
            <a:r>
              <a:rPr lang="de-DE" sz="3600" b="1" dirty="0" err="1" smtClean="0">
                <a:solidFill>
                  <a:schemeClr val="accent6"/>
                </a:solidFill>
                <a:latin typeface="Times New Roman" panose="02020603050405020304" pitchFamily="18" charset="0"/>
                <a:cs typeface="Times New Roman" panose="02020603050405020304" pitchFamily="18" charset="0"/>
              </a:rPr>
              <a:t>Johari</a:t>
            </a:r>
            <a:r>
              <a:rPr lang="de-DE" sz="3600" b="1" dirty="0" smtClean="0">
                <a:solidFill>
                  <a:schemeClr val="accent6"/>
                </a:solidFill>
                <a:latin typeface="Times New Roman" panose="02020603050405020304" pitchFamily="18" charset="0"/>
                <a:cs typeface="Times New Roman" panose="02020603050405020304" pitchFamily="18" charset="0"/>
              </a:rPr>
              <a:t>-Fenster“ </a:t>
            </a:r>
          </a:p>
          <a:p>
            <a:pPr algn="ctr"/>
            <a:r>
              <a:rPr lang="de-DE" sz="3600" dirty="0" smtClean="0">
                <a:solidFill>
                  <a:schemeClr val="accent6"/>
                </a:solidFill>
                <a:latin typeface="Times New Roman" panose="02020603050405020304" pitchFamily="18" charset="0"/>
                <a:cs typeface="Times New Roman" panose="02020603050405020304" pitchFamily="18" charset="0"/>
              </a:rPr>
              <a:t>(nach Josef Luft und Harry Ingham) </a:t>
            </a:r>
          </a:p>
          <a:p>
            <a:pPr algn="ctr"/>
            <a:r>
              <a:rPr lang="de-DE" sz="3600" dirty="0" smtClean="0">
                <a:solidFill>
                  <a:schemeClr val="accent6"/>
                </a:solidFill>
                <a:latin typeface="Times New Roman" panose="02020603050405020304" pitchFamily="18" charset="0"/>
                <a:cs typeface="Times New Roman" panose="02020603050405020304" pitchFamily="18" charset="0"/>
              </a:rPr>
              <a:t>verdeutlicht wie zwischenmenschliche </a:t>
            </a:r>
          </a:p>
          <a:p>
            <a:pPr algn="ctr"/>
            <a:r>
              <a:rPr lang="de-DE" sz="3600" dirty="0" smtClean="0">
                <a:solidFill>
                  <a:schemeClr val="accent6"/>
                </a:solidFill>
                <a:latin typeface="Times New Roman" panose="02020603050405020304" pitchFamily="18" charset="0"/>
                <a:cs typeface="Times New Roman" panose="02020603050405020304" pitchFamily="18" charset="0"/>
              </a:rPr>
              <a:t>Wahrnehmung funktioniert </a:t>
            </a:r>
          </a:p>
          <a:p>
            <a:pPr algn="ctr"/>
            <a:r>
              <a:rPr lang="de-DE" sz="3600" dirty="0" smtClean="0">
                <a:solidFill>
                  <a:schemeClr val="accent6"/>
                </a:solidFill>
                <a:latin typeface="Times New Roman" panose="02020603050405020304" pitchFamily="18" charset="0"/>
                <a:cs typeface="Times New Roman" panose="02020603050405020304" pitchFamily="18" charset="0"/>
              </a:rPr>
              <a:t>und wie Selbst- und Fremdwahrnehmung </a:t>
            </a:r>
          </a:p>
          <a:p>
            <a:pPr algn="ctr"/>
            <a:r>
              <a:rPr lang="de-DE" sz="3600" dirty="0" smtClean="0">
                <a:solidFill>
                  <a:schemeClr val="accent6"/>
                </a:solidFill>
                <a:latin typeface="Times New Roman" panose="02020603050405020304" pitchFamily="18" charset="0"/>
                <a:cs typeface="Times New Roman" panose="02020603050405020304" pitchFamily="18" charset="0"/>
              </a:rPr>
              <a:t>aufeinander wirken.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8776282"/>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971252" y="2131248"/>
            <a:ext cx="6696670" cy="1945824"/>
          </a:xfrm>
          <a:solidFill>
            <a:schemeClr val="accent1">
              <a:lumMod val="20000"/>
              <a:lumOff val="80000"/>
            </a:schemeClr>
          </a:solidFill>
        </p:spPr>
        <p:txBody>
          <a:bodyPr/>
          <a:lstStyle/>
          <a:p>
            <a:pPr algn="ctr"/>
            <a:r>
              <a:rPr lang="de-DE" sz="3600" dirty="0" smtClean="0">
                <a:solidFill>
                  <a:schemeClr val="accent6"/>
                </a:solidFill>
                <a:latin typeface="Times New Roman" panose="02020603050405020304" pitchFamily="18" charset="0"/>
                <a:cs typeface="Times New Roman" panose="02020603050405020304" pitchFamily="18" charset="0"/>
              </a:rPr>
              <a:t>Mit diesem Modell lassen sich </a:t>
            </a:r>
          </a:p>
          <a:p>
            <a:pPr algn="ctr"/>
            <a:r>
              <a:rPr lang="de-DE" sz="3600" dirty="0" smtClean="0">
                <a:solidFill>
                  <a:schemeClr val="accent6"/>
                </a:solidFill>
                <a:latin typeface="Times New Roman" panose="02020603050405020304" pitchFamily="18" charset="0"/>
                <a:cs typeface="Times New Roman" panose="02020603050405020304" pitchFamily="18" charset="0"/>
              </a:rPr>
              <a:t>zwischenmenschliche Beziehungen </a:t>
            </a:r>
          </a:p>
          <a:p>
            <a:pPr algn="ctr"/>
            <a:r>
              <a:rPr lang="de-DE" sz="3600" dirty="0" smtClean="0">
                <a:solidFill>
                  <a:schemeClr val="accent6"/>
                </a:solidFill>
                <a:latin typeface="Times New Roman" panose="02020603050405020304" pitchFamily="18" charset="0"/>
                <a:cs typeface="Times New Roman" panose="02020603050405020304" pitchFamily="18" charset="0"/>
              </a:rPr>
              <a:t>verdeutlichen.</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4" name="Textplatzhalter 1"/>
          <p:cNvSpPr>
            <a:spLocks noGrp="1"/>
          </p:cNvSpPr>
          <p:nvPr>
            <p:ph type="body" sz="quarter" idx="14"/>
          </p:nvPr>
        </p:nvSpPr>
        <p:spPr>
          <a:xfrm>
            <a:off x="250825" y="44624"/>
            <a:ext cx="8137525" cy="1196752"/>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69403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1053331"/>
            <a:ext cx="8137525" cy="4607917"/>
          </a:xfrm>
          <a:solidFill>
            <a:schemeClr val="accent1">
              <a:lumMod val="20000"/>
              <a:lumOff val="80000"/>
            </a:schemeClr>
          </a:solidFill>
        </p:spPr>
        <p:txBody>
          <a:bodyPr/>
          <a:lstStyle/>
          <a:p>
            <a:pPr algn="ctr"/>
            <a:r>
              <a:rPr lang="de-DE" sz="8000" b="1" dirty="0" smtClean="0">
                <a:solidFill>
                  <a:schemeClr val="accent6"/>
                </a:solidFill>
                <a:latin typeface="Times New Roman" panose="02020603050405020304" pitchFamily="18" charset="0"/>
                <a:cs typeface="Times New Roman" panose="02020603050405020304" pitchFamily="18" charset="0"/>
              </a:rPr>
              <a:t>2.1</a:t>
            </a:r>
          </a:p>
          <a:p>
            <a:pPr algn="ctr"/>
            <a:r>
              <a:rPr lang="de-DE" sz="8000" b="1" dirty="0" smtClean="0">
                <a:solidFill>
                  <a:schemeClr val="accent6"/>
                </a:solidFill>
                <a:latin typeface="Times New Roman" panose="02020603050405020304" pitchFamily="18" charset="0"/>
                <a:cs typeface="Times New Roman" panose="02020603050405020304" pitchFamily="18" charset="0"/>
              </a:rPr>
              <a:t>Betrieb und Kommunikation</a:t>
            </a:r>
            <a:endParaRPr lang="de-DE" sz="8000" b="1"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6028807"/>
      </p:ext>
    </p:extLst>
  </p:cSld>
  <p:clrMapOvr>
    <a:masterClrMapping/>
  </p:clrMapOvr>
  <p:transition spd="med">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pic>
        <p:nvPicPr>
          <p:cNvPr id="4" name="Inhaltsplatzhalter 3"/>
          <p:cNvPicPr>
            <a:picLocks noGrp="1" noChangeAspect="1"/>
          </p:cNvPicPr>
          <p:nvPr>
            <p:ph sz="quarter" idx="16"/>
          </p:nvPr>
        </p:nvPicPr>
        <p:blipFill>
          <a:blip r:embed="rId3"/>
          <a:stretch>
            <a:fillRect/>
          </a:stretch>
        </p:blipFill>
        <p:spPr>
          <a:xfrm>
            <a:off x="827584" y="2924944"/>
            <a:ext cx="3456384" cy="3183960"/>
          </a:xfrm>
          <a:prstGeom prst="rect">
            <a:avLst/>
          </a:prstGeom>
          <a:solidFill>
            <a:schemeClr val="accent1">
              <a:lumMod val="20000"/>
              <a:lumOff val="80000"/>
            </a:schemeClr>
          </a:solidFill>
        </p:spPr>
      </p:pic>
      <p:sp>
        <p:nvSpPr>
          <p:cNvPr id="5" name="Textfeld 4"/>
          <p:cNvSpPr txBox="1"/>
          <p:nvPr/>
        </p:nvSpPr>
        <p:spPr>
          <a:xfrm>
            <a:off x="827584" y="1556792"/>
            <a:ext cx="3456384" cy="1200329"/>
          </a:xfrm>
          <a:prstGeom prst="rect">
            <a:avLst/>
          </a:prstGeom>
          <a:solidFill>
            <a:schemeClr val="accent1">
              <a:lumMod val="20000"/>
              <a:lumOff val="80000"/>
            </a:schemeClr>
          </a:solidFill>
        </p:spPr>
        <p:txBody>
          <a:bodyPr wrap="square" rtlCol="0">
            <a:spAutoFit/>
          </a:bodyPr>
          <a:lstStyle/>
          <a:p>
            <a:r>
              <a:rPr lang="de-DE" sz="3600" b="1" dirty="0" smtClean="0">
                <a:solidFill>
                  <a:schemeClr val="accent6"/>
                </a:solidFill>
                <a:latin typeface="Times New Roman" panose="02020603050405020304" pitchFamily="18" charset="0"/>
                <a:cs typeface="Times New Roman" panose="02020603050405020304" pitchFamily="18" charset="0"/>
              </a:rPr>
              <a:t>Das </a:t>
            </a:r>
          </a:p>
          <a:p>
            <a:r>
              <a:rPr lang="de-DE" sz="3600" b="1" dirty="0" err="1" smtClean="0">
                <a:solidFill>
                  <a:schemeClr val="accent6"/>
                </a:solidFill>
                <a:latin typeface="Times New Roman" panose="02020603050405020304" pitchFamily="18" charset="0"/>
                <a:cs typeface="Times New Roman" panose="02020603050405020304" pitchFamily="18" charset="0"/>
              </a:rPr>
              <a:t>Johari</a:t>
            </a:r>
            <a:r>
              <a:rPr lang="de-DE" sz="3600" b="1" dirty="0" smtClean="0">
                <a:solidFill>
                  <a:schemeClr val="accent6"/>
                </a:solidFill>
                <a:latin typeface="Times New Roman" panose="02020603050405020304" pitchFamily="18" charset="0"/>
                <a:cs typeface="Times New Roman" panose="02020603050405020304" pitchFamily="18" charset="0"/>
              </a:rPr>
              <a:t>- Fenster:</a:t>
            </a:r>
            <a:endParaRPr lang="de-DE" sz="3600" b="1" dirty="0">
              <a:solidFill>
                <a:schemeClr val="accent6"/>
              </a:solidFill>
              <a:latin typeface="Times New Roman" panose="02020603050405020304" pitchFamily="18" charset="0"/>
              <a:cs typeface="Times New Roman" panose="02020603050405020304" pitchFamily="18" charset="0"/>
            </a:endParaRPr>
          </a:p>
        </p:txBody>
      </p:sp>
      <p:pic>
        <p:nvPicPr>
          <p:cNvPr id="8" name="Grafik 7"/>
          <p:cNvPicPr>
            <a:picLocks noChangeAspect="1"/>
          </p:cNvPicPr>
          <p:nvPr/>
        </p:nvPicPr>
        <p:blipFill>
          <a:blip r:embed="rId4"/>
          <a:stretch>
            <a:fillRect/>
          </a:stretch>
        </p:blipFill>
        <p:spPr>
          <a:xfrm>
            <a:off x="5866035" y="2924944"/>
            <a:ext cx="2594397" cy="3183960"/>
          </a:xfrm>
          <a:prstGeom prst="rect">
            <a:avLst/>
          </a:prstGeom>
        </p:spPr>
      </p:pic>
      <p:sp>
        <p:nvSpPr>
          <p:cNvPr id="10" name="Pfeil nach links und rechts 9"/>
          <p:cNvSpPr/>
          <p:nvPr/>
        </p:nvSpPr>
        <p:spPr>
          <a:xfrm>
            <a:off x="4499992" y="4312520"/>
            <a:ext cx="1216152" cy="484632"/>
          </a:xfrm>
          <a:prstGeom prst="leftRightArrow">
            <a:avLst/>
          </a:prstGeom>
          <a:ln>
            <a:solidFill>
              <a:schemeClr val="accent6">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529933"/>
      </p:ext>
    </p:extLst>
  </p:cSld>
  <p:clrMapOvr>
    <a:masterClrMapping/>
  </p:clrMapOvr>
  <p:transition spd="med">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699200"/>
            <a:ext cx="8137525" cy="3169960"/>
          </a:xfrm>
          <a:solidFill>
            <a:schemeClr val="accent1">
              <a:lumMod val="20000"/>
              <a:lumOff val="80000"/>
            </a:schemeClr>
          </a:solidFill>
        </p:spPr>
        <p:txBody>
          <a:bodyPr/>
          <a:lstStyle/>
          <a:p>
            <a:r>
              <a:rPr lang="de-DE" sz="3600" u="sng" dirty="0" smtClean="0">
                <a:solidFill>
                  <a:schemeClr val="accent5">
                    <a:lumMod val="75000"/>
                  </a:schemeClr>
                </a:solidFill>
                <a:latin typeface="Times New Roman" panose="02020603050405020304" pitchFamily="18" charset="0"/>
                <a:cs typeface="Times New Roman" panose="02020603050405020304" pitchFamily="18" charset="0"/>
              </a:rPr>
              <a:t>Öffentlicher Bereich (Offenkundiges):</a:t>
            </a:r>
          </a:p>
          <a:p>
            <a:r>
              <a:rPr lang="de-DE" sz="3600" dirty="0">
                <a:solidFill>
                  <a:schemeClr val="accent5">
                    <a:lumMod val="75000"/>
                  </a:schemeClr>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Dieser Bereich ist uns selbst und 	unserem Gegenüber bewusst bzw. 	</a:t>
            </a:r>
            <a:r>
              <a:rPr lang="de-DE" sz="3600" dirty="0">
                <a:solidFill>
                  <a:schemeClr val="accent6"/>
                </a:solidFill>
                <a:latin typeface="Times New Roman" panose="02020603050405020304" pitchFamily="18" charset="0"/>
                <a:cs typeface="Times New Roman" panose="02020603050405020304" pitchFamily="18" charset="0"/>
              </a:rPr>
              <a:t>b</a:t>
            </a:r>
            <a:r>
              <a:rPr lang="de-DE" sz="3600" dirty="0" smtClean="0">
                <a:solidFill>
                  <a:schemeClr val="accent6"/>
                </a:solidFill>
                <a:latin typeface="Times New Roman" panose="02020603050405020304" pitchFamily="18" charset="0"/>
                <a:cs typeface="Times New Roman" panose="02020603050405020304" pitchFamily="18" charset="0"/>
              </a:rPr>
              <a:t>ekannt.</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Unsere öffentliche Person!</a:t>
            </a:r>
            <a:endParaRPr lang="de-DE" sz="3600" dirty="0">
              <a:solidFill>
                <a:schemeClr val="accent5">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5818652"/>
      </p:ext>
    </p:extLst>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99392"/>
            <a:ext cx="8137525" cy="1440160"/>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394915" y="1556792"/>
            <a:ext cx="8137525" cy="4754136"/>
          </a:xfrm>
          <a:solidFill>
            <a:schemeClr val="accent1">
              <a:lumMod val="20000"/>
              <a:lumOff val="80000"/>
            </a:schemeClr>
          </a:solidFill>
        </p:spPr>
        <p:txBody>
          <a:bodyPr/>
          <a:lstStyle/>
          <a:p>
            <a:r>
              <a:rPr lang="de-DE" sz="3600" u="sng" dirty="0" smtClean="0">
                <a:solidFill>
                  <a:schemeClr val="bg1">
                    <a:lumMod val="65000"/>
                  </a:schemeClr>
                </a:solidFill>
                <a:latin typeface="Times New Roman" panose="02020603050405020304" pitchFamily="18" charset="0"/>
                <a:cs typeface="Times New Roman" panose="02020603050405020304" pitchFamily="18" charset="0"/>
              </a:rPr>
              <a:t>Blinder Fleck:</a:t>
            </a:r>
          </a:p>
          <a:p>
            <a:r>
              <a:rPr lang="de-DE" sz="3600" dirty="0">
                <a:solidFill>
                  <a:schemeClr val="bg1">
                    <a:lumMod val="65000"/>
                  </a:schemeClr>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Der Bereich unseres Verhaltens und 	Reagierens, der uns selbst wenig bis 	gar nicht bewusst ist.</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Unser Gegenüber kennt diesen 	Bereich aber sehr genau und kann uns 	Hinweise auf unser unbewusstes 	Verhalten geben.</a:t>
            </a:r>
            <a:endParaRPr lang="de-DE" sz="3600" dirty="0">
              <a:solidFill>
                <a:schemeClr val="bg1">
                  <a:lumMod val="6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162552"/>
      </p:ext>
    </p:extLst>
  </p:cSld>
  <p:clrMapOvr>
    <a:masterClrMapping/>
  </p:clrMapOvr>
  <p:transition spd="med">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180528" y="1484784"/>
            <a:ext cx="8784976" cy="4896544"/>
          </a:xfrm>
          <a:solidFill>
            <a:schemeClr val="accent1">
              <a:lumMod val="20000"/>
              <a:lumOff val="80000"/>
            </a:schemeClr>
          </a:solidFill>
        </p:spPr>
        <p:txBody>
          <a:bodyPr/>
          <a:lstStyle/>
          <a:p>
            <a:r>
              <a:rPr lang="de-DE" sz="3600" dirty="0" smtClean="0">
                <a:solidFill>
                  <a:srgbClr val="00B0F0"/>
                </a:solidFill>
                <a:latin typeface="Times New Roman" panose="02020603050405020304" pitchFamily="18" charset="0"/>
                <a:cs typeface="Times New Roman" panose="02020603050405020304" pitchFamily="18" charset="0"/>
              </a:rPr>
              <a:t>  </a:t>
            </a:r>
            <a:r>
              <a:rPr lang="de-DE" sz="3600" u="sng" dirty="0" smtClean="0">
                <a:solidFill>
                  <a:srgbClr val="00B0F0"/>
                </a:solidFill>
                <a:latin typeface="Times New Roman" panose="02020603050405020304" pitchFamily="18" charset="0"/>
                <a:cs typeface="Times New Roman" panose="02020603050405020304" pitchFamily="18" charset="0"/>
              </a:rPr>
              <a:t>Geheimer Bereich (Intimsphäre):</a:t>
            </a:r>
          </a:p>
          <a:p>
            <a:r>
              <a:rPr lang="de-DE" sz="3600" dirty="0">
                <a:solidFill>
                  <a:srgbClr val="00B0F0"/>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Bereich unserer Denkweise und 	unseres Verhaltens, den wir vor 	unserem Gegenüber bewusst verbergen.</a:t>
            </a:r>
          </a:p>
          <a:p>
            <a:r>
              <a:rPr lang="de-DE" sz="3600" dirty="0" smtClean="0">
                <a:solidFill>
                  <a:schemeClr val="accent6"/>
                </a:solidFill>
                <a:latin typeface="Times New Roman" panose="02020603050405020304" pitchFamily="18" charset="0"/>
                <a:cs typeface="Times New Roman" panose="02020603050405020304" pitchFamily="18" charset="0"/>
              </a:rPr>
              <a:t>	Wir wollen nicht, dass andere darüber 	Bescheid wissen.</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Je näher wir einer anderen Person 	stehen, 	umso kleiner wird dieser Bereich.</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4" name="Textplatzhalter 1"/>
          <p:cNvSpPr>
            <a:spLocks noGrp="1"/>
          </p:cNvSpPr>
          <p:nvPr>
            <p:ph type="body" sz="quarter" idx="14"/>
          </p:nvPr>
        </p:nvSpPr>
        <p:spPr>
          <a:xfrm>
            <a:off x="250825" y="44624"/>
            <a:ext cx="8137525" cy="1196752"/>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7854066"/>
      </p:ext>
    </p:extLst>
  </p:cSld>
  <p:clrMapOvr>
    <a:masterClrMapping/>
  </p:clrMapOvr>
  <p:transition spd="med">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Unbekannter Fleck </a:t>
            </a:r>
          </a:p>
          <a:p>
            <a:r>
              <a:rPr lang="de-DE" sz="3600" u="sng" dirty="0" smtClean="0">
                <a:solidFill>
                  <a:schemeClr val="accent6"/>
                </a:solidFill>
                <a:latin typeface="Times New Roman" panose="02020603050405020304" pitchFamily="18" charset="0"/>
                <a:cs typeface="Times New Roman" panose="02020603050405020304" pitchFamily="18" charset="0"/>
              </a:rPr>
              <a:t>(Bereich des Unbewussten):</a:t>
            </a:r>
          </a:p>
          <a:p>
            <a:r>
              <a:rPr lang="de-DE" sz="3600" dirty="0" smtClean="0">
                <a:solidFill>
                  <a:schemeClr val="accent6"/>
                </a:solidFill>
                <a:latin typeface="Times New Roman" panose="02020603050405020304" pitchFamily="18" charset="0"/>
                <a:cs typeface="Times New Roman" panose="02020603050405020304" pitchFamily="18" charset="0"/>
              </a:rPr>
              <a:t>	Dieser Bereich ist weder uns noch 	einer anderen Person zugänglich.</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Einen Zugang kann man nur mit 	psychotherapeutischen 	Vorgehensweisen erlangen.</a:t>
            </a:r>
          </a:p>
          <a:p>
            <a:r>
              <a:rPr lang="de-DE" sz="3600" dirty="0" smtClean="0">
                <a:solidFill>
                  <a:schemeClr val="accent6"/>
                </a:solidFill>
                <a:latin typeface="Times New Roman" panose="02020603050405020304" pitchFamily="18" charset="0"/>
                <a:cs typeface="Times New Roman" panose="02020603050405020304" pitchFamily="18" charset="0"/>
              </a:rPr>
              <a:t>	</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4" name="Textplatzhalter 1"/>
          <p:cNvSpPr>
            <a:spLocks noGrp="1"/>
          </p:cNvSpPr>
          <p:nvPr>
            <p:ph type="body" sz="quarter" idx="14"/>
          </p:nvPr>
        </p:nvSpPr>
        <p:spPr>
          <a:xfrm>
            <a:off x="250825" y="44624"/>
            <a:ext cx="8137525" cy="1196752"/>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2803915"/>
      </p:ext>
    </p:extLst>
  </p:cSld>
  <p:clrMapOvr>
    <a:masterClrMapping/>
  </p:clrMapOvr>
  <p:transition spd="med">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322833" y="1484784"/>
            <a:ext cx="8281615" cy="4968552"/>
          </a:xfrm>
          <a:solidFill>
            <a:schemeClr val="accent1">
              <a:lumMod val="20000"/>
              <a:lumOff val="80000"/>
            </a:schemeClr>
          </a:solidFill>
        </p:spPr>
        <p:txBody>
          <a:bodyPr/>
          <a:lstStyle/>
          <a:p>
            <a:r>
              <a:rPr lang="de-DE" sz="3600" u="sng" dirty="0" smtClean="0">
                <a:solidFill>
                  <a:schemeClr val="accent6"/>
                </a:solidFill>
                <a:latin typeface="Times New Roman" panose="02020603050405020304" pitchFamily="18" charset="0"/>
                <a:cs typeface="Times New Roman" panose="02020603050405020304" pitchFamily="18" charset="0"/>
              </a:rPr>
              <a:t>Hinweis:</a:t>
            </a:r>
            <a:endParaRPr lang="de-DE" sz="3600" dirty="0" smtClean="0">
              <a:solidFill>
                <a:schemeClr val="accent6"/>
              </a:solidFill>
              <a:latin typeface="Times New Roman" panose="02020603050405020304" pitchFamily="18" charset="0"/>
              <a:cs typeface="Times New Roman" panose="02020603050405020304" pitchFamily="18" charset="0"/>
            </a:endParaRPr>
          </a:p>
          <a:p>
            <a:r>
              <a:rPr lang="de-DE" sz="3200" dirty="0" smtClean="0">
                <a:solidFill>
                  <a:schemeClr val="accent6"/>
                </a:solidFill>
                <a:latin typeface="Times New Roman" panose="02020603050405020304" pitchFamily="18" charset="0"/>
                <a:cs typeface="Times New Roman" panose="02020603050405020304" pitchFamily="18" charset="0"/>
              </a:rPr>
              <a:t>In einer neu zusammengewürfelten Projektgruppe wird der „öffentliche Bereich“ sehr klein sein. </a:t>
            </a:r>
          </a:p>
          <a:p>
            <a:r>
              <a:rPr lang="de-DE" sz="3200" dirty="0" smtClean="0">
                <a:solidFill>
                  <a:schemeClr val="accent6"/>
                </a:solidFill>
                <a:latin typeface="Times New Roman" panose="02020603050405020304" pitchFamily="18" charset="0"/>
                <a:cs typeface="Times New Roman" panose="02020603050405020304" pitchFamily="18" charset="0"/>
              </a:rPr>
              <a:t>Die Gruppenmitglieder sind noch sehr vorsichtig mit dem was sie von sich preisgeben. </a:t>
            </a:r>
          </a:p>
          <a:p>
            <a:r>
              <a:rPr lang="de-DE" sz="3200" dirty="0" smtClean="0">
                <a:solidFill>
                  <a:schemeClr val="accent6"/>
                </a:solidFill>
                <a:latin typeface="Times New Roman" panose="02020603050405020304" pitchFamily="18" charset="0"/>
                <a:cs typeface="Times New Roman" panose="02020603050405020304" pitchFamily="18" charset="0"/>
              </a:rPr>
              <a:t>Aber mit zunehmender Zusammenarbeitsdauer wächst die Vertrautheit und der Bereich wird </a:t>
            </a:r>
            <a:r>
              <a:rPr lang="de-DE" sz="3400" dirty="0" smtClean="0">
                <a:solidFill>
                  <a:schemeClr val="accent6"/>
                </a:solidFill>
                <a:latin typeface="Times New Roman" panose="02020603050405020304" pitchFamily="18" charset="0"/>
                <a:cs typeface="Times New Roman" panose="02020603050405020304" pitchFamily="18" charset="0"/>
              </a:rPr>
              <a:t>grösser. </a:t>
            </a:r>
            <a:endParaRPr lang="de-DE" sz="3400" dirty="0">
              <a:solidFill>
                <a:schemeClr val="accent6"/>
              </a:solidFill>
              <a:latin typeface="Times New Roman" panose="02020603050405020304" pitchFamily="18" charset="0"/>
              <a:cs typeface="Times New Roman" panose="02020603050405020304" pitchFamily="18" charset="0"/>
            </a:endParaRPr>
          </a:p>
        </p:txBody>
      </p:sp>
      <p:sp>
        <p:nvSpPr>
          <p:cNvPr id="4" name="Textplatzhalter 1"/>
          <p:cNvSpPr>
            <a:spLocks noGrp="1"/>
          </p:cNvSpPr>
          <p:nvPr>
            <p:ph type="body" sz="quarter" idx="14"/>
          </p:nvPr>
        </p:nvSpPr>
        <p:spPr>
          <a:xfrm>
            <a:off x="250825" y="44624"/>
            <a:ext cx="8137525" cy="1196752"/>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990267"/>
      </p:ext>
    </p:extLst>
  </p:cSld>
  <p:clrMapOvr>
    <a:masterClrMapping/>
  </p:clrMapOvr>
  <p:transition spd="med">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1700808"/>
            <a:ext cx="8137525" cy="3096344"/>
          </a:xfrm>
          <a:solidFill>
            <a:schemeClr val="accent1">
              <a:lumMod val="20000"/>
              <a:lumOff val="80000"/>
            </a:schemeClr>
          </a:solidFill>
        </p:spPr>
        <p:txBody>
          <a:bodyPr/>
          <a:lstStyle/>
          <a:p>
            <a:r>
              <a:rPr lang="de-DE" sz="3600" b="1" u="sng" dirty="0" smtClean="0">
                <a:solidFill>
                  <a:schemeClr val="accent6"/>
                </a:solidFill>
                <a:latin typeface="Times New Roman" panose="02020603050405020304" pitchFamily="18" charset="0"/>
                <a:cs typeface="Times New Roman" panose="02020603050405020304" pitchFamily="18" charset="0"/>
              </a:rPr>
              <a:t>Fazit:</a:t>
            </a:r>
          </a:p>
          <a:p>
            <a:pPr algn="ctr"/>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Das, was vom Verhalten einer Person 	durch Andere wahrgenommen wird,                       	ist nur ein Teil dessen,                     	was die Person ausmacht.</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4" name="Textplatzhalter 1"/>
          <p:cNvSpPr>
            <a:spLocks noGrp="1"/>
          </p:cNvSpPr>
          <p:nvPr>
            <p:ph type="body" sz="quarter" idx="14"/>
          </p:nvPr>
        </p:nvSpPr>
        <p:spPr>
          <a:xfrm>
            <a:off x="250825" y="44624"/>
            <a:ext cx="8137525" cy="1196752"/>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Wahrnehmung und Interpretation</a:t>
            </a:r>
            <a:endParaRPr lang="de-DE" sz="5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942494"/>
      </p:ext>
    </p:extLst>
  </p:cSld>
  <p:clrMapOvr>
    <a:masterClrMapping/>
  </p:clrMapOvr>
  <p:transition spd="med">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quarter" idx="16"/>
          </p:nvPr>
        </p:nvSpPr>
        <p:spPr>
          <a:xfrm>
            <a:off x="250825" y="1413371"/>
            <a:ext cx="8137525" cy="4103861"/>
          </a:xfrm>
          <a:solidFill>
            <a:schemeClr val="accent6">
              <a:lumMod val="75000"/>
              <a:lumOff val="25000"/>
            </a:schemeClr>
          </a:solidFill>
        </p:spPr>
        <p:txBody>
          <a:bodyPr/>
          <a:lstStyle/>
          <a:p>
            <a:pPr algn="ctr"/>
            <a:r>
              <a:rPr lang="de-DE" sz="8000" b="1" dirty="0" smtClean="0">
                <a:solidFill>
                  <a:schemeClr val="accent1"/>
                </a:solidFill>
                <a:latin typeface="Times New Roman" panose="02020603050405020304" pitchFamily="18" charset="0"/>
                <a:cs typeface="Times New Roman" panose="02020603050405020304" pitchFamily="18" charset="0"/>
              </a:rPr>
              <a:t>2.4</a:t>
            </a:r>
          </a:p>
          <a:p>
            <a:pPr algn="ctr"/>
            <a:r>
              <a:rPr lang="de-DE" sz="8000" b="1" dirty="0" smtClean="0">
                <a:solidFill>
                  <a:schemeClr val="accent1"/>
                </a:solidFill>
                <a:latin typeface="Times New Roman" panose="02020603050405020304" pitchFamily="18" charset="0"/>
                <a:cs typeface="Times New Roman" panose="02020603050405020304" pitchFamily="18" charset="0"/>
              </a:rPr>
              <a:t>Kommunikations-techniken</a:t>
            </a:r>
            <a:endParaRPr lang="de-DE" sz="8000" b="1"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3173602"/>
      </p:ext>
    </p:extLst>
  </p:cSld>
  <p:clrMapOvr>
    <a:masterClrMapping/>
  </p:clrMapOvr>
  <p:transition spd="med">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1520" y="1699200"/>
            <a:ext cx="8352928" cy="4320000"/>
          </a:xfrm>
          <a:solidFill>
            <a:schemeClr val="accent6">
              <a:lumMod val="75000"/>
              <a:lumOff val="25000"/>
            </a:schemeClr>
          </a:solidFill>
        </p:spPr>
        <p:txBody>
          <a:bodyPr/>
          <a:lstStyle/>
          <a:p>
            <a:pPr algn="ctr"/>
            <a:r>
              <a:rPr lang="de-DE" sz="3600" b="1" dirty="0" smtClean="0">
                <a:solidFill>
                  <a:schemeClr val="accent1"/>
                </a:solidFill>
                <a:latin typeface="Times New Roman" panose="02020603050405020304" pitchFamily="18" charset="0"/>
                <a:cs typeface="Times New Roman" panose="02020603050405020304" pitchFamily="18" charset="0"/>
              </a:rPr>
              <a:t>Kommunikationstechniken</a:t>
            </a:r>
            <a:r>
              <a:rPr lang="de-DE" sz="3600" dirty="0" smtClean="0">
                <a:solidFill>
                  <a:schemeClr val="accent1"/>
                </a:solidFill>
                <a:latin typeface="Times New Roman" panose="02020603050405020304" pitchFamily="18" charset="0"/>
                <a:cs typeface="Times New Roman" panose="02020603050405020304" pitchFamily="18" charset="0"/>
              </a:rPr>
              <a:t> </a:t>
            </a:r>
          </a:p>
          <a:p>
            <a:pPr algn="ctr"/>
            <a:r>
              <a:rPr lang="de-DE" sz="3600" dirty="0" smtClean="0">
                <a:solidFill>
                  <a:schemeClr val="accent1"/>
                </a:solidFill>
                <a:latin typeface="Times New Roman" panose="02020603050405020304" pitchFamily="18" charset="0"/>
                <a:cs typeface="Times New Roman" panose="02020603050405020304" pitchFamily="18" charset="0"/>
              </a:rPr>
              <a:t>sind Techniken, die einen Gesprächsverlauf unterstützen können:</a:t>
            </a:r>
          </a:p>
          <a:p>
            <a:r>
              <a:rPr lang="de-DE" sz="3600" dirty="0" smtClean="0">
                <a:solidFill>
                  <a:schemeClr val="accent1"/>
                </a:solidFill>
                <a:latin typeface="Times New Roman" panose="02020603050405020304" pitchFamily="18" charset="0"/>
                <a:cs typeface="Times New Roman" panose="02020603050405020304" pitchFamily="18" charset="0"/>
              </a:rPr>
              <a:t>Dazu gehören:</a:t>
            </a:r>
          </a:p>
          <a:p>
            <a:pPr marL="571500" indent="-571500">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Gesprächshaltungen</a:t>
            </a:r>
          </a:p>
          <a:p>
            <a:pPr marL="571500" indent="-571500">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Auseinanderhalten                                        der Empfangsbereiche</a:t>
            </a:r>
          </a:p>
          <a:p>
            <a:endParaRPr lang="de-DE" sz="3600" dirty="0">
              <a:solidFill>
                <a:schemeClr val="accent1"/>
              </a:solidFill>
              <a:latin typeface="Times New Roman" panose="02020603050405020304" pitchFamily="18" charset="0"/>
              <a:cs typeface="Times New Roman" panose="02020603050405020304" pitchFamily="18" charset="0"/>
            </a:endParaRPr>
          </a:p>
          <a:p>
            <a:endParaRPr lang="de-DE" sz="3600" dirty="0">
              <a:solidFill>
                <a:schemeClr val="accent1"/>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4572000" y="4049777"/>
            <a:ext cx="4320480" cy="1323439"/>
          </a:xfrm>
          <a:prstGeom prst="rect">
            <a:avLst/>
          </a:prstGeom>
          <a:noFill/>
        </p:spPr>
        <p:txBody>
          <a:bodyPr wrap="square" rtlCol="0">
            <a:spAutoFit/>
          </a:bodyPr>
          <a:lstStyle/>
          <a:p>
            <a:pPr marL="457200" indent="-457200">
              <a:lnSpc>
                <a:spcPct val="150000"/>
              </a:lnSpc>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Metakommunikation</a:t>
            </a:r>
          </a:p>
          <a:p>
            <a:pPr marL="457200" indent="-457200">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Gesprächstechniken</a:t>
            </a:r>
            <a:endParaRPr lang="de-DE" sz="32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2533991"/>
      </p:ext>
    </p:extLst>
  </p:cSld>
  <p:clrMapOvr>
    <a:masterClrMapping/>
  </p:clrMapOvr>
  <p:transition spd="med">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Gesprächshaltung</a:t>
            </a:r>
            <a:endParaRPr lang="de-DE" sz="5000" b="1" dirty="0" smtClean="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754881" y="1556792"/>
            <a:ext cx="7129413" cy="3456384"/>
          </a:xfrm>
          <a:solidFill>
            <a:schemeClr val="accent6">
              <a:lumMod val="75000"/>
              <a:lumOff val="25000"/>
            </a:schemeClr>
          </a:solidFill>
        </p:spPr>
        <p:txBody>
          <a:bodyPr/>
          <a:lstStyle/>
          <a:p>
            <a:r>
              <a:rPr lang="de-DE" sz="3600" b="1" dirty="0" smtClean="0">
                <a:solidFill>
                  <a:schemeClr val="accent1"/>
                </a:solidFill>
                <a:latin typeface="Times New Roman" panose="02020603050405020304" pitchFamily="18" charset="0"/>
                <a:cs typeface="Times New Roman" panose="02020603050405020304" pitchFamily="18" charset="0"/>
              </a:rPr>
              <a:t>Im Einzelnen:</a:t>
            </a:r>
          </a:p>
          <a:p>
            <a:endParaRPr lang="de-DE" sz="800" b="1" dirty="0" smtClean="0">
              <a:solidFill>
                <a:schemeClr val="accent1"/>
              </a:solidFill>
              <a:latin typeface="Times New Roman" panose="02020603050405020304" pitchFamily="18" charset="0"/>
              <a:cs typeface="Times New Roman" panose="02020603050405020304" pitchFamily="18" charset="0"/>
            </a:endParaRPr>
          </a:p>
          <a:p>
            <a:endParaRPr lang="de-DE" sz="800" b="1" dirty="0" smtClean="0">
              <a:solidFill>
                <a:schemeClr val="accent1"/>
              </a:solidFill>
              <a:latin typeface="Times New Roman" panose="02020603050405020304" pitchFamily="18" charset="0"/>
              <a:cs typeface="Times New Roman" panose="02020603050405020304" pitchFamily="18" charset="0"/>
            </a:endParaRPr>
          </a:p>
          <a:p>
            <a:pPr marL="742950" indent="-742950">
              <a:buAutoNum type="arabicPeriod"/>
            </a:pPr>
            <a:r>
              <a:rPr lang="de-DE" sz="3600" u="sng" dirty="0" smtClean="0">
                <a:solidFill>
                  <a:schemeClr val="accent1"/>
                </a:solidFill>
                <a:latin typeface="Times New Roman" panose="02020603050405020304" pitchFamily="18" charset="0"/>
                <a:cs typeface="Times New Roman" panose="02020603050405020304" pitchFamily="18" charset="0"/>
              </a:rPr>
              <a:t>Gesprächshaltung</a:t>
            </a:r>
          </a:p>
          <a:p>
            <a:r>
              <a:rPr lang="de-DE" sz="3600" dirty="0" smtClean="0">
                <a:solidFill>
                  <a:schemeClr val="accent1"/>
                </a:solidFill>
                <a:latin typeface="Times New Roman" panose="02020603050405020304" pitchFamily="18" charset="0"/>
                <a:cs typeface="Times New Roman" panose="02020603050405020304" pitchFamily="18" charset="0"/>
              </a:rPr>
              <a:t>	Wie stehen die Gesprächspartner 	zueinander und welche Haltung 	nehmen sie zueinander ein.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5956793"/>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322908" y="189582"/>
            <a:ext cx="8137525" cy="719138"/>
          </a:xfrm>
        </p:spPr>
        <p:txBody>
          <a:bodyPr>
            <a:noAutofit/>
          </a:bodyPr>
          <a:lstStyle/>
          <a:p>
            <a:pPr algn="ctr"/>
            <a:r>
              <a:rPr lang="de-DE" sz="5000" b="1" dirty="0" smtClean="0">
                <a:solidFill>
                  <a:schemeClr val="accent6"/>
                </a:solidFill>
                <a:latin typeface="Times New Roman" panose="02020603050405020304" pitchFamily="18" charset="0"/>
                <a:cs typeface="Times New Roman" panose="02020603050405020304" pitchFamily="18" charset="0"/>
              </a:rPr>
              <a:t>Betrieb und Kommunikation</a:t>
            </a:r>
            <a:endParaRPr lang="de-DE" sz="5000" b="1" dirty="0">
              <a:solidFill>
                <a:schemeClr val="accent6"/>
              </a:solidFill>
              <a:latin typeface="Times New Roman" panose="02020603050405020304" pitchFamily="18" charset="0"/>
              <a:cs typeface="Times New Roman" panose="02020603050405020304" pitchFamily="18" charset="0"/>
            </a:endParaRPr>
          </a:p>
        </p:txBody>
      </p:sp>
      <p:sp>
        <p:nvSpPr>
          <p:cNvPr id="3" name="Textfeld 2"/>
          <p:cNvSpPr txBox="1"/>
          <p:nvPr/>
        </p:nvSpPr>
        <p:spPr>
          <a:xfrm>
            <a:off x="323528" y="1988840"/>
            <a:ext cx="8137525" cy="1200329"/>
          </a:xfrm>
          <a:prstGeom prst="rect">
            <a:avLst/>
          </a:prstGeom>
          <a:solidFill>
            <a:schemeClr val="accent1">
              <a:lumMod val="20000"/>
              <a:lumOff val="80000"/>
            </a:schemeClr>
          </a:solidFill>
        </p:spPr>
        <p:txBody>
          <a:bodyPr wrap="square" rtlCol="0">
            <a:spAutoFit/>
          </a:bodyPr>
          <a:lstStyle/>
          <a:p>
            <a:r>
              <a:rPr lang="de-DE" sz="3600" dirty="0" smtClean="0">
                <a:solidFill>
                  <a:schemeClr val="accent6"/>
                </a:solidFill>
                <a:latin typeface="Times New Roman" panose="02020603050405020304" pitchFamily="18" charset="0"/>
                <a:cs typeface="Times New Roman" panose="02020603050405020304" pitchFamily="18" charset="0"/>
              </a:rPr>
              <a:t>In einem Betrieb arbeiten Menschen zusammen, mit dem Ziel: </a:t>
            </a:r>
            <a:endParaRPr lang="de-DE" sz="3600" dirty="0">
              <a:solidFill>
                <a:schemeClr val="accent6"/>
              </a:solidFill>
              <a:latin typeface="Times New Roman" panose="02020603050405020304" pitchFamily="18" charset="0"/>
              <a:cs typeface="Times New Roman" panose="02020603050405020304" pitchFamily="18" charset="0"/>
            </a:endParaRPr>
          </a:p>
        </p:txBody>
      </p:sp>
      <p:sp>
        <p:nvSpPr>
          <p:cNvPr id="5" name="Textfeld 4"/>
          <p:cNvSpPr txBox="1"/>
          <p:nvPr/>
        </p:nvSpPr>
        <p:spPr>
          <a:xfrm>
            <a:off x="322908" y="3717032"/>
            <a:ext cx="8137524" cy="1754326"/>
          </a:xfrm>
          <a:prstGeom prst="rect">
            <a:avLst/>
          </a:prstGeom>
          <a:solidFill>
            <a:schemeClr val="accent1">
              <a:lumMod val="20000"/>
              <a:lumOff val="80000"/>
            </a:schemeClr>
          </a:solidFill>
        </p:spPr>
        <p:txBody>
          <a:bodyPr wrap="square" rtlCol="0">
            <a:spAutoFit/>
          </a:bodyPr>
          <a:lstStyle/>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Güter und Dienstleistungen anzubieten</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Diese zu verkaufen</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Wirtschaftlich erfolgreich zu sein</a:t>
            </a: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9791184"/>
      </p:ext>
    </p:extLst>
  </p:cSld>
  <p:clrMapOvr>
    <a:masterClrMapping/>
  </p:clrMapOvr>
  <p:transition spd="med">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9552" y="188640"/>
            <a:ext cx="7561534" cy="936104"/>
          </a:xfrm>
        </p:spPr>
        <p:txBody>
          <a:bodyPr>
            <a:noAutofit/>
          </a:bodyPr>
          <a:lstStyle/>
          <a:p>
            <a:pPr algn="ctr"/>
            <a:r>
              <a:rPr lang="de-DE" sz="5000" b="1" dirty="0" smtClean="0">
                <a:latin typeface="Times New Roman" panose="02020603050405020304" pitchFamily="18" charset="0"/>
                <a:cs typeface="Times New Roman" panose="02020603050405020304" pitchFamily="18" charset="0"/>
              </a:rPr>
              <a:t>Gesprächshaltung</a:t>
            </a:r>
            <a:endParaRPr lang="de-DE" sz="5000" b="1" dirty="0">
              <a:latin typeface="Times New Roman" panose="02020603050405020304" pitchFamily="18" charset="0"/>
              <a:cs typeface="Times New Roman" panose="02020603050405020304" pitchFamily="18" charset="0"/>
            </a:endParaRPr>
          </a:p>
        </p:txBody>
      </p:sp>
      <p:graphicFrame>
        <p:nvGraphicFramePr>
          <p:cNvPr id="4" name="Inhaltsplatzhalter 3"/>
          <p:cNvGraphicFramePr>
            <a:graphicFrameLocks noGrp="1"/>
          </p:cNvGraphicFramePr>
          <p:nvPr>
            <p:ph sz="quarter" idx="16"/>
            <p:extLst>
              <p:ext uri="{D42A27DB-BD31-4B8C-83A1-F6EECF244321}">
                <p14:modId xmlns:p14="http://schemas.microsoft.com/office/powerpoint/2010/main" val="2844219940"/>
              </p:ext>
            </p:extLst>
          </p:nvPr>
        </p:nvGraphicFramePr>
        <p:xfrm>
          <a:off x="251172" y="1700808"/>
          <a:ext cx="8136832" cy="4754880"/>
        </p:xfrm>
        <a:graphic>
          <a:graphicData uri="http://schemas.openxmlformats.org/drawingml/2006/table">
            <a:tbl>
              <a:tblPr firstRow="1" bandRow="1">
                <a:tableStyleId>{5C22544A-7EE6-4342-B048-85BDC9FD1C3A}</a:tableStyleId>
              </a:tblPr>
              <a:tblGrid>
                <a:gridCol w="4068416"/>
                <a:gridCol w="4068416"/>
              </a:tblGrid>
              <a:tr h="133841">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Gesprächshaltung</a:t>
                      </a:r>
                      <a:endParaRPr lang="de-DE" sz="3600"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Wirkung</a:t>
                      </a:r>
                      <a:endParaRPr lang="de-DE" sz="36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offen, ehrlich, selbstbewusst</a:t>
                      </a:r>
                      <a:endParaRPr lang="de-DE" sz="3600"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glaubwürdig, authentisch</a:t>
                      </a:r>
                      <a:endParaRPr lang="de-DE" sz="36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Interesse an der anderen Person</a:t>
                      </a:r>
                      <a:endParaRPr lang="de-DE" sz="3600"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Sensibilität, </a:t>
                      </a:r>
                    </a:p>
                    <a:p>
                      <a:r>
                        <a:rPr lang="de-DE" sz="3600" dirty="0" smtClean="0">
                          <a:solidFill>
                            <a:schemeClr val="accent6"/>
                          </a:solidFill>
                          <a:latin typeface="Times New Roman" panose="02020603050405020304" pitchFamily="18" charset="0"/>
                          <a:cs typeface="Times New Roman" panose="02020603050405020304" pitchFamily="18" charset="0"/>
                        </a:rPr>
                        <a:t>Respekt</a:t>
                      </a:r>
                      <a:endParaRPr lang="de-DE" sz="3600" dirty="0">
                        <a:solidFill>
                          <a:schemeClr val="accent6"/>
                        </a:solidFill>
                        <a:latin typeface="Times New Roman" panose="02020603050405020304" pitchFamily="18" charset="0"/>
                        <a:cs typeface="Times New Roman" panose="02020603050405020304" pitchFamily="18" charset="0"/>
                      </a:endParaRPr>
                    </a:p>
                  </a:txBody>
                  <a:tcPr/>
                </a:tc>
              </a:tr>
              <a:tr h="370840">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Einfühlsamkeit,</a:t>
                      </a:r>
                      <a:r>
                        <a:rPr lang="de-DE" sz="3600" baseline="0" dirty="0" smtClean="0">
                          <a:solidFill>
                            <a:schemeClr val="accent6"/>
                          </a:solidFill>
                          <a:latin typeface="Times New Roman" panose="02020603050405020304" pitchFamily="18" charset="0"/>
                          <a:cs typeface="Times New Roman" panose="02020603050405020304" pitchFamily="18" charset="0"/>
                        </a:rPr>
                        <a:t> Empathie</a:t>
                      </a:r>
                      <a:endParaRPr lang="de-DE" sz="3600" dirty="0">
                        <a:solidFill>
                          <a:schemeClr val="accent6"/>
                        </a:solidFill>
                        <a:latin typeface="Times New Roman" panose="02020603050405020304" pitchFamily="18" charset="0"/>
                        <a:cs typeface="Times New Roman" panose="02020603050405020304" pitchFamily="18" charset="0"/>
                      </a:endParaRPr>
                    </a:p>
                  </a:txBody>
                  <a:tcPr/>
                </a:tc>
                <a:tc>
                  <a:txBody>
                    <a:bodyPr/>
                    <a:lstStyle/>
                    <a:p>
                      <a:r>
                        <a:rPr lang="de-DE" sz="3600" dirty="0" smtClean="0">
                          <a:solidFill>
                            <a:schemeClr val="accent6"/>
                          </a:solidFill>
                          <a:latin typeface="Times New Roman" panose="02020603050405020304" pitchFamily="18" charset="0"/>
                          <a:cs typeface="Times New Roman" panose="02020603050405020304" pitchFamily="18" charset="0"/>
                        </a:rPr>
                        <a:t>Sympathie, funktionierende</a:t>
                      </a:r>
                      <a:r>
                        <a:rPr lang="de-DE" sz="3600" baseline="0" dirty="0" smtClean="0">
                          <a:solidFill>
                            <a:schemeClr val="accent6"/>
                          </a:solidFill>
                          <a:latin typeface="Times New Roman" panose="02020603050405020304" pitchFamily="18" charset="0"/>
                          <a:cs typeface="Times New Roman" panose="02020603050405020304" pitchFamily="18" charset="0"/>
                        </a:rPr>
                        <a:t> Beziehung</a:t>
                      </a:r>
                      <a:endParaRPr lang="de-DE" sz="3600" dirty="0">
                        <a:solidFill>
                          <a:schemeClr val="accent6"/>
                        </a:solidFill>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2400001270"/>
      </p:ext>
    </p:extLst>
  </p:cSld>
  <p:clrMapOvr>
    <a:masterClrMapping/>
  </p:clrMapOvr>
  <p:transition spd="med">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692696"/>
            <a:ext cx="7561534" cy="719138"/>
          </a:xfrm>
        </p:spPr>
        <p:txBody>
          <a:bodyPr>
            <a:noAutofit/>
          </a:bodyPr>
          <a:lstStyle/>
          <a:p>
            <a:pPr algn="ctr"/>
            <a:r>
              <a:rPr lang="de-DE" sz="5000" b="1" dirty="0">
                <a:latin typeface="Times New Roman" panose="02020603050405020304" pitchFamily="18" charset="0"/>
                <a:cs typeface="Times New Roman" panose="02020603050405020304" pitchFamily="18" charset="0"/>
              </a:rPr>
              <a:t>Auseinanderhalten der Empfangsbereiche</a:t>
            </a:r>
          </a:p>
          <a:p>
            <a:pPr algn="ct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solidFill>
            <a:schemeClr val="accent6">
              <a:lumMod val="75000"/>
              <a:lumOff val="25000"/>
            </a:schemeClr>
          </a:solidFill>
        </p:spPr>
        <p:txBody>
          <a:bodyPr/>
          <a:lstStyle/>
          <a:p>
            <a:pPr marL="742950" indent="-742950">
              <a:buAutoNum type="arabicPeriod" startAt="2"/>
            </a:pPr>
            <a:r>
              <a:rPr lang="de-DE" sz="3600" u="sng" dirty="0" smtClean="0">
                <a:solidFill>
                  <a:schemeClr val="accent1"/>
                </a:solidFill>
                <a:latin typeface="Times New Roman" panose="02020603050405020304" pitchFamily="18" charset="0"/>
                <a:cs typeface="Times New Roman" panose="02020603050405020304" pitchFamily="18" charset="0"/>
              </a:rPr>
              <a:t>Auseinanderhalten der Empfangsbereiche</a:t>
            </a:r>
          </a:p>
          <a:p>
            <a:r>
              <a:rPr lang="de-DE" sz="3600" dirty="0" smtClean="0">
                <a:solidFill>
                  <a:schemeClr val="accent1"/>
                </a:solidFill>
                <a:latin typeface="Times New Roman" panose="02020603050405020304" pitchFamily="18" charset="0"/>
                <a:cs typeface="Times New Roman" panose="02020603050405020304" pitchFamily="18" charset="0"/>
              </a:rPr>
              <a:t>	</a:t>
            </a:r>
            <a:r>
              <a:rPr lang="de-DE" sz="3600" dirty="0">
                <a:solidFill>
                  <a:schemeClr val="accent1"/>
                </a:solidFill>
                <a:latin typeface="Times New Roman" panose="02020603050405020304" pitchFamily="18" charset="0"/>
                <a:cs typeface="Times New Roman" panose="02020603050405020304" pitchFamily="18" charset="0"/>
              </a:rPr>
              <a:t>D</a:t>
            </a:r>
            <a:r>
              <a:rPr lang="de-DE" sz="3600" dirty="0" smtClean="0">
                <a:solidFill>
                  <a:schemeClr val="accent1"/>
                </a:solidFill>
                <a:latin typeface="Times New Roman" panose="02020603050405020304" pitchFamily="18" charset="0"/>
                <a:cs typeface="Times New Roman" panose="02020603050405020304" pitchFamily="18" charset="0"/>
              </a:rPr>
              <a:t>rei Empfangsbereiche sind beim 	Empfang einer Nachricht beteiligt:</a:t>
            </a:r>
          </a:p>
          <a:p>
            <a:r>
              <a:rPr lang="de-DE" sz="3600" dirty="0" smtClean="0">
                <a:solidFill>
                  <a:schemeClr val="accent1"/>
                </a:solidFill>
                <a:latin typeface="Times New Roman" panose="02020603050405020304" pitchFamily="18" charset="0"/>
                <a:cs typeface="Times New Roman" panose="02020603050405020304" pitchFamily="18" charset="0"/>
              </a:rPr>
              <a:t> </a:t>
            </a:r>
            <a:endParaRPr lang="de-DE" sz="3600" dirty="0">
              <a:solidFill>
                <a:schemeClr val="accent1"/>
              </a:solidFill>
              <a:latin typeface="Times New Roman" panose="02020603050405020304" pitchFamily="18" charset="0"/>
              <a:cs typeface="Times New Roman" panose="02020603050405020304" pitchFamily="18" charset="0"/>
            </a:endParaRPr>
          </a:p>
          <a:p>
            <a:endParaRPr lang="de-DE" sz="3600" dirty="0">
              <a:solidFill>
                <a:schemeClr val="accent1"/>
              </a:solidFill>
              <a:latin typeface="Times New Roman" panose="02020603050405020304" pitchFamily="18" charset="0"/>
              <a:cs typeface="Times New Roman" panose="02020603050405020304" pitchFamily="18" charset="0"/>
            </a:endParaRPr>
          </a:p>
        </p:txBody>
      </p:sp>
      <p:sp>
        <p:nvSpPr>
          <p:cNvPr id="6" name="Textfeld 5"/>
          <p:cNvSpPr txBox="1"/>
          <p:nvPr/>
        </p:nvSpPr>
        <p:spPr>
          <a:xfrm>
            <a:off x="1259632" y="4293096"/>
            <a:ext cx="5832648" cy="1754326"/>
          </a:xfrm>
          <a:prstGeom prst="rect">
            <a:avLst/>
          </a:prstGeom>
          <a:noFill/>
        </p:spPr>
        <p:txBody>
          <a:bodyPr wrap="square" rtlCol="0">
            <a:spAutoFit/>
          </a:bodyPr>
          <a:lstStyle/>
          <a:p>
            <a:pPr marL="742950" indent="-742950">
              <a:buFont typeface="+mj-lt"/>
              <a:buAutoNum type="alphaLcParenR"/>
            </a:pPr>
            <a:r>
              <a:rPr lang="de-DE" sz="3600" dirty="0" smtClean="0">
                <a:solidFill>
                  <a:schemeClr val="accent1"/>
                </a:solidFill>
                <a:latin typeface="Times New Roman" panose="02020603050405020304" pitchFamily="18" charset="0"/>
                <a:cs typeface="Times New Roman" panose="02020603050405020304" pitchFamily="18" charset="0"/>
              </a:rPr>
              <a:t>Wahrnehmen</a:t>
            </a:r>
          </a:p>
          <a:p>
            <a:pPr marL="742950" indent="-742950">
              <a:buFont typeface="+mj-lt"/>
              <a:buAutoNum type="alphaLcParenR"/>
            </a:pPr>
            <a:r>
              <a:rPr lang="de-DE" sz="3600" dirty="0" smtClean="0">
                <a:solidFill>
                  <a:schemeClr val="accent1"/>
                </a:solidFill>
                <a:latin typeface="Times New Roman" panose="02020603050405020304" pitchFamily="18" charset="0"/>
                <a:cs typeface="Times New Roman" panose="02020603050405020304" pitchFamily="18" charset="0"/>
              </a:rPr>
              <a:t>Fühlen</a:t>
            </a:r>
          </a:p>
          <a:p>
            <a:pPr marL="742950" indent="-742950">
              <a:buFont typeface="+mj-lt"/>
              <a:buAutoNum type="alphaLcParenR"/>
            </a:pPr>
            <a:r>
              <a:rPr lang="de-DE" sz="3600" dirty="0" smtClean="0">
                <a:solidFill>
                  <a:schemeClr val="accent1"/>
                </a:solidFill>
                <a:latin typeface="Times New Roman" panose="02020603050405020304" pitchFamily="18" charset="0"/>
                <a:cs typeface="Times New Roman" panose="02020603050405020304" pitchFamily="18" charset="0"/>
              </a:rPr>
              <a:t>Interpretieren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8009779"/>
      </p:ext>
    </p:extLst>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4" name="Textfeld 3"/>
          <p:cNvSpPr txBox="1"/>
          <p:nvPr/>
        </p:nvSpPr>
        <p:spPr>
          <a:xfrm>
            <a:off x="2159001" y="2204864"/>
            <a:ext cx="4321173" cy="2862322"/>
          </a:xfrm>
          <a:prstGeom prst="rect">
            <a:avLst/>
          </a:prstGeom>
          <a:solidFill>
            <a:schemeClr val="accent1"/>
          </a:solid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Wahrnehmen:</a:t>
            </a:r>
          </a:p>
          <a:p>
            <a:endParaRPr lang="de-DE" sz="3600" dirty="0" smtClean="0">
              <a:solidFill>
                <a:schemeClr val="accent6"/>
              </a:solidFill>
              <a:latin typeface="Times New Roman" panose="02020603050405020304" pitchFamily="18" charset="0"/>
              <a:cs typeface="Times New Roman" panose="02020603050405020304" pitchFamily="18" charset="0"/>
            </a:endParaRPr>
          </a:p>
          <a:p>
            <a:pPr marL="571500" indent="-571500">
              <a:buFontTx/>
              <a:buChar char="-"/>
            </a:pPr>
            <a:r>
              <a:rPr lang="de-DE" sz="3600" dirty="0" smtClean="0">
                <a:solidFill>
                  <a:schemeClr val="accent6"/>
                </a:solidFill>
                <a:latin typeface="Times New Roman" panose="02020603050405020304" pitchFamily="18" charset="0"/>
                <a:cs typeface="Times New Roman" panose="02020603050405020304" pitchFamily="18" charset="0"/>
              </a:rPr>
              <a:t>reine Beobachtung</a:t>
            </a:r>
          </a:p>
          <a:p>
            <a:pPr marL="571500" indent="-571500">
              <a:buFontTx/>
              <a:buChar char="-"/>
            </a:pPr>
            <a:r>
              <a:rPr lang="de-DE" sz="3600" dirty="0" smtClean="0">
                <a:solidFill>
                  <a:schemeClr val="accent6"/>
                </a:solidFill>
                <a:latin typeface="Times New Roman" panose="02020603050405020304" pitchFamily="18" charset="0"/>
                <a:cs typeface="Times New Roman" panose="02020603050405020304" pitchFamily="18" charset="0"/>
              </a:rPr>
              <a:t>objektiv</a:t>
            </a:r>
          </a:p>
          <a:p>
            <a:pPr marL="571500" indent="-571500">
              <a:buFontTx/>
              <a:buChar char="-"/>
            </a:pPr>
            <a:r>
              <a:rPr lang="de-DE" sz="3600" dirty="0">
                <a:solidFill>
                  <a:schemeClr val="accent6"/>
                </a:solidFill>
                <a:latin typeface="Times New Roman" panose="02020603050405020304" pitchFamily="18" charset="0"/>
                <a:cs typeface="Times New Roman" panose="02020603050405020304" pitchFamily="18" charset="0"/>
              </a:rPr>
              <a:t>r</a:t>
            </a:r>
            <a:r>
              <a:rPr lang="de-DE" sz="3600" dirty="0" smtClean="0">
                <a:solidFill>
                  <a:schemeClr val="accent6"/>
                </a:solidFill>
                <a:latin typeface="Times New Roman" panose="02020603050405020304" pitchFamily="18" charset="0"/>
                <a:cs typeface="Times New Roman" panose="02020603050405020304" pitchFamily="18" charset="0"/>
              </a:rPr>
              <a:t>ational</a:t>
            </a:r>
          </a:p>
        </p:txBody>
      </p:sp>
    </p:spTree>
    <p:extLst>
      <p:ext uri="{BB962C8B-B14F-4D97-AF65-F5344CB8AC3E}">
        <p14:creationId xmlns:p14="http://schemas.microsoft.com/office/powerpoint/2010/main" val="3397074271"/>
      </p:ext>
    </p:extLst>
  </p:cSld>
  <p:clrMapOvr>
    <a:masterClrMapping/>
  </p:clrMapOvr>
  <p:transition spd="med">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6" name="Inhaltsplatzhalter 5"/>
          <p:cNvSpPr txBox="1">
            <a:spLocks noGrp="1"/>
          </p:cNvSpPr>
          <p:nvPr>
            <p:ph sz="quarter" idx="16"/>
          </p:nvPr>
        </p:nvSpPr>
        <p:spPr>
          <a:xfrm>
            <a:off x="1870969" y="2204864"/>
            <a:ext cx="4897238" cy="2640723"/>
          </a:xfrm>
          <a:prstGeom prst="rect">
            <a:avLst/>
          </a:prstGeom>
          <a:solidFill>
            <a:schemeClr val="accent6"/>
          </a:solidFill>
        </p:spPr>
        <p:txBody>
          <a:bodyPr wrap="square" rtlCol="0">
            <a:spAutoFit/>
          </a:bodyPr>
          <a:lstStyle/>
          <a:p>
            <a:r>
              <a:rPr lang="de-DE" sz="3600" u="sng" dirty="0" smtClean="0">
                <a:solidFill>
                  <a:schemeClr val="accent1"/>
                </a:solidFill>
                <a:latin typeface="Times New Roman" panose="02020603050405020304" pitchFamily="18" charset="0"/>
                <a:cs typeface="Times New Roman" panose="02020603050405020304" pitchFamily="18" charset="0"/>
              </a:rPr>
              <a:t>Fühlen:</a:t>
            </a:r>
          </a:p>
          <a:p>
            <a:endParaRPr lang="de-DE" sz="3600" u="sng" dirty="0">
              <a:solidFill>
                <a:schemeClr val="accent1"/>
              </a:solidFill>
              <a:latin typeface="Times New Roman" panose="02020603050405020304" pitchFamily="18" charset="0"/>
              <a:cs typeface="Times New Roman" panose="02020603050405020304" pitchFamily="18" charset="0"/>
            </a:endParaRPr>
          </a:p>
          <a:p>
            <a:pPr marL="571500" indent="-571500">
              <a:buFontTx/>
              <a:buChar char="-"/>
            </a:pPr>
            <a:r>
              <a:rPr lang="de-DE" sz="3600" dirty="0" smtClean="0">
                <a:solidFill>
                  <a:schemeClr val="accent1"/>
                </a:solidFill>
                <a:latin typeface="Times New Roman" panose="02020603050405020304" pitchFamily="18" charset="0"/>
                <a:cs typeface="Times New Roman" panose="02020603050405020304" pitchFamily="18" charset="0"/>
              </a:rPr>
              <a:t>unkontrollierte,</a:t>
            </a:r>
          </a:p>
          <a:p>
            <a:pPr marL="571500" indent="-571500">
              <a:buFontTx/>
              <a:buChar char="-"/>
            </a:pPr>
            <a:r>
              <a:rPr lang="de-DE" sz="3600" dirty="0">
                <a:solidFill>
                  <a:schemeClr val="accent1"/>
                </a:solidFill>
                <a:latin typeface="Times New Roman" panose="02020603050405020304" pitchFamily="18" charset="0"/>
                <a:cs typeface="Times New Roman" panose="02020603050405020304" pitchFamily="18" charset="0"/>
              </a:rPr>
              <a:t>e</a:t>
            </a:r>
            <a:r>
              <a:rPr lang="de-DE" sz="3600" dirty="0" smtClean="0">
                <a:solidFill>
                  <a:schemeClr val="accent1"/>
                </a:solidFill>
                <a:latin typeface="Times New Roman" panose="02020603050405020304" pitchFamily="18" charset="0"/>
                <a:cs typeface="Times New Roman" panose="02020603050405020304" pitchFamily="18" charset="0"/>
              </a:rPr>
              <a:t>motionale Reaktion</a:t>
            </a:r>
          </a:p>
        </p:txBody>
      </p:sp>
    </p:spTree>
    <p:extLst>
      <p:ext uri="{BB962C8B-B14F-4D97-AF65-F5344CB8AC3E}">
        <p14:creationId xmlns:p14="http://schemas.microsoft.com/office/powerpoint/2010/main" val="3605837027"/>
      </p:ext>
    </p:extLst>
  </p:cSld>
  <p:clrMapOvr>
    <a:masterClrMapping/>
  </p:clrMapOvr>
  <p:transition spd="med">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4" name="Inhaltsplatzhalter 3"/>
          <p:cNvSpPr txBox="1">
            <a:spLocks noGrp="1"/>
          </p:cNvSpPr>
          <p:nvPr>
            <p:ph sz="quarter" idx="16"/>
          </p:nvPr>
        </p:nvSpPr>
        <p:spPr>
          <a:xfrm>
            <a:off x="1726953" y="2060848"/>
            <a:ext cx="5185270" cy="3305520"/>
          </a:xfrm>
          <a:prstGeom prst="rect">
            <a:avLst/>
          </a:prstGeom>
          <a:solidFill>
            <a:schemeClr val="accent1"/>
          </a:solid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Interpretieren:</a:t>
            </a:r>
            <a:endParaRPr lang="de-DE" sz="3600" dirty="0" smtClean="0">
              <a:solidFill>
                <a:schemeClr val="accent6"/>
              </a:solidFill>
              <a:latin typeface="Times New Roman" panose="02020603050405020304" pitchFamily="18" charset="0"/>
              <a:cs typeface="Times New Roman" panose="02020603050405020304" pitchFamily="18" charset="0"/>
            </a:endParaRPr>
          </a:p>
          <a:p>
            <a:endParaRPr lang="de-DE" sz="3600" u="sng" dirty="0">
              <a:solidFill>
                <a:schemeClr val="accent6"/>
              </a:solidFill>
              <a:latin typeface="Times New Roman" panose="02020603050405020304" pitchFamily="18" charset="0"/>
              <a:cs typeface="Times New Roman" panose="02020603050405020304" pitchFamily="18" charset="0"/>
            </a:endParaRPr>
          </a:p>
          <a:p>
            <a:pPr marL="571500" indent="-571500">
              <a:buFontTx/>
              <a:buChar char="-"/>
            </a:pPr>
            <a:r>
              <a:rPr lang="de-DE" sz="3600" dirty="0" smtClean="0">
                <a:solidFill>
                  <a:schemeClr val="accent6"/>
                </a:solidFill>
                <a:latin typeface="Times New Roman" panose="02020603050405020304" pitchFamily="18" charset="0"/>
                <a:cs typeface="Times New Roman" panose="02020603050405020304" pitchFamily="18" charset="0"/>
              </a:rPr>
              <a:t>Werten aufgrund</a:t>
            </a:r>
          </a:p>
          <a:p>
            <a:r>
              <a:rPr lang="de-DE" sz="3600" dirty="0">
                <a:solidFill>
                  <a:schemeClr val="accent6"/>
                </a:solidFill>
                <a:latin typeface="Times New Roman" panose="02020603050405020304" pitchFamily="18" charset="0"/>
                <a:cs typeface="Times New Roman" panose="02020603050405020304" pitchFamily="18" charset="0"/>
              </a:rPr>
              <a:t> </a:t>
            </a:r>
            <a:r>
              <a:rPr lang="de-DE" sz="3600" dirty="0" smtClean="0">
                <a:solidFill>
                  <a:schemeClr val="accent6"/>
                </a:solidFill>
                <a:latin typeface="Times New Roman" panose="02020603050405020304" pitchFamily="18" charset="0"/>
                <a:cs typeface="Times New Roman" panose="02020603050405020304" pitchFamily="18" charset="0"/>
              </a:rPr>
              <a:t>    eigener Erfahrungen</a:t>
            </a:r>
          </a:p>
          <a:p>
            <a:pPr marL="571500" indent="-571500">
              <a:buFontTx/>
              <a:buChar char="-"/>
            </a:pPr>
            <a:r>
              <a:rPr lang="de-DE" sz="3600" dirty="0">
                <a:solidFill>
                  <a:schemeClr val="accent6"/>
                </a:solidFill>
                <a:latin typeface="Times New Roman" panose="02020603050405020304" pitchFamily="18" charset="0"/>
                <a:cs typeface="Times New Roman" panose="02020603050405020304" pitchFamily="18" charset="0"/>
              </a:rPr>
              <a:t>u</a:t>
            </a:r>
            <a:r>
              <a:rPr lang="de-DE" sz="3600" dirty="0" smtClean="0">
                <a:solidFill>
                  <a:schemeClr val="accent6"/>
                </a:solidFill>
                <a:latin typeface="Times New Roman" panose="02020603050405020304" pitchFamily="18" charset="0"/>
                <a:cs typeface="Times New Roman" panose="02020603050405020304" pitchFamily="18" charset="0"/>
              </a:rPr>
              <a:t>nd Kenntnisse</a:t>
            </a:r>
          </a:p>
        </p:txBody>
      </p:sp>
    </p:spTree>
    <p:extLst>
      <p:ext uri="{BB962C8B-B14F-4D97-AF65-F5344CB8AC3E}">
        <p14:creationId xmlns:p14="http://schemas.microsoft.com/office/powerpoint/2010/main" val="3455711950"/>
      </p:ext>
    </p:extLst>
  </p:cSld>
  <p:clrMapOvr>
    <a:masterClrMapping/>
  </p:clrMapOvr>
  <p:transition spd="med">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844824"/>
            <a:ext cx="8137525" cy="3746024"/>
          </a:xfrm>
          <a:solidFill>
            <a:schemeClr val="accent6">
              <a:lumMod val="75000"/>
              <a:lumOff val="25000"/>
            </a:schemeClr>
          </a:solidFill>
        </p:spPr>
        <p:txBody>
          <a:bodyPr/>
          <a:lstStyle/>
          <a:p>
            <a:r>
              <a:rPr lang="de-DE" sz="3600" dirty="0" smtClean="0">
                <a:solidFill>
                  <a:schemeClr val="accent1"/>
                </a:solidFill>
                <a:latin typeface="Times New Roman" panose="02020603050405020304" pitchFamily="18" charset="0"/>
                <a:cs typeface="Times New Roman" panose="02020603050405020304" pitchFamily="18" charset="0"/>
              </a:rPr>
              <a:t>Missverständnisse entstehen durch das Mischen von Wahrnehmung, Gefühl und Interpretation. </a:t>
            </a:r>
          </a:p>
          <a:p>
            <a:r>
              <a:rPr lang="de-DE" sz="3600" dirty="0" smtClean="0">
                <a:solidFill>
                  <a:schemeClr val="accent1"/>
                </a:solidFill>
                <a:latin typeface="Times New Roman" panose="02020603050405020304" pitchFamily="18" charset="0"/>
                <a:cs typeface="Times New Roman" panose="02020603050405020304" pitchFamily="18" charset="0"/>
              </a:rPr>
              <a:t>Sie können vermieden werden, wenn Wahrnehmung, Gefühl und Interpretation voneinander getrennt werden.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5524370"/>
      </p:ext>
    </p:extLst>
  </p:cSld>
  <p:clrMapOvr>
    <a:masterClrMapping/>
  </p:clrMapOvr>
  <p:transition spd="med">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6" y="1699200"/>
            <a:ext cx="8137525" cy="4826144"/>
          </a:xfrm>
          <a:solidFill>
            <a:schemeClr val="accent6">
              <a:lumMod val="75000"/>
              <a:lumOff val="25000"/>
            </a:schemeClr>
          </a:solidFill>
        </p:spPr>
        <p:txBody>
          <a:bodyPr/>
          <a:lstStyle/>
          <a:p>
            <a:r>
              <a:rPr lang="de-DE" sz="3600" dirty="0" smtClean="0">
                <a:solidFill>
                  <a:schemeClr val="accent1"/>
                </a:solidFill>
                <a:latin typeface="Times New Roman" panose="02020603050405020304" pitchFamily="18" charset="0"/>
                <a:cs typeface="Times New Roman" panose="02020603050405020304" pitchFamily="18" charset="0"/>
              </a:rPr>
              <a:t>3.   </a:t>
            </a:r>
            <a:r>
              <a:rPr lang="de-DE" sz="3600" u="sng" dirty="0" smtClean="0">
                <a:solidFill>
                  <a:schemeClr val="accent1"/>
                </a:solidFill>
                <a:latin typeface="Times New Roman" panose="02020603050405020304" pitchFamily="18" charset="0"/>
                <a:cs typeface="Times New Roman" panose="02020603050405020304" pitchFamily="18" charset="0"/>
              </a:rPr>
              <a:t>Metakommunikation</a:t>
            </a:r>
            <a:endParaRPr lang="de-DE" sz="3600" dirty="0" smtClean="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Die beteiligten Personen sprechen 	über die Art und Weise ihres 	Umgangs miteinander und über ihre 	Gefühle in der Situation.</a:t>
            </a:r>
            <a:endParaRPr lang="de-DE" sz="3600" dirty="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Die sachliche Ebene wird dabei kurz 	verlassen und der 	Kommunikationsprozess angeschaut.</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2865140"/>
      </p:ext>
    </p:extLst>
  </p:cSld>
  <p:clrMapOvr>
    <a:masterClrMapping/>
  </p:clrMapOvr>
  <p:transition spd="med">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6" y="1699200"/>
            <a:ext cx="8137525" cy="2809920"/>
          </a:xfrm>
          <a:solidFill>
            <a:schemeClr val="accent6">
              <a:lumMod val="75000"/>
              <a:lumOff val="25000"/>
            </a:schemeClr>
          </a:solidFill>
        </p:spPr>
        <p:txBody>
          <a:bodyPr/>
          <a:lstStyle/>
          <a:p>
            <a:pPr marL="742950" indent="-742950">
              <a:buAutoNum type="arabicPeriod" startAt="4"/>
            </a:pPr>
            <a:r>
              <a:rPr lang="de-DE" sz="3600" u="sng" dirty="0" smtClean="0">
                <a:solidFill>
                  <a:schemeClr val="accent1"/>
                </a:solidFill>
                <a:latin typeface="Times New Roman" panose="02020603050405020304" pitchFamily="18" charset="0"/>
                <a:cs typeface="Times New Roman" panose="02020603050405020304" pitchFamily="18" charset="0"/>
              </a:rPr>
              <a:t>Gesprächstechniken</a:t>
            </a:r>
            <a:r>
              <a:rPr lang="de-DE" sz="3600" dirty="0" smtClean="0">
                <a:solidFill>
                  <a:schemeClr val="accent1"/>
                </a:solidFill>
                <a:latin typeface="Times New Roman" panose="02020603050405020304" pitchFamily="18" charset="0"/>
                <a:cs typeface="Times New Roman" panose="02020603050405020304" pitchFamily="18" charset="0"/>
              </a:rPr>
              <a:t> </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Sie sind die Grundlagen für ein 	Gespräch.</a:t>
            </a:r>
          </a:p>
          <a:p>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Dazu gehören: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8643243"/>
      </p:ext>
    </p:extLst>
  </p:cSld>
  <p:clrMapOvr>
    <a:masterClrMapping/>
  </p:clrMapOvr>
  <p:transition spd="med">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4" name="Inhaltsplatzhalter 3"/>
          <p:cNvSpPr>
            <a:spLocks noGrp="1"/>
          </p:cNvSpPr>
          <p:nvPr>
            <p:ph sz="quarter" idx="16"/>
          </p:nvPr>
        </p:nvSpPr>
        <p:spPr>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latin typeface="Times New Roman" panose="02020603050405020304" pitchFamily="18" charset="0"/>
                <a:cs typeface="Times New Roman" panose="02020603050405020304" pitchFamily="18" charset="0"/>
              </a:rPr>
              <a:t>Eine sachliche und klare Ausdrucksweise</a:t>
            </a:r>
            <a:endParaRPr lang="de-DE"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4675358"/>
      </p:ext>
    </p:extLst>
  </p:cSld>
  <p:clrMapOvr>
    <a:masterClrMapping/>
  </p:clrMapOvr>
  <p:transition spd="med">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6" name="Inhaltsplatzhalter 5"/>
          <p:cNvSpPr>
            <a:spLocks noGrp="1"/>
          </p:cNvSpPr>
          <p:nvPr>
            <p:ph sz="quarter" idx="16"/>
          </p:nvPr>
        </p:nvSpPr>
        <p:spPr>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latin typeface="Times New Roman" panose="02020603050405020304" pitchFamily="18" charset="0"/>
                <a:cs typeface="Times New Roman" panose="02020603050405020304" pitchFamily="18" charset="0"/>
              </a:rPr>
              <a:t>Eine verständliche Formulierung</a:t>
            </a:r>
            <a:endParaRPr lang="de-DE"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53983"/>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250825" y="188640"/>
            <a:ext cx="8137525" cy="719138"/>
          </a:xfrm>
        </p:spPr>
        <p:txBody>
          <a:bodyPr>
            <a:noAutofit/>
          </a:bodyPr>
          <a:lstStyle/>
          <a:p>
            <a:pPr algn="ctr"/>
            <a:r>
              <a:rPr lang="de-DE" sz="5000" dirty="0" smtClean="0">
                <a:solidFill>
                  <a:schemeClr val="accent6"/>
                </a:solidFill>
                <a:latin typeface="Times New Roman" panose="02020603050405020304" pitchFamily="18" charset="0"/>
                <a:cs typeface="Times New Roman" panose="02020603050405020304" pitchFamily="18" charset="0"/>
              </a:rPr>
              <a:t>Kommunikation</a:t>
            </a:r>
            <a:endParaRPr lang="de-DE" sz="5000" dirty="0">
              <a:solidFill>
                <a:schemeClr val="accent6"/>
              </a:solidFill>
              <a:latin typeface="Times New Roman" panose="02020603050405020304" pitchFamily="18" charset="0"/>
              <a:cs typeface="Times New Roman" panose="02020603050405020304" pitchFamily="18" charset="0"/>
            </a:endParaRPr>
          </a:p>
        </p:txBody>
      </p:sp>
      <p:sp>
        <p:nvSpPr>
          <p:cNvPr id="4" name="Textfeld 3"/>
          <p:cNvSpPr txBox="1"/>
          <p:nvPr/>
        </p:nvSpPr>
        <p:spPr>
          <a:xfrm>
            <a:off x="754955" y="2132856"/>
            <a:ext cx="7345437" cy="3970318"/>
          </a:xfrm>
          <a:prstGeom prst="rect">
            <a:avLst/>
          </a:prstGeom>
          <a:solidFill>
            <a:schemeClr val="accent1">
              <a:lumMod val="20000"/>
              <a:lumOff val="80000"/>
            </a:schemeClr>
          </a:solidFill>
        </p:spPr>
        <p:txBody>
          <a:bodyPr wrap="square" rtlCol="0">
            <a:spAutoFit/>
          </a:bodyPr>
          <a:lstStyle/>
          <a:p>
            <a:r>
              <a:rPr lang="de-DE" sz="3600" u="sng" dirty="0" smtClean="0">
                <a:solidFill>
                  <a:schemeClr val="accent6"/>
                </a:solidFill>
                <a:latin typeface="Times New Roman" panose="02020603050405020304" pitchFamily="18" charset="0"/>
                <a:cs typeface="Times New Roman" panose="02020603050405020304" pitchFamily="18" charset="0"/>
              </a:rPr>
              <a:t>Ist:</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Aktive und passive Verständigung zwischen Menschen</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Senden und Empfangen von Nachrichten und Informationen</a:t>
            </a:r>
          </a:p>
          <a:p>
            <a:pPr marL="571500" indent="-571500">
              <a:buFont typeface="Wingdings" panose="05000000000000000000" pitchFamily="2" charset="2"/>
              <a:buChar char="§"/>
            </a:pPr>
            <a:r>
              <a:rPr lang="de-DE" sz="3600" dirty="0" smtClean="0">
                <a:solidFill>
                  <a:schemeClr val="accent6"/>
                </a:solidFill>
                <a:latin typeface="Times New Roman" panose="02020603050405020304" pitchFamily="18" charset="0"/>
                <a:cs typeface="Times New Roman" panose="02020603050405020304" pitchFamily="18" charset="0"/>
              </a:rPr>
              <a:t>Wirtschaftlich erfolgreich zu sein</a:t>
            </a:r>
          </a:p>
          <a:p>
            <a:pPr marL="571500" indent="-571500">
              <a:buFont typeface="Wingdings" panose="05000000000000000000" pitchFamily="2" charset="2"/>
              <a:buChar char="§"/>
            </a:pPr>
            <a:endParaRPr lang="de-DE" sz="3600" dirty="0">
              <a:solidFill>
                <a:schemeClr val="accent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287574"/>
      </p:ext>
    </p:extLst>
  </p:cSld>
  <p:clrMapOvr>
    <a:masterClrMapping/>
  </p:clrMapOvr>
  <p:transition spd="med">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5" name="Inhaltsplatzhalter 4"/>
          <p:cNvSpPr>
            <a:spLocks noGrp="1"/>
          </p:cNvSpPr>
          <p:nvPr>
            <p:ph sz="quarter" idx="16"/>
          </p:nvPr>
        </p:nvSpPr>
        <p:spPr>
          <a:xfrm>
            <a:off x="250826" y="1628800"/>
            <a:ext cx="8137525" cy="43200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latin typeface="Times New Roman" panose="02020603050405020304" pitchFamily="18" charset="0"/>
                <a:cs typeface="Times New Roman" panose="02020603050405020304" pitchFamily="18" charset="0"/>
              </a:rPr>
              <a:t>Genaues und aktives Zuhören</a:t>
            </a:r>
            <a:endParaRPr lang="de-DE"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686559"/>
      </p:ext>
    </p:extLst>
  </p:cSld>
  <p:clrMapOvr>
    <a:masterClrMapping/>
  </p:clrMapOvr>
  <p:transition spd="med">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4" name="Inhaltsplatzhalter 3"/>
          <p:cNvSpPr>
            <a:spLocks noGrp="1"/>
          </p:cNvSpPr>
          <p:nvPr>
            <p:ph sz="quarter" idx="16"/>
          </p:nvPr>
        </p:nvSpPr>
        <p:spPr>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latin typeface="Times New Roman" panose="02020603050405020304" pitchFamily="18" charset="0"/>
                <a:cs typeface="Times New Roman" panose="02020603050405020304" pitchFamily="18" charset="0"/>
              </a:rPr>
              <a:t>Rückmeldung geben, dass die Nachricht verstanden wurde</a:t>
            </a:r>
            <a:endParaRPr lang="de-DE"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144614"/>
      </p:ext>
    </p:extLst>
  </p:cSld>
  <p:clrMapOvr>
    <a:masterClrMapping/>
  </p:clrMapOvr>
  <p:transition spd="med">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p:txBody>
          <a:bodyPr/>
          <a:lstStyle/>
          <a:p>
            <a:endParaRPr lang="de-DE"/>
          </a:p>
        </p:txBody>
      </p:sp>
      <p:sp>
        <p:nvSpPr>
          <p:cNvPr id="4" name="Inhaltsplatzhalter 3"/>
          <p:cNvSpPr>
            <a:spLocks noGrp="1"/>
          </p:cNvSpPr>
          <p:nvPr>
            <p:ph sz="quarter" idx="16"/>
          </p:nvPr>
        </p:nvSpPr>
        <p:spPr>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5400" dirty="0" smtClean="0">
                <a:solidFill>
                  <a:schemeClr val="accent1"/>
                </a:solidFill>
                <a:latin typeface="Times New Roman" panose="02020603050405020304" pitchFamily="18" charset="0"/>
                <a:cs typeface="Times New Roman" panose="02020603050405020304" pitchFamily="18" charset="0"/>
              </a:rPr>
              <a:t>Forderungen und Wünsche offen vertreten</a:t>
            </a:r>
            <a:endParaRPr lang="de-DE" sz="54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5173740"/>
      </p:ext>
    </p:extLst>
  </p:cSld>
  <p:clrMapOvr>
    <a:masterClrMapping/>
  </p:clrMapOvr>
  <p:transition spd="med">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1196752"/>
            <a:ext cx="8137525" cy="5517232"/>
          </a:xfrm>
          <a:solidFill>
            <a:schemeClr val="accent6">
              <a:lumMod val="75000"/>
              <a:lumOff val="25000"/>
            </a:schemeClr>
          </a:solidFill>
        </p:spPr>
        <p:txBody>
          <a:bodyPr/>
          <a:lstStyle/>
          <a:p>
            <a:pPr algn="ctr"/>
            <a:r>
              <a:rPr lang="de-DE" sz="3600" b="1" u="sng" dirty="0" smtClean="0">
                <a:solidFill>
                  <a:schemeClr val="accent1"/>
                </a:solidFill>
                <a:latin typeface="Times New Roman" panose="02020603050405020304" pitchFamily="18" charset="0"/>
                <a:cs typeface="Times New Roman" panose="02020603050405020304" pitchFamily="18" charset="0"/>
              </a:rPr>
              <a:t>Aktives Zuhören:</a:t>
            </a:r>
            <a:endParaRPr lang="de-DE" sz="3600" dirty="0" smtClean="0">
              <a:solidFill>
                <a:schemeClr val="accent1"/>
              </a:solidFill>
              <a:latin typeface="Times New Roman" panose="02020603050405020304" pitchFamily="18" charset="0"/>
              <a:cs typeface="Times New Roman" panose="02020603050405020304" pitchFamily="18" charset="0"/>
            </a:endParaRPr>
          </a:p>
          <a:p>
            <a:pPr algn="ct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Gefühle, Vorstellungen und Wünsche werden meist nicht direkt formuliert, schwingen jedoch in fast jeder </a:t>
            </a:r>
            <a:r>
              <a:rPr lang="de-DE" sz="3600" dirty="0" smtClean="0">
                <a:solidFill>
                  <a:schemeClr val="accent1"/>
                </a:solidFill>
                <a:latin typeface="Times New Roman" panose="02020603050405020304" pitchFamily="18" charset="0"/>
                <a:cs typeface="Times New Roman" panose="02020603050405020304" pitchFamily="18" charset="0"/>
              </a:rPr>
              <a:t>Äußerung </a:t>
            </a:r>
            <a:r>
              <a:rPr lang="de-DE" sz="3600" dirty="0" smtClean="0">
                <a:solidFill>
                  <a:schemeClr val="accent1"/>
                </a:solidFill>
                <a:latin typeface="Times New Roman" panose="02020603050405020304" pitchFamily="18" charset="0"/>
                <a:cs typeface="Times New Roman" panose="02020603050405020304" pitchFamily="18" charset="0"/>
              </a:rPr>
              <a:t>mit.</a:t>
            </a:r>
          </a:p>
          <a:p>
            <a:pPr algn="ctr"/>
            <a:r>
              <a:rPr lang="de-DE" sz="3600" dirty="0" smtClean="0">
                <a:solidFill>
                  <a:schemeClr val="accent1"/>
                </a:solidFill>
                <a:latin typeface="Times New Roman" panose="02020603050405020304" pitchFamily="18" charset="0"/>
                <a:cs typeface="Times New Roman" panose="02020603050405020304" pitchFamily="18" charset="0"/>
              </a:rPr>
              <a:t>Deswegen ist es beim „aktiven Zuhören“ nicht nur wichtig </a:t>
            </a:r>
            <a:r>
              <a:rPr lang="de-DE" sz="3600" u="sng" dirty="0" smtClean="0">
                <a:solidFill>
                  <a:schemeClr val="accent1"/>
                </a:solidFill>
                <a:latin typeface="Times New Roman" panose="02020603050405020304" pitchFamily="18" charset="0"/>
                <a:cs typeface="Times New Roman" panose="02020603050405020304" pitchFamily="18" charset="0"/>
              </a:rPr>
              <a:t>was</a:t>
            </a:r>
            <a:r>
              <a:rPr lang="de-DE" sz="3600" dirty="0" smtClean="0">
                <a:solidFill>
                  <a:schemeClr val="accent1"/>
                </a:solidFill>
                <a:latin typeface="Times New Roman" panose="02020603050405020304" pitchFamily="18" charset="0"/>
                <a:cs typeface="Times New Roman" panose="02020603050405020304" pitchFamily="18" charset="0"/>
              </a:rPr>
              <a:t> der Gesprächspartner sagt, sondern auch </a:t>
            </a:r>
            <a:r>
              <a:rPr lang="de-DE" sz="3600" u="sng" dirty="0" smtClean="0">
                <a:solidFill>
                  <a:schemeClr val="accent1"/>
                </a:solidFill>
                <a:latin typeface="Times New Roman" panose="02020603050405020304" pitchFamily="18" charset="0"/>
                <a:cs typeface="Times New Roman" panose="02020603050405020304" pitchFamily="18" charset="0"/>
              </a:rPr>
              <a:t>wie</a:t>
            </a:r>
            <a:r>
              <a:rPr lang="de-DE" sz="3600" dirty="0">
                <a:solidFill>
                  <a:schemeClr val="accent1"/>
                </a:solidFill>
                <a:latin typeface="Times New Roman" panose="02020603050405020304" pitchFamily="18" charset="0"/>
                <a:cs typeface="Times New Roman" panose="02020603050405020304" pitchFamily="18" charset="0"/>
              </a:rPr>
              <a:t> </a:t>
            </a:r>
            <a:r>
              <a:rPr lang="de-DE" sz="3600" dirty="0" smtClean="0">
                <a:solidFill>
                  <a:schemeClr val="accent1"/>
                </a:solidFill>
                <a:latin typeface="Times New Roman" panose="02020603050405020304" pitchFamily="18" charset="0"/>
                <a:cs typeface="Times New Roman" panose="02020603050405020304" pitchFamily="18" charset="0"/>
              </a:rPr>
              <a:t>er es sagt. </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644929"/>
      </p:ext>
    </p:extLst>
  </p:cSld>
  <p:clrMapOvr>
    <a:masterClrMapping/>
  </p:clrMapOvr>
  <p:transition spd="med">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863240" y="1700808"/>
            <a:ext cx="6912695" cy="3528392"/>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Um ein Klima des Vertrauens und der Verbundenheit zu schaffen                        ist es erforderlich sich auf seinen Gesprächspartner einzustellen                  </a:t>
            </a:r>
          </a:p>
          <a:p>
            <a:pPr algn="ctr"/>
            <a:r>
              <a:rPr lang="de-DE" sz="3600" dirty="0" smtClean="0">
                <a:solidFill>
                  <a:schemeClr val="accent1"/>
                </a:solidFill>
                <a:latin typeface="Times New Roman" panose="02020603050405020304" pitchFamily="18" charset="0"/>
                <a:cs typeface="Times New Roman" panose="02020603050405020304" pitchFamily="18" charset="0"/>
              </a:rPr>
              <a:t>und ihm Interesse und Verständnis zu signalisieren…</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113480"/>
      </p:ext>
    </p:extLst>
  </p:cSld>
  <p:clrMapOvr>
    <a:masterClrMapping/>
  </p:clrMapOvr>
  <p:transition spd="med">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6" y="1699200"/>
            <a:ext cx="8137525" cy="4034056"/>
          </a:xfrm>
          <a:solidFill>
            <a:schemeClr val="accent6">
              <a:lumMod val="75000"/>
              <a:lumOff val="25000"/>
            </a:schemeClr>
          </a:solidFill>
        </p:spPr>
        <p:txBody>
          <a:bodyPr/>
          <a:lstStyle/>
          <a:p>
            <a:pPr algn="ctr"/>
            <a:r>
              <a:rPr lang="de-DE" sz="3600" dirty="0" smtClean="0">
                <a:solidFill>
                  <a:schemeClr val="accent1"/>
                </a:solidFill>
                <a:latin typeface="Times New Roman" panose="02020603050405020304" pitchFamily="18" charset="0"/>
                <a:cs typeface="Times New Roman" panose="02020603050405020304" pitchFamily="18" charset="0"/>
              </a:rPr>
              <a:t>…dazu versucht der Zuhörende sich in sein Gegenüber hineinzudenken und einzufühlen.</a:t>
            </a:r>
          </a:p>
          <a:p>
            <a:pPr algn="ctr"/>
            <a:endParaRPr lang="de-DE" sz="800" dirty="0" smtClean="0">
              <a:solidFill>
                <a:schemeClr val="accent1"/>
              </a:solidFill>
              <a:latin typeface="Times New Roman" panose="02020603050405020304" pitchFamily="18" charset="0"/>
              <a:cs typeface="Times New Roman" panose="02020603050405020304" pitchFamily="18" charset="0"/>
            </a:endParaRPr>
          </a:p>
          <a:p>
            <a:pPr algn="ctr"/>
            <a:endParaRPr lang="de-DE" sz="800" dirty="0">
              <a:solidFill>
                <a:schemeClr val="accent1"/>
              </a:solidFill>
              <a:latin typeface="Times New Roman" panose="02020603050405020304" pitchFamily="18" charset="0"/>
              <a:cs typeface="Times New Roman" panose="02020603050405020304" pitchFamily="18" charset="0"/>
            </a:endParaRPr>
          </a:p>
          <a:p>
            <a:pPr algn="ctr"/>
            <a:r>
              <a:rPr lang="de-DE" sz="3600" dirty="0" smtClean="0">
                <a:solidFill>
                  <a:schemeClr val="accent1"/>
                </a:solidFill>
                <a:latin typeface="Times New Roman" panose="02020603050405020304" pitchFamily="18" charset="0"/>
                <a:cs typeface="Times New Roman" panose="02020603050405020304" pitchFamily="18" charset="0"/>
              </a:rPr>
              <a:t>Er versucht in Worte zu fassen, was in den Aussagen des Gesprächspartners gefühlsmäßig mitschwingt.</a:t>
            </a:r>
          </a:p>
          <a:p>
            <a:pPr algn="ct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7326057"/>
      </p:ext>
    </p:extLst>
  </p:cSld>
  <p:clrMapOvr>
    <a:masterClrMapping/>
  </p:clrMapOvr>
  <p:transition spd="med">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114470" y="1052736"/>
            <a:ext cx="8410235" cy="5976664"/>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Hierbei ist aktives Zuhören besonders geeignet:</a:t>
            </a:r>
            <a:endParaRPr lang="de-DE" sz="800" u="sng" dirty="0">
              <a:solidFill>
                <a:schemeClr val="accent1"/>
              </a:solidFill>
              <a:latin typeface="Times New Roman" panose="02020603050405020304" pitchFamily="18" charset="0"/>
              <a:cs typeface="Times New Roman" panose="02020603050405020304" pitchFamily="18" charset="0"/>
            </a:endParaRPr>
          </a:p>
          <a:p>
            <a:endParaRPr lang="de-DE" sz="800" dirty="0" smtClean="0">
              <a:solidFill>
                <a:schemeClr val="accent1"/>
              </a:solidFill>
              <a:latin typeface="Times New Roman" panose="02020603050405020304" pitchFamily="18" charset="0"/>
              <a:cs typeface="Times New Roman" panose="02020603050405020304" pitchFamily="18" charset="0"/>
            </a:endParaRPr>
          </a:p>
          <a:p>
            <a:pPr marL="457200" indent="-457200">
              <a:buClr>
                <a:schemeClr val="accent1"/>
              </a:buClr>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in der erste </a:t>
            </a:r>
            <a:r>
              <a:rPr lang="de-DE" sz="3200" dirty="0">
                <a:solidFill>
                  <a:schemeClr val="accent1"/>
                </a:solidFill>
                <a:latin typeface="Times New Roman" panose="02020603050405020304" pitchFamily="18" charset="0"/>
                <a:cs typeface="Times New Roman" panose="02020603050405020304" pitchFamily="18" charset="0"/>
              </a:rPr>
              <a:t>Kontaktphasen </a:t>
            </a:r>
            <a:r>
              <a:rPr lang="de-DE" sz="3200" dirty="0" smtClean="0">
                <a:solidFill>
                  <a:schemeClr val="accent1"/>
                </a:solidFill>
                <a:latin typeface="Times New Roman" panose="02020603050405020304" pitchFamily="18" charset="0"/>
                <a:cs typeface="Times New Roman" panose="02020603050405020304" pitchFamily="18" charset="0"/>
              </a:rPr>
              <a:t>eines Gespräches</a:t>
            </a:r>
          </a:p>
          <a:p>
            <a:pPr marL="457200" indent="-457200">
              <a:buClr>
                <a:schemeClr val="accent1"/>
              </a:buClr>
              <a:buFont typeface="Wingdings" panose="05000000000000000000" pitchFamily="2" charset="2"/>
              <a:buChar char="§"/>
            </a:pPr>
            <a:r>
              <a:rPr lang="de-DE" sz="3200" dirty="0" smtClean="0">
                <a:solidFill>
                  <a:schemeClr val="accent1"/>
                </a:solidFill>
                <a:latin typeface="Times New Roman" panose="02020603050405020304" pitchFamily="18" charset="0"/>
                <a:cs typeface="Times New Roman" panose="02020603050405020304" pitchFamily="18" charset="0"/>
              </a:rPr>
              <a:t>beim Versuch Gründe für das Verhalten des Gesprächspartners herauszufinden</a:t>
            </a:r>
          </a:p>
          <a:p>
            <a:pPr marL="457200" indent="-457200">
              <a:buClr>
                <a:schemeClr val="accent1"/>
              </a:buClr>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b</a:t>
            </a:r>
            <a:r>
              <a:rPr lang="de-DE" sz="3200" dirty="0" smtClean="0">
                <a:solidFill>
                  <a:schemeClr val="accent1"/>
                </a:solidFill>
                <a:latin typeface="Times New Roman" panose="02020603050405020304" pitchFamily="18" charset="0"/>
                <a:cs typeface="Times New Roman" panose="02020603050405020304" pitchFamily="18" charset="0"/>
              </a:rPr>
              <a:t>ei Gesprächen, die emotionsgeladen sind und nicht mehr sachlich geführt werden können </a:t>
            </a:r>
          </a:p>
          <a:p>
            <a:pPr marL="457200" indent="-457200">
              <a:buClr>
                <a:schemeClr val="accent1"/>
              </a:buClr>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b</a:t>
            </a:r>
            <a:r>
              <a:rPr lang="de-DE" sz="3200" dirty="0" smtClean="0">
                <a:solidFill>
                  <a:schemeClr val="accent1"/>
                </a:solidFill>
                <a:latin typeface="Times New Roman" panose="02020603050405020304" pitchFamily="18" charset="0"/>
                <a:cs typeface="Times New Roman" panose="02020603050405020304" pitchFamily="18" charset="0"/>
              </a:rPr>
              <a:t>ei Reklamationsgesprächen</a:t>
            </a:r>
          </a:p>
          <a:p>
            <a:pPr marL="457200" indent="-457200">
              <a:buClr>
                <a:schemeClr val="accent1"/>
              </a:buClr>
              <a:buFont typeface="Wingdings" panose="05000000000000000000" pitchFamily="2" charset="2"/>
              <a:buChar char="§"/>
            </a:pPr>
            <a:r>
              <a:rPr lang="de-DE" sz="3200" dirty="0">
                <a:solidFill>
                  <a:schemeClr val="accent1"/>
                </a:solidFill>
                <a:latin typeface="Times New Roman" panose="02020603050405020304" pitchFamily="18" charset="0"/>
                <a:cs typeface="Times New Roman" panose="02020603050405020304" pitchFamily="18" charset="0"/>
              </a:rPr>
              <a:t>b</a:t>
            </a:r>
            <a:r>
              <a:rPr lang="de-DE" sz="3200" dirty="0" smtClean="0">
                <a:solidFill>
                  <a:schemeClr val="accent1"/>
                </a:solidFill>
                <a:latin typeface="Times New Roman" panose="02020603050405020304" pitchFamily="18" charset="0"/>
                <a:cs typeface="Times New Roman" panose="02020603050405020304" pitchFamily="18" charset="0"/>
              </a:rPr>
              <a:t>ei Problemen, die der Gesprächspartner zur Sprache bringt.</a:t>
            </a:r>
          </a:p>
          <a:p>
            <a:pPr marL="285750" indent="-285750">
              <a:buClr>
                <a:schemeClr val="accent1"/>
              </a:buClr>
              <a:buFont typeface="Wingdings" panose="05000000000000000000" pitchFamily="2" charset="2"/>
              <a:buChar char="§"/>
            </a:pPr>
            <a:endParaRPr lang="de-DE" sz="3600" dirty="0">
              <a:solidFill>
                <a:schemeClr val="accent1"/>
              </a:solidFill>
              <a:latin typeface="Times New Roman" panose="02020603050405020304" pitchFamily="18" charset="0"/>
              <a:cs typeface="Times New Roman" panose="02020603050405020304" pitchFamily="18" charset="0"/>
            </a:endParaRPr>
          </a:p>
          <a:p>
            <a:endParaRPr lang="de-DE" sz="3600" dirty="0" smtClean="0">
              <a:solidFill>
                <a:schemeClr val="accent1"/>
              </a:solidFill>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
            </a:pP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4730782"/>
      </p:ext>
    </p:extLst>
  </p:cSld>
  <p:clrMapOvr>
    <a:masterClrMapping/>
  </p:clrMapOvr>
  <p:transition spd="med">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3" name="Inhaltsplatzhalter 2"/>
          <p:cNvSpPr>
            <a:spLocks noGrp="1"/>
          </p:cNvSpPr>
          <p:nvPr>
            <p:ph sz="quarter" idx="16"/>
          </p:nvPr>
        </p:nvSpPr>
        <p:spPr>
          <a:xfrm>
            <a:off x="250825" y="2564904"/>
            <a:ext cx="8137525" cy="1441768"/>
          </a:xfrm>
          <a:solidFill>
            <a:schemeClr val="accent6">
              <a:lumMod val="75000"/>
              <a:lumOff val="25000"/>
            </a:schemeClr>
          </a:solidFill>
        </p:spPr>
        <p:txBody>
          <a:bodyPr/>
          <a:lstStyle/>
          <a:p>
            <a:r>
              <a:rPr lang="de-DE" sz="3600" u="sng" dirty="0" smtClean="0">
                <a:solidFill>
                  <a:schemeClr val="accent1"/>
                </a:solidFill>
                <a:latin typeface="Times New Roman" panose="02020603050405020304" pitchFamily="18" charset="0"/>
                <a:cs typeface="Times New Roman" panose="02020603050405020304" pitchFamily="18" charset="0"/>
              </a:rPr>
              <a:t>Für „aktives Zuhören“ bedarf es einiger Voraussetzungen:</a:t>
            </a:r>
          </a:p>
          <a:p>
            <a:endParaRPr lang="de-DE" sz="800" u="sng" dirty="0" smtClean="0">
              <a:solidFill>
                <a:schemeClr val="accent1"/>
              </a:solidFill>
              <a:latin typeface="Times New Roman" panose="02020603050405020304" pitchFamily="18" charset="0"/>
              <a:cs typeface="Times New Roman" panose="02020603050405020304" pitchFamily="18" charset="0"/>
            </a:endParaRPr>
          </a:p>
          <a:p>
            <a:r>
              <a:rPr lang="de-DE" sz="3600" dirty="0" smtClean="0">
                <a:solidFill>
                  <a:schemeClr val="accent1"/>
                </a:solidFill>
                <a:latin typeface="Times New Roman" panose="02020603050405020304" pitchFamily="18" charset="0"/>
                <a:cs typeface="Times New Roman" panose="02020603050405020304" pitchFamily="18" charset="0"/>
              </a:rPr>
              <a:t>	</a:t>
            </a:r>
            <a:endParaRPr lang="de-DE" sz="3600" dirty="0">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6854495"/>
      </p:ext>
    </p:extLst>
  </p:cSld>
  <p:clrMapOvr>
    <a:masterClrMapping/>
  </p:clrMapOvr>
  <p:transition spd="med">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8" name="Rechteck 7"/>
          <p:cNvSpPr/>
          <p:nvPr/>
        </p:nvSpPr>
        <p:spPr>
          <a:xfrm>
            <a:off x="179128" y="2276872"/>
            <a:ext cx="8280920" cy="1902059"/>
          </a:xfrm>
          <a:prstGeom prst="rect">
            <a:avLst/>
          </a:prstGeom>
          <a:solidFill>
            <a:schemeClr val="accent1"/>
          </a:solidFill>
        </p:spPr>
        <p:txBody>
          <a:bodyPr wrap="square">
            <a:spAutoFit/>
          </a:bodyPr>
          <a:lstStyle/>
          <a:p>
            <a:pPr marL="514350" lvl="0" indent="-514350">
              <a:spcBef>
                <a:spcPct val="20000"/>
              </a:spcBef>
              <a:buClr>
                <a:srgbClr val="FF6600"/>
              </a:buClr>
              <a:buAutoNum type="arabicPeriod"/>
            </a:pPr>
            <a:r>
              <a:rPr lang="de-DE" sz="2800" dirty="0" smtClean="0">
                <a:solidFill>
                  <a:schemeClr val="accent6"/>
                </a:solidFill>
                <a:latin typeface="Times New Roman" panose="02020603050405020304" pitchFamily="18" charset="0"/>
                <a:cs typeface="Times New Roman" panose="02020603050405020304" pitchFamily="18" charset="0"/>
              </a:rPr>
              <a:t>1.   Gegenseitiger </a:t>
            </a:r>
            <a:r>
              <a:rPr lang="de-DE" sz="2800" dirty="0">
                <a:solidFill>
                  <a:schemeClr val="accent6"/>
                </a:solidFill>
                <a:latin typeface="Times New Roman" panose="02020603050405020304" pitchFamily="18" charset="0"/>
                <a:cs typeface="Times New Roman" panose="02020603050405020304" pitchFamily="18" charset="0"/>
              </a:rPr>
              <a:t>Respekt: </a:t>
            </a:r>
            <a:endParaRPr lang="de-DE" sz="2800" dirty="0" smtClean="0">
              <a:solidFill>
                <a:schemeClr val="accent6"/>
              </a:solidFill>
              <a:latin typeface="Times New Roman" panose="02020603050405020304" pitchFamily="18" charset="0"/>
              <a:cs typeface="Times New Roman" panose="02020603050405020304" pitchFamily="18" charset="0"/>
            </a:endParaRPr>
          </a:p>
          <a:p>
            <a:pPr marL="1428750" lvl="2" indent="-514350" algn="ctr">
              <a:spcBef>
                <a:spcPct val="20000"/>
              </a:spcBef>
              <a:buClr>
                <a:srgbClr val="FF6600"/>
              </a:buClr>
              <a:buAutoNum type="arabicPeriod"/>
            </a:pPr>
            <a:r>
              <a:rPr lang="de-DE" sz="2800" dirty="0" smtClean="0">
                <a:solidFill>
                  <a:schemeClr val="accent6"/>
                </a:solidFill>
                <a:latin typeface="Times New Roman" panose="02020603050405020304" pitchFamily="18" charset="0"/>
                <a:cs typeface="Times New Roman" panose="02020603050405020304" pitchFamily="18" charset="0"/>
              </a:rPr>
              <a:t>Wer </a:t>
            </a:r>
            <a:r>
              <a:rPr lang="de-DE" sz="2800" dirty="0">
                <a:solidFill>
                  <a:schemeClr val="accent6"/>
                </a:solidFill>
                <a:latin typeface="Times New Roman" panose="02020603050405020304" pitchFamily="18" charset="0"/>
                <a:cs typeface="Times New Roman" panose="02020603050405020304" pitchFamily="18" charset="0"/>
              </a:rPr>
              <a:t>seinen Gesprächspartner nicht als </a:t>
            </a:r>
            <a:r>
              <a:rPr lang="de-DE" sz="2800" dirty="0" smtClean="0">
                <a:solidFill>
                  <a:schemeClr val="accent6"/>
                </a:solidFill>
                <a:latin typeface="Times New Roman" panose="02020603050405020304" pitchFamily="18" charset="0"/>
                <a:cs typeface="Times New Roman" panose="02020603050405020304" pitchFamily="18" charset="0"/>
              </a:rPr>
              <a:t>gleichwertig </a:t>
            </a:r>
            <a:r>
              <a:rPr lang="de-DE" sz="2800" dirty="0">
                <a:solidFill>
                  <a:schemeClr val="accent6"/>
                </a:solidFill>
                <a:latin typeface="Times New Roman" panose="02020603050405020304" pitchFamily="18" charset="0"/>
                <a:cs typeface="Times New Roman" panose="02020603050405020304" pitchFamily="18" charset="0"/>
              </a:rPr>
              <a:t>ansieht, wird nicht in der </a:t>
            </a:r>
            <a:r>
              <a:rPr lang="de-DE" sz="2800" dirty="0" smtClean="0">
                <a:solidFill>
                  <a:schemeClr val="accent6"/>
                </a:solidFill>
                <a:latin typeface="Times New Roman" panose="02020603050405020304" pitchFamily="18" charset="0"/>
                <a:cs typeface="Times New Roman" panose="02020603050405020304" pitchFamily="18" charset="0"/>
              </a:rPr>
              <a:t>Lage </a:t>
            </a:r>
            <a:r>
              <a:rPr lang="de-DE" sz="2800" dirty="0">
                <a:solidFill>
                  <a:schemeClr val="accent6"/>
                </a:solidFill>
                <a:latin typeface="Times New Roman" panose="02020603050405020304" pitchFamily="18" charset="0"/>
                <a:cs typeface="Times New Roman" panose="02020603050405020304" pitchFamily="18" charset="0"/>
              </a:rPr>
              <a:t>sein </a:t>
            </a:r>
            <a:r>
              <a:rPr lang="de-DE" sz="2800" dirty="0" smtClean="0">
                <a:solidFill>
                  <a:schemeClr val="accent6"/>
                </a:solidFill>
                <a:latin typeface="Times New Roman" panose="02020603050405020304" pitchFamily="18" charset="0"/>
                <a:cs typeface="Times New Roman" panose="02020603050405020304" pitchFamily="18" charset="0"/>
              </a:rPr>
              <a:t>ihm </a:t>
            </a:r>
            <a:r>
              <a:rPr lang="de-DE" sz="2800" dirty="0">
                <a:solidFill>
                  <a:schemeClr val="accent6"/>
                </a:solidFill>
                <a:latin typeface="Times New Roman" panose="02020603050405020304" pitchFamily="18" charset="0"/>
                <a:cs typeface="Times New Roman" panose="02020603050405020304" pitchFamily="18" charset="0"/>
              </a:rPr>
              <a:t>aktiv zuzuhören</a:t>
            </a:r>
            <a:r>
              <a:rPr lang="de-DE" sz="2800" dirty="0" smtClean="0">
                <a:solidFill>
                  <a:schemeClr val="accent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3742226"/>
      </p:ext>
    </p:extLst>
  </p:cSld>
  <p:clrMapOvr>
    <a:masterClrMapping/>
  </p:clrMapOvr>
  <p:transition spd="med">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4"/>
          </p:nvPr>
        </p:nvSpPr>
        <p:spPr>
          <a:xfrm>
            <a:off x="538821" y="333598"/>
            <a:ext cx="7561534" cy="719138"/>
          </a:xfrm>
        </p:spPr>
        <p:txBody>
          <a:bodyPr>
            <a:noAutofit/>
          </a:bodyPr>
          <a:lstStyle/>
          <a:p>
            <a:r>
              <a:rPr lang="de-DE" sz="5000" b="1" dirty="0" smtClean="0">
                <a:latin typeface="Times New Roman" panose="02020603050405020304" pitchFamily="18" charset="0"/>
                <a:cs typeface="Times New Roman" panose="02020603050405020304" pitchFamily="18" charset="0"/>
              </a:rPr>
              <a:t>Kommunikationstechniken</a:t>
            </a:r>
            <a:endParaRPr lang="de-DE" sz="5000" b="1" dirty="0">
              <a:latin typeface="Times New Roman" panose="02020603050405020304" pitchFamily="18" charset="0"/>
              <a:cs typeface="Times New Roman" panose="02020603050405020304" pitchFamily="18" charset="0"/>
            </a:endParaRPr>
          </a:p>
        </p:txBody>
      </p:sp>
      <p:sp>
        <p:nvSpPr>
          <p:cNvPr id="6" name="Rechteck 5"/>
          <p:cNvSpPr/>
          <p:nvPr/>
        </p:nvSpPr>
        <p:spPr>
          <a:xfrm>
            <a:off x="1115232" y="2564904"/>
            <a:ext cx="6408712" cy="954107"/>
          </a:xfrm>
          <a:prstGeom prst="rect">
            <a:avLst/>
          </a:prstGeom>
          <a:solidFill>
            <a:schemeClr val="accent6">
              <a:lumMod val="75000"/>
              <a:lumOff val="25000"/>
            </a:schemeClr>
          </a:solidFill>
        </p:spPr>
        <p:txBody>
          <a:bodyPr wrap="square">
            <a:spAutoFit/>
          </a:bodyPr>
          <a:lstStyle/>
          <a:p>
            <a:pPr marL="742950" lvl="0" indent="-742950" algn="ctr">
              <a:spcBef>
                <a:spcPct val="20000"/>
              </a:spcBef>
              <a:buClr>
                <a:srgbClr val="FF6600"/>
              </a:buClr>
              <a:buFontTx/>
              <a:buAutoNum type="arabicPeriod" startAt="2"/>
            </a:pPr>
            <a:r>
              <a:rPr lang="de-DE" sz="2800" dirty="0">
                <a:solidFill>
                  <a:schemeClr val="accent1"/>
                </a:solidFill>
                <a:latin typeface="Times New Roman" panose="02020603050405020304" pitchFamily="18" charset="0"/>
                <a:cs typeface="Times New Roman" panose="02020603050405020304" pitchFamily="18" charset="0"/>
              </a:rPr>
              <a:t>Interesse und Wertschätzung </a:t>
            </a:r>
            <a:r>
              <a:rPr lang="de-DE" sz="2800" dirty="0" smtClean="0">
                <a:solidFill>
                  <a:schemeClr val="accent1"/>
                </a:solidFill>
                <a:latin typeface="Times New Roman" panose="02020603050405020304" pitchFamily="18" charset="0"/>
                <a:cs typeface="Times New Roman" panose="02020603050405020304" pitchFamily="18" charset="0"/>
              </a:rPr>
              <a:t>des Gegenübers </a:t>
            </a:r>
            <a:r>
              <a:rPr lang="de-DE" sz="2800" dirty="0">
                <a:solidFill>
                  <a:schemeClr val="accent1"/>
                </a:solidFill>
                <a:latin typeface="Times New Roman" panose="02020603050405020304" pitchFamily="18" charset="0"/>
                <a:cs typeface="Times New Roman" panose="02020603050405020304" pitchFamily="18" charset="0"/>
              </a:rPr>
              <a:t>stehen im </a:t>
            </a:r>
            <a:r>
              <a:rPr lang="de-DE" sz="2800" dirty="0" smtClean="0">
                <a:solidFill>
                  <a:schemeClr val="accent1"/>
                </a:solidFill>
                <a:latin typeface="Times New Roman" panose="02020603050405020304" pitchFamily="18" charset="0"/>
                <a:cs typeface="Times New Roman" panose="02020603050405020304" pitchFamily="18" charset="0"/>
              </a:rPr>
              <a:t>Mittelpunkt</a:t>
            </a:r>
          </a:p>
        </p:txBody>
      </p:sp>
    </p:spTree>
    <p:extLst>
      <p:ext uri="{BB962C8B-B14F-4D97-AF65-F5344CB8AC3E}">
        <p14:creationId xmlns:p14="http://schemas.microsoft.com/office/powerpoint/2010/main" val="393344119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657891AA-7083-4B9A-A2E7-10A3DB9FE36B}" vid="{69B7BE1E-8258-47ED-882D-3EE56252FF41}"/>
    </a:ext>
  </a:extLst>
</a:theme>
</file>

<file path=ppt/theme/theme10.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657891AA-7083-4B9A-A2E7-10A3DB9FE36B}" vid="{5002E857-D42C-4BE1-AEE8-2868786ADA78}"/>
    </a:ext>
  </a:extLst>
</a:theme>
</file>

<file path=ppt/theme/theme3.xml><?xml version="1.0" encoding="utf-8"?>
<a:theme xmlns:a="http://schemas.openxmlformats.org/drawingml/2006/main" name="1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657891AA-7083-4B9A-A2E7-10A3DB9FE36B}" vid="{418793CD-9E64-48E9-9816-F942F3BD753C}"/>
    </a:ext>
  </a:extLst>
</a:theme>
</file>

<file path=ppt/theme/theme4.xml><?xml version="1.0" encoding="utf-8"?>
<a:theme xmlns:a="http://schemas.openxmlformats.org/drawingml/2006/main" name="3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657891AA-7083-4B9A-A2E7-10A3DB9FE36B}" vid="{CAAEF8D7-9CBA-4C54-9F1D-090DF7470980}"/>
    </a:ext>
  </a:extLst>
</a:theme>
</file>

<file path=ppt/theme/theme5.xml><?xml version="1.0" encoding="utf-8"?>
<a:theme xmlns:a="http://schemas.openxmlformats.org/drawingml/2006/main" name="4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HWK-Design">
  <a:themeElements>
    <a:clrScheme name="HWK Aachen">
      <a:dk1>
        <a:srgbClr val="FFFFFF"/>
      </a:dk1>
      <a:lt1>
        <a:srgbClr val="FFFFFF"/>
      </a:lt1>
      <a:dk2>
        <a:srgbClr val="FFFFFF"/>
      </a:dk2>
      <a:lt2>
        <a:srgbClr val="F2F2F2"/>
      </a:lt2>
      <a:accent1>
        <a:srgbClr val="FF6600"/>
      </a:accent1>
      <a:accent2>
        <a:srgbClr val="D8D8D8"/>
      </a:accent2>
      <a:accent3>
        <a:srgbClr val="58585A"/>
      </a:accent3>
      <a:accent4>
        <a:srgbClr val="98BAE4"/>
      </a:accent4>
      <a:accent5>
        <a:srgbClr val="92D050"/>
      </a:accent5>
      <a:accent6>
        <a:srgbClr val="000000"/>
      </a:accent6>
      <a:hlink>
        <a:srgbClr val="FF6600"/>
      </a:hlink>
      <a:folHlink>
        <a:srgbClr val="FF6600"/>
      </a:folHlink>
    </a:clrScheme>
    <a:fontScheme name="Benutzerdefiniert 1">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657891AA-7083-4B9A-A2E7-10A3DB9FE36B}" vid="{5002E857-D42C-4BE1-AEE8-2868786ADA78}"/>
    </a:ext>
  </a:extLst>
</a:theme>
</file>

<file path=docProps/app.xml><?xml version="1.0" encoding="utf-8"?>
<Properties xmlns="http://schemas.openxmlformats.org/officeDocument/2006/extended-properties" xmlns:vt="http://schemas.openxmlformats.org/officeDocument/2006/docPropsVTypes">
  <Template>Vorlage MVL-Standard</Template>
  <TotalTime>0</TotalTime>
  <Words>7404</Words>
  <Application>Microsoft Office PowerPoint</Application>
  <PresentationFormat>Bildschirmpräsentation (4:3)</PresentationFormat>
  <Paragraphs>1631</Paragraphs>
  <Slides>291</Slides>
  <Notes>56</Notes>
  <HiddenSlides>185</HiddenSlides>
  <MMClips>0</MMClips>
  <ScaleCrop>false</ScaleCrop>
  <HeadingPairs>
    <vt:vector size="6" baseType="variant">
      <vt:variant>
        <vt:lpstr>Verwendete Schriftarten</vt:lpstr>
      </vt:variant>
      <vt:variant>
        <vt:i4>8</vt:i4>
      </vt:variant>
      <vt:variant>
        <vt:lpstr>Design</vt:lpstr>
      </vt:variant>
      <vt:variant>
        <vt:i4>9</vt:i4>
      </vt:variant>
      <vt:variant>
        <vt:lpstr>Folientitel</vt:lpstr>
      </vt:variant>
      <vt:variant>
        <vt:i4>291</vt:i4>
      </vt:variant>
    </vt:vector>
  </HeadingPairs>
  <TitlesOfParts>
    <vt:vector size="308" baseType="lpstr">
      <vt:lpstr>Arial</vt:lpstr>
      <vt:lpstr>Bauhaus 93</vt:lpstr>
      <vt:lpstr>Calibri</vt:lpstr>
      <vt:lpstr>Impact</vt:lpstr>
      <vt:lpstr>Symbol</vt:lpstr>
      <vt:lpstr>Times</vt:lpstr>
      <vt:lpstr>Times New Roman</vt:lpstr>
      <vt:lpstr>Wingdings</vt:lpstr>
      <vt:lpstr>HWK-Design</vt:lpstr>
      <vt:lpstr>2_HWK-Design</vt:lpstr>
      <vt:lpstr>1_HWK-Design</vt:lpstr>
      <vt:lpstr>3_HWK-Design</vt:lpstr>
      <vt:lpstr>4_HWK-Design</vt:lpstr>
      <vt:lpstr>5_HWK-Design</vt:lpstr>
      <vt:lpstr>6_HWK-Design</vt:lpstr>
      <vt:lpstr>7_HWK-Design</vt:lpstr>
      <vt:lpstr>8_HWK-Design</vt:lpstr>
      <vt:lpstr>Herzlich Willkommen zur Kraftfahrzeugtechniker - Meisterschule</vt:lpstr>
      <vt:lpstr> Frank Schumacher -Kraftfahrzeugtechnikermeister- </vt:lpstr>
      <vt:lpstr>Teil II </vt:lpstr>
      <vt:lpstr>                        Gender-Hinweis  Aus Gründen der besseren Lesbarkeit wird auf die gleichzeitige Verwendung der Sprachformen männlich, weiblich und divers (m/w/d) verzichtet. Sämtliche Personenbezeichnungen gelten gleichermaßen für alle Geschlechter. </vt:lpstr>
      <vt:lpstr> II Kommunikation    </vt:lpstr>
      <vt:lpstr> II Kommunikation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 zur Kraftfahrzeugtechniker - Meisterschule</dc:title>
  <dc:creator>kfz-ausbilder</dc:creator>
  <cp:lastModifiedBy>kfz-ausbilder</cp:lastModifiedBy>
  <cp:revision>329</cp:revision>
  <dcterms:created xsi:type="dcterms:W3CDTF">2020-12-22T09:59:58Z</dcterms:created>
  <dcterms:modified xsi:type="dcterms:W3CDTF">2021-01-26T09:06:33Z</dcterms:modified>
</cp:coreProperties>
</file>