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9" r:id="rId1"/>
  </p:sldMasterIdLst>
  <p:notesMasterIdLst>
    <p:notesMasterId r:id="rId47"/>
  </p:notesMasterIdLst>
  <p:sldIdLst>
    <p:sldId id="256" r:id="rId2"/>
    <p:sldId id="341" r:id="rId3"/>
    <p:sldId id="371" r:id="rId4"/>
    <p:sldId id="364" r:id="rId5"/>
    <p:sldId id="365" r:id="rId6"/>
    <p:sldId id="366" r:id="rId7"/>
    <p:sldId id="367" r:id="rId8"/>
    <p:sldId id="368" r:id="rId9"/>
    <p:sldId id="369" r:id="rId10"/>
    <p:sldId id="363" r:id="rId11"/>
    <p:sldId id="355" r:id="rId12"/>
    <p:sldId id="356" r:id="rId13"/>
    <p:sldId id="358" r:id="rId14"/>
    <p:sldId id="378" r:id="rId15"/>
    <p:sldId id="379" r:id="rId16"/>
    <p:sldId id="373" r:id="rId17"/>
    <p:sldId id="372" r:id="rId18"/>
    <p:sldId id="375" r:id="rId19"/>
    <p:sldId id="359" r:id="rId20"/>
    <p:sldId id="374" r:id="rId21"/>
    <p:sldId id="376" r:id="rId22"/>
    <p:sldId id="370" r:id="rId23"/>
    <p:sldId id="360" r:id="rId24"/>
    <p:sldId id="377" r:id="rId25"/>
    <p:sldId id="361" r:id="rId26"/>
    <p:sldId id="362" r:id="rId27"/>
    <p:sldId id="388" r:id="rId28"/>
    <p:sldId id="387" r:id="rId29"/>
    <p:sldId id="397" r:id="rId30"/>
    <p:sldId id="389" r:id="rId31"/>
    <p:sldId id="390" r:id="rId32"/>
    <p:sldId id="394" r:id="rId33"/>
    <p:sldId id="386" r:id="rId34"/>
    <p:sldId id="393" r:id="rId35"/>
    <p:sldId id="392" r:id="rId36"/>
    <p:sldId id="395" r:id="rId37"/>
    <p:sldId id="396" r:id="rId38"/>
    <p:sldId id="385" r:id="rId39"/>
    <p:sldId id="384" r:id="rId40"/>
    <p:sldId id="391" r:id="rId41"/>
    <p:sldId id="383" r:id="rId42"/>
    <p:sldId id="382" r:id="rId43"/>
    <p:sldId id="381" r:id="rId44"/>
    <p:sldId id="380" r:id="rId45"/>
    <p:sldId id="328" r:id="rId46"/>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430">
          <p15:clr>
            <a:srgbClr val="A4A3A4"/>
          </p15:clr>
        </p15:guide>
        <p15:guide id="2" pos="170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1"/>
    <a:srgbClr val="FF6600"/>
    <a:srgbClr val="FF9900"/>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88151" autoAdjust="0"/>
  </p:normalViewPr>
  <p:slideViewPr>
    <p:cSldViewPr showGuides="1">
      <p:cViewPr varScale="1">
        <p:scale>
          <a:sx n="64" d="100"/>
          <a:sy n="64" d="100"/>
        </p:scale>
        <p:origin x="1344" y="12"/>
      </p:cViewPr>
      <p:guideLst>
        <p:guide orient="horz" pos="3430"/>
        <p:guide pos="170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9" d="100"/>
          <a:sy n="89" d="100"/>
        </p:scale>
        <p:origin x="-3732"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85CD91B-C871-4714-A871-E8774D9239A0}" type="datetimeFigureOut">
              <a:rPr lang="de-DE"/>
              <a:pPr>
                <a:defRPr/>
              </a:pPr>
              <a:t>28.11.2019</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1859650-3945-4D7E-8650-8CB3243320D4}" type="slidenum">
              <a:rPr lang="de-DE"/>
              <a:pPr>
                <a:defRPr/>
              </a:pPr>
              <a:t>‹Nr.›</a:t>
            </a:fld>
            <a:endParaRPr lang="de-DE"/>
          </a:p>
        </p:txBody>
      </p:sp>
    </p:spTree>
    <p:extLst>
      <p:ext uri="{BB962C8B-B14F-4D97-AF65-F5344CB8AC3E}">
        <p14:creationId xmlns:p14="http://schemas.microsoft.com/office/powerpoint/2010/main" val="26213430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 name="Foliennummernplatzhalter 3"/>
          <p:cNvSpPr>
            <a:spLocks noGrp="1"/>
          </p:cNvSpPr>
          <p:nvPr>
            <p:ph type="sldNum" sz="quarter" idx="5"/>
          </p:nvPr>
        </p:nvSpPr>
        <p:spPr/>
        <p:txBody>
          <a:bodyPr/>
          <a:lstStyle/>
          <a:p>
            <a:pPr>
              <a:defRPr/>
            </a:pPr>
            <a:fld id="{FF3C9FAA-5FF9-4D89-9C95-1D86E2BAF697}" type="slidenum">
              <a:rPr lang="de-DE" smtClean="0"/>
              <a:pPr>
                <a:defRPr/>
              </a:pPr>
              <a:t>1</a:t>
            </a:fld>
            <a:endParaRPr lang="de-DE"/>
          </a:p>
        </p:txBody>
      </p:sp>
    </p:spTree>
    <p:extLst>
      <p:ext uri="{BB962C8B-B14F-4D97-AF65-F5344CB8AC3E}">
        <p14:creationId xmlns:p14="http://schemas.microsoft.com/office/powerpoint/2010/main" val="3744153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ACD11AC7-6A4B-4FEB-A9CB-62CDB8DA6D74}" type="slidenum">
              <a:rPr lang="de-DE" smtClean="0"/>
              <a:pPr>
                <a:defRPr/>
              </a:pPr>
              <a:t>45</a:t>
            </a:fld>
            <a:endParaRPr lang="de-DE"/>
          </a:p>
        </p:txBody>
      </p:sp>
    </p:spTree>
    <p:extLst>
      <p:ext uri="{BB962C8B-B14F-4D97-AF65-F5344CB8AC3E}">
        <p14:creationId xmlns:p14="http://schemas.microsoft.com/office/powerpoint/2010/main" val="276609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Schwefel und Metalloxide resultieren aus Verunreinigungen oder Zusätzen im Kraftstoff.</a:t>
            </a:r>
            <a:endParaRPr lang="de-DE" dirty="0"/>
          </a:p>
        </p:txBody>
      </p:sp>
      <p:sp>
        <p:nvSpPr>
          <p:cNvPr id="4" name="Foliennummernplatzhalter 3"/>
          <p:cNvSpPr>
            <a:spLocks noGrp="1"/>
          </p:cNvSpPr>
          <p:nvPr>
            <p:ph type="sldNum" sz="quarter" idx="10"/>
          </p:nvPr>
        </p:nvSpPr>
        <p:spPr/>
        <p:txBody>
          <a:bodyPr/>
          <a:lstStyle/>
          <a:p>
            <a:pPr>
              <a:defRPr/>
            </a:pPr>
            <a:fld id="{B1859650-3945-4D7E-8650-8CB3243320D4}" type="slidenum">
              <a:rPr lang="de-DE" smtClean="0"/>
              <a:pPr>
                <a:defRPr/>
              </a:pPr>
              <a:t>11</a:t>
            </a:fld>
            <a:endParaRPr lang="de-DE"/>
          </a:p>
        </p:txBody>
      </p:sp>
    </p:spTree>
    <p:extLst>
      <p:ext uri="{BB962C8B-B14F-4D97-AF65-F5344CB8AC3E}">
        <p14:creationId xmlns:p14="http://schemas.microsoft.com/office/powerpoint/2010/main" val="128500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endParaRPr lang="de-DE" sz="1200" b="0" i="0" u="none" strike="noStrike" kern="1200" baseline="0" dirty="0" smtClean="0">
              <a:solidFill>
                <a:schemeClr val="tx1"/>
              </a:solidFill>
              <a:latin typeface="+mn-lt"/>
              <a:ea typeface="+mn-ea"/>
              <a:cs typeface="+mn-cs"/>
            </a:endParaRPr>
          </a:p>
          <a:p>
            <a:endParaRPr lang="de-DE" sz="1200" b="0" i="0" u="none" strike="noStrike" kern="1200" baseline="0" dirty="0" smtClean="0">
              <a:solidFill>
                <a:schemeClr val="tx1"/>
              </a:solidFill>
              <a:latin typeface="+mn-lt"/>
              <a:ea typeface="+mn-ea"/>
              <a:cs typeface="+mn-cs"/>
            </a:endParaRPr>
          </a:p>
          <a:p>
            <a:endParaRPr lang="de-DE" sz="1200" b="0" i="0" u="none" strike="noStrike" kern="1200" baseline="0" dirty="0" smtClean="0">
              <a:solidFill>
                <a:schemeClr val="tx1"/>
              </a:solidFill>
              <a:latin typeface="+mn-lt"/>
              <a:ea typeface="+mn-ea"/>
              <a:cs typeface="+mn-cs"/>
            </a:endParaRPr>
          </a:p>
          <a:p>
            <a:r>
              <a:rPr lang="de-DE" sz="1200" b="1" i="0" u="sng" strike="noStrike" kern="1200" baseline="0" dirty="0" smtClean="0">
                <a:solidFill>
                  <a:srgbClr val="FF0000"/>
                </a:solidFill>
                <a:latin typeface="+mn-lt"/>
                <a:ea typeface="+mn-ea"/>
                <a:cs typeface="+mn-cs"/>
              </a:rPr>
              <a:t>Die variable Nockenwellenverstellung </a:t>
            </a:r>
            <a:r>
              <a:rPr lang="de-DE" sz="1200" b="0" i="0" u="none" strike="noStrike" kern="1200" baseline="0" dirty="0" smtClean="0">
                <a:solidFill>
                  <a:schemeClr val="tx1"/>
                </a:solidFill>
                <a:latin typeface="+mn-lt"/>
                <a:ea typeface="+mn-ea"/>
                <a:cs typeface="+mn-cs"/>
              </a:rPr>
              <a:t>beim EA288-Dieselmotor erfüllt zwei Aufgaben. Zum einen wird durch das spätere Öffnen des Einlassventils eine hohe </a:t>
            </a:r>
            <a:r>
              <a:rPr lang="de-DE" sz="1200" b="0" i="0" u="none" strike="noStrike" kern="1200" baseline="0" dirty="0" err="1" smtClean="0">
                <a:solidFill>
                  <a:schemeClr val="tx1"/>
                </a:solidFill>
                <a:latin typeface="+mn-lt"/>
                <a:ea typeface="+mn-ea"/>
                <a:cs typeface="+mn-cs"/>
              </a:rPr>
              <a:t>Drallwirkung</a:t>
            </a:r>
            <a:r>
              <a:rPr lang="de-DE" sz="1200" b="0" i="0" u="none" strike="noStrike" kern="1200" baseline="0" dirty="0" smtClean="0">
                <a:solidFill>
                  <a:schemeClr val="tx1"/>
                </a:solidFill>
                <a:latin typeface="+mn-lt"/>
                <a:ea typeface="+mn-ea"/>
                <a:cs typeface="+mn-cs"/>
              </a:rPr>
              <a:t> der angesaugten Luft im Brennraum erzielt. Diese Maßnahme führt zu einer guten Gemischbildung. Zum anderen wird durch das späte Schließen des Einlassventils die effektive Verdichtung im Zylinder verringert. Damit wird die Verdichtungstemperatur gesenkt und es entstehen weniger Stickoxide bei der Verbrennung</a:t>
            </a:r>
            <a:endParaRPr lang="de-DE" dirty="0"/>
          </a:p>
        </p:txBody>
      </p:sp>
      <p:sp>
        <p:nvSpPr>
          <p:cNvPr id="4" name="Foliennummernplatzhalter 3"/>
          <p:cNvSpPr>
            <a:spLocks noGrp="1"/>
          </p:cNvSpPr>
          <p:nvPr>
            <p:ph type="sldNum" sz="quarter" idx="10"/>
          </p:nvPr>
        </p:nvSpPr>
        <p:spPr/>
        <p:txBody>
          <a:bodyPr/>
          <a:lstStyle/>
          <a:p>
            <a:pPr>
              <a:defRPr/>
            </a:pPr>
            <a:fld id="{B1859650-3945-4D7E-8650-8CB3243320D4}" type="slidenum">
              <a:rPr lang="de-DE" smtClean="0"/>
              <a:pPr>
                <a:defRPr/>
              </a:pPr>
              <a:t>13</a:t>
            </a:fld>
            <a:endParaRPr lang="de-DE"/>
          </a:p>
        </p:txBody>
      </p:sp>
    </p:spTree>
    <p:extLst>
      <p:ext uri="{BB962C8B-B14F-4D97-AF65-F5344CB8AC3E}">
        <p14:creationId xmlns:p14="http://schemas.microsoft.com/office/powerpoint/2010/main" val="358488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smtClean="0">
                <a:solidFill>
                  <a:schemeClr val="tx1"/>
                </a:solidFill>
                <a:latin typeface="+mn-lt"/>
                <a:ea typeface="+mn-ea"/>
                <a:cs typeface="+mn-cs"/>
              </a:rPr>
              <a:t>1 </a:t>
            </a:r>
            <a:r>
              <a:rPr lang="de-DE" sz="1200" b="0" i="0" u="none" strike="noStrike" kern="1200" baseline="0" dirty="0" smtClean="0">
                <a:solidFill>
                  <a:schemeClr val="tx1"/>
                </a:solidFill>
                <a:latin typeface="+mn-lt"/>
                <a:ea typeface="+mn-ea"/>
                <a:cs typeface="+mn-cs"/>
              </a:rPr>
              <a:t>Drosselklappensteuereinheit </a:t>
            </a:r>
            <a:r>
              <a:rPr lang="de-DE" sz="1200" b="1" i="0" u="none" strike="noStrike" kern="1200" baseline="0" dirty="0" smtClean="0">
                <a:solidFill>
                  <a:schemeClr val="tx1"/>
                </a:solidFill>
                <a:latin typeface="+mn-lt"/>
                <a:ea typeface="+mn-ea"/>
                <a:cs typeface="+mn-cs"/>
              </a:rPr>
              <a:t>2 </a:t>
            </a:r>
            <a:r>
              <a:rPr lang="de-DE" sz="1200" b="0" i="0" u="none" strike="noStrike" kern="1200" baseline="0" dirty="0" smtClean="0">
                <a:solidFill>
                  <a:schemeClr val="tx1"/>
                </a:solidFill>
                <a:latin typeface="+mn-lt"/>
                <a:ea typeface="+mn-ea"/>
                <a:cs typeface="+mn-cs"/>
              </a:rPr>
              <a:t>Stellmotor für Abgasrückführung = AGR- Ventil und Potenziometer (übermittelt dem Motorsteuergerät die aktuelle Position des Hubventils) </a:t>
            </a:r>
            <a:endParaRPr lang="de-DE" dirty="0"/>
          </a:p>
        </p:txBody>
      </p:sp>
      <p:sp>
        <p:nvSpPr>
          <p:cNvPr id="4" name="Foliennummernplatzhalter 3"/>
          <p:cNvSpPr>
            <a:spLocks noGrp="1"/>
          </p:cNvSpPr>
          <p:nvPr>
            <p:ph type="sldNum" sz="quarter" idx="10"/>
          </p:nvPr>
        </p:nvSpPr>
        <p:spPr/>
        <p:txBody>
          <a:bodyPr/>
          <a:lstStyle/>
          <a:p>
            <a:pPr>
              <a:defRPr/>
            </a:pPr>
            <a:fld id="{B1859650-3945-4D7E-8650-8CB3243320D4}" type="slidenum">
              <a:rPr lang="de-DE" smtClean="0"/>
              <a:pPr>
                <a:defRPr/>
              </a:pPr>
              <a:t>19</a:t>
            </a:fld>
            <a:endParaRPr lang="de-DE"/>
          </a:p>
        </p:txBody>
      </p:sp>
    </p:spTree>
    <p:extLst>
      <p:ext uri="{BB962C8B-B14F-4D97-AF65-F5344CB8AC3E}">
        <p14:creationId xmlns:p14="http://schemas.microsoft.com/office/powerpoint/2010/main" val="260202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Mit AGR Kühler und Bypass. (Temperaturregelung</a:t>
            </a:r>
            <a:r>
              <a:rPr lang="de-DE" baseline="0" dirty="0" smtClean="0"/>
              <a:t> der rückgeführten Abgase)</a:t>
            </a:r>
            <a:endParaRPr lang="de-DE" dirty="0"/>
          </a:p>
        </p:txBody>
      </p:sp>
      <p:sp>
        <p:nvSpPr>
          <p:cNvPr id="4" name="Foliennummernplatzhalter 3"/>
          <p:cNvSpPr>
            <a:spLocks noGrp="1"/>
          </p:cNvSpPr>
          <p:nvPr>
            <p:ph type="sldNum" sz="quarter" idx="10"/>
          </p:nvPr>
        </p:nvSpPr>
        <p:spPr/>
        <p:txBody>
          <a:bodyPr/>
          <a:lstStyle/>
          <a:p>
            <a:pPr>
              <a:defRPr/>
            </a:pPr>
            <a:fld id="{B1859650-3945-4D7E-8650-8CB3243320D4}" type="slidenum">
              <a:rPr lang="de-DE" smtClean="0"/>
              <a:pPr>
                <a:defRPr/>
              </a:pPr>
              <a:t>20</a:t>
            </a:fld>
            <a:endParaRPr lang="de-DE"/>
          </a:p>
        </p:txBody>
      </p:sp>
    </p:spTree>
    <p:extLst>
      <p:ext uri="{BB962C8B-B14F-4D97-AF65-F5344CB8AC3E}">
        <p14:creationId xmlns:p14="http://schemas.microsoft.com/office/powerpoint/2010/main" val="1104150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1859650-3945-4D7E-8650-8CB3243320D4}" type="slidenum">
              <a:rPr lang="de-DE" smtClean="0"/>
              <a:pPr>
                <a:defRPr/>
              </a:pPr>
              <a:t>22</a:t>
            </a:fld>
            <a:endParaRPr lang="de-DE"/>
          </a:p>
        </p:txBody>
      </p:sp>
    </p:spTree>
    <p:extLst>
      <p:ext uri="{BB962C8B-B14F-4D97-AF65-F5344CB8AC3E}">
        <p14:creationId xmlns:p14="http://schemas.microsoft.com/office/powerpoint/2010/main" val="345997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smtClean="0">
                <a:solidFill>
                  <a:schemeClr val="tx1"/>
                </a:solidFill>
                <a:latin typeface="+mn-lt"/>
                <a:ea typeface="+mn-ea"/>
                <a:cs typeface="+mn-cs"/>
              </a:rPr>
              <a:t>1 </a:t>
            </a:r>
            <a:r>
              <a:rPr lang="de-DE" sz="1200" b="0" i="0" u="none" strike="noStrike" kern="1200" baseline="0" dirty="0" smtClean="0">
                <a:solidFill>
                  <a:schemeClr val="tx1"/>
                </a:solidFill>
                <a:latin typeface="+mn-lt"/>
                <a:ea typeface="+mn-ea"/>
                <a:cs typeface="+mn-cs"/>
              </a:rPr>
              <a:t>Drosselklappensteuereinheit</a:t>
            </a:r>
            <a:r>
              <a:rPr lang="de-DE" sz="1200" b="1" i="0" u="none" strike="noStrike" kern="1200" baseline="0" dirty="0" smtClean="0">
                <a:solidFill>
                  <a:schemeClr val="tx1"/>
                </a:solidFill>
                <a:latin typeface="+mn-lt"/>
                <a:ea typeface="+mn-ea"/>
                <a:cs typeface="+mn-cs"/>
              </a:rPr>
              <a:t> 2 </a:t>
            </a:r>
            <a:r>
              <a:rPr lang="de-DE" sz="1200" b="0" i="0" u="none" strike="noStrike" kern="1200" baseline="0" dirty="0" smtClean="0">
                <a:solidFill>
                  <a:schemeClr val="tx1"/>
                </a:solidFill>
                <a:latin typeface="+mn-lt"/>
                <a:ea typeface="+mn-ea"/>
                <a:cs typeface="+mn-cs"/>
              </a:rPr>
              <a:t>Turbolader </a:t>
            </a:r>
            <a:r>
              <a:rPr lang="de-DE" sz="1200" b="1" i="0" u="none" strike="noStrike" kern="1200" baseline="0" dirty="0" smtClean="0">
                <a:solidFill>
                  <a:schemeClr val="tx1"/>
                </a:solidFill>
                <a:latin typeface="+mn-lt"/>
                <a:ea typeface="+mn-ea"/>
                <a:cs typeface="+mn-cs"/>
              </a:rPr>
              <a:t>3 </a:t>
            </a:r>
            <a:r>
              <a:rPr lang="de-DE" sz="1200" b="0" i="0" u="none" strike="noStrike" kern="1200" baseline="0" dirty="0" smtClean="0">
                <a:solidFill>
                  <a:schemeClr val="tx1"/>
                </a:solidFill>
                <a:latin typeface="+mn-lt"/>
                <a:ea typeface="+mn-ea"/>
                <a:cs typeface="+mn-cs"/>
              </a:rPr>
              <a:t>Dieselpartikelfilter </a:t>
            </a:r>
            <a:r>
              <a:rPr lang="de-DE" sz="1200" b="1" i="0" u="none" strike="noStrike" kern="1200" baseline="0" dirty="0" smtClean="0">
                <a:solidFill>
                  <a:schemeClr val="tx1"/>
                </a:solidFill>
                <a:latin typeface="+mn-lt"/>
                <a:ea typeface="+mn-ea"/>
                <a:cs typeface="+mn-cs"/>
              </a:rPr>
              <a:t>4 </a:t>
            </a:r>
            <a:r>
              <a:rPr lang="de-DE" sz="1200" b="0" i="0" u="none" strike="noStrike" kern="1200" baseline="0" dirty="0" smtClean="0">
                <a:solidFill>
                  <a:schemeClr val="tx1"/>
                </a:solidFill>
                <a:latin typeface="+mn-lt"/>
                <a:ea typeface="+mn-ea"/>
                <a:cs typeface="+mn-cs"/>
              </a:rPr>
              <a:t>Abgasklappensteuereinheit </a:t>
            </a:r>
            <a:r>
              <a:rPr lang="de-DE" sz="1200" b="1" i="0" u="none" strike="noStrike" kern="1200" baseline="0" dirty="0" smtClean="0">
                <a:solidFill>
                  <a:schemeClr val="tx1"/>
                </a:solidFill>
                <a:latin typeface="+mn-lt"/>
                <a:ea typeface="+mn-ea"/>
                <a:cs typeface="+mn-cs"/>
              </a:rPr>
              <a:t>5 </a:t>
            </a:r>
            <a:r>
              <a:rPr lang="de-DE" sz="1200" b="0" i="0" u="none" strike="noStrike" kern="1200" baseline="0" dirty="0" smtClean="0">
                <a:solidFill>
                  <a:schemeClr val="tx1"/>
                </a:solidFill>
                <a:latin typeface="+mn-lt"/>
                <a:ea typeface="+mn-ea"/>
                <a:cs typeface="+mn-cs"/>
              </a:rPr>
              <a:t>Kühler für Abgasrückführung </a:t>
            </a:r>
            <a:r>
              <a:rPr lang="de-DE" sz="1200" b="1" i="0" u="none" strike="noStrike" kern="1200" baseline="0" dirty="0" smtClean="0">
                <a:solidFill>
                  <a:schemeClr val="tx1"/>
                </a:solidFill>
                <a:latin typeface="+mn-lt"/>
                <a:ea typeface="+mn-ea"/>
                <a:cs typeface="+mn-cs"/>
              </a:rPr>
              <a:t>6 </a:t>
            </a:r>
            <a:r>
              <a:rPr lang="de-DE" sz="1200" b="0" i="0" u="none" strike="noStrike" kern="1200" baseline="0" dirty="0" smtClean="0">
                <a:solidFill>
                  <a:schemeClr val="tx1"/>
                </a:solidFill>
                <a:latin typeface="+mn-lt"/>
                <a:ea typeface="+mn-ea"/>
                <a:cs typeface="+mn-cs"/>
              </a:rPr>
              <a:t>Stellmotor 2 für Abgasrückführung </a:t>
            </a:r>
            <a:endParaRPr lang="de-DE" dirty="0"/>
          </a:p>
        </p:txBody>
      </p:sp>
      <p:sp>
        <p:nvSpPr>
          <p:cNvPr id="4" name="Foliennummernplatzhalter 3"/>
          <p:cNvSpPr>
            <a:spLocks noGrp="1"/>
          </p:cNvSpPr>
          <p:nvPr>
            <p:ph type="sldNum" sz="quarter" idx="10"/>
          </p:nvPr>
        </p:nvSpPr>
        <p:spPr/>
        <p:txBody>
          <a:bodyPr/>
          <a:lstStyle/>
          <a:p>
            <a:pPr>
              <a:defRPr/>
            </a:pPr>
            <a:fld id="{B1859650-3945-4D7E-8650-8CB3243320D4}" type="slidenum">
              <a:rPr lang="de-DE" smtClean="0"/>
              <a:pPr>
                <a:defRPr/>
              </a:pPr>
              <a:t>23</a:t>
            </a:fld>
            <a:endParaRPr lang="de-DE"/>
          </a:p>
        </p:txBody>
      </p:sp>
    </p:spTree>
    <p:extLst>
      <p:ext uri="{BB962C8B-B14F-4D97-AF65-F5344CB8AC3E}">
        <p14:creationId xmlns:p14="http://schemas.microsoft.com/office/powerpoint/2010/main" val="476653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mn-lt"/>
                <a:ea typeface="+mn-ea"/>
                <a:cs typeface="+mn-cs"/>
              </a:rPr>
              <a:t>Sämtliche zurückgeführte Abgase werden </a:t>
            </a:r>
            <a:r>
              <a:rPr lang="de-DE" sz="1200" b="0" i="0" u="none" strike="noStrike" kern="1200" baseline="0" dirty="0" err="1" smtClean="0">
                <a:solidFill>
                  <a:schemeClr val="tx1"/>
                </a:solidFill>
                <a:latin typeface="+mn-lt"/>
                <a:ea typeface="+mn-ea"/>
                <a:cs typeface="+mn-cs"/>
              </a:rPr>
              <a:t>duch</a:t>
            </a:r>
            <a:r>
              <a:rPr lang="de-DE" sz="1200" b="0" i="0" u="none" strike="noStrike" kern="1200" baseline="0" dirty="0" smtClean="0">
                <a:solidFill>
                  <a:schemeClr val="tx1"/>
                </a:solidFill>
                <a:latin typeface="+mn-lt"/>
                <a:ea typeface="+mn-ea"/>
                <a:cs typeface="+mn-cs"/>
              </a:rPr>
              <a:t> den </a:t>
            </a:r>
            <a:r>
              <a:rPr lang="de-DE" sz="1200" b="1" i="0" u="none" strike="noStrike" kern="1200" baseline="0" dirty="0" smtClean="0">
                <a:solidFill>
                  <a:schemeClr val="tx1"/>
                </a:solidFill>
                <a:latin typeface="+mn-lt"/>
                <a:ea typeface="+mn-ea"/>
                <a:cs typeface="+mn-cs"/>
              </a:rPr>
              <a:t>Kühler</a:t>
            </a:r>
            <a:r>
              <a:rPr lang="de-DE" sz="1200" b="0" i="0" u="none" strike="noStrike" kern="1200" baseline="0" dirty="0" smtClean="0">
                <a:solidFill>
                  <a:schemeClr val="tx1"/>
                </a:solidFill>
                <a:latin typeface="+mn-lt"/>
                <a:ea typeface="+mn-ea"/>
                <a:cs typeface="+mn-cs"/>
              </a:rPr>
              <a:t> geleitet. </a:t>
            </a:r>
            <a:r>
              <a:rPr lang="de-DE" sz="1200" b="0" i="0" u="none" strike="noStrike" kern="1200" baseline="0" dirty="0" err="1" smtClean="0">
                <a:solidFill>
                  <a:schemeClr val="tx1"/>
                </a:solidFill>
                <a:latin typeface="+mn-lt"/>
                <a:ea typeface="+mn-ea"/>
                <a:cs typeface="+mn-cs"/>
              </a:rPr>
              <a:t>Aufgrun</a:t>
            </a:r>
            <a:r>
              <a:rPr lang="de-DE" sz="1200" b="0" i="0" u="none" strike="noStrike" kern="1200" baseline="0" dirty="0" smtClean="0">
                <a:solidFill>
                  <a:schemeClr val="tx1"/>
                </a:solidFill>
                <a:latin typeface="+mn-lt"/>
                <a:ea typeface="+mn-ea"/>
                <a:cs typeface="+mn-cs"/>
              </a:rPr>
              <a:t> der kälteren Abgase kann eine größere Menge an Abgasen der Ansaugluft zugeführt werden. Zusätzlich werden die Bauteile in der Ladeluftstrecke vor zu hohen Abgastemperaturen geschützt.</a:t>
            </a:r>
          </a:p>
          <a:p>
            <a:r>
              <a:rPr lang="de-DE" sz="1200" b="1" i="0" u="none" strike="noStrike" kern="1200" baseline="0" dirty="0" smtClean="0">
                <a:solidFill>
                  <a:schemeClr val="tx1"/>
                </a:solidFill>
                <a:latin typeface="+mn-lt"/>
                <a:ea typeface="+mn-ea"/>
                <a:cs typeface="+mn-cs"/>
              </a:rPr>
              <a:t>Filterelement</a:t>
            </a:r>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Im Gehäuse des Dieselpartikelfilters befindet sich zwischen dem Dieselpartikelfilter und Abgasrückführungskühler ein Filterelement aus einem Edelstahlgewebe. Das Filterelement verhindert, dass fertigungsbedingte Restschmutzpartikel aus dem Abgastrakt zum Turbolader gelangen.</a:t>
            </a:r>
          </a:p>
          <a:p>
            <a:r>
              <a:rPr lang="de-DE" sz="1200" b="1" i="0" u="none" strike="noStrike" kern="1200" baseline="0" dirty="0" smtClean="0">
                <a:solidFill>
                  <a:schemeClr val="tx1"/>
                </a:solidFill>
                <a:latin typeface="+mn-lt"/>
                <a:ea typeface="+mn-ea"/>
                <a:cs typeface="+mn-cs"/>
              </a:rPr>
              <a:t>Stellmotor für Abgasrückführung</a:t>
            </a:r>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Der Stellmotor für Abgasrückführung wird vom Motorsteuergerät mit einem PWM-Signal angesteuert und betätigt die </a:t>
            </a:r>
            <a:r>
              <a:rPr lang="de-DE" sz="1200" b="0" i="1" u="sng" strike="noStrike" kern="1200" baseline="0" dirty="0" smtClean="0">
                <a:solidFill>
                  <a:srgbClr val="FF0000"/>
                </a:solidFill>
                <a:latin typeface="+mn-lt"/>
                <a:ea typeface="+mn-ea"/>
                <a:cs typeface="+mn-cs"/>
              </a:rPr>
              <a:t>Drosselklappe</a:t>
            </a:r>
            <a:r>
              <a:rPr lang="de-DE" sz="1200" b="0" i="0" u="none" strike="noStrike" kern="1200" baseline="0" dirty="0" smtClean="0">
                <a:solidFill>
                  <a:srgbClr val="FF0000"/>
                </a:solidFill>
                <a:latin typeface="+mn-lt"/>
                <a:ea typeface="+mn-ea"/>
                <a:cs typeface="+mn-cs"/>
              </a:rPr>
              <a:t> </a:t>
            </a:r>
            <a:r>
              <a:rPr lang="de-DE" sz="1200" b="0" i="0" u="none" strike="noStrike" kern="1200" baseline="0" dirty="0" smtClean="0">
                <a:solidFill>
                  <a:schemeClr val="tx1"/>
                </a:solidFill>
                <a:latin typeface="+mn-lt"/>
                <a:ea typeface="+mn-ea"/>
                <a:cs typeface="+mn-cs"/>
              </a:rPr>
              <a:t>der Abgasrückführung. Durch die Position der Drosselklappe wird, in Verbindung mit der Position der Abgasklappe in der Abgasklappensteuereinheit, das Druckgefälle von Abgastrakt zum Ansaugtrakt eingestellt. </a:t>
            </a:r>
          </a:p>
          <a:p>
            <a:r>
              <a:rPr lang="de-DE" sz="1200" b="0" i="0" u="none" strike="noStrike" kern="1200" baseline="0" dirty="0" smtClean="0">
                <a:solidFill>
                  <a:schemeClr val="tx1"/>
                </a:solidFill>
                <a:latin typeface="+mn-lt"/>
                <a:ea typeface="+mn-ea"/>
                <a:cs typeface="+mn-cs"/>
              </a:rPr>
              <a:t>Durch das Druckgefälle wird die Menge der zurückgeführten Abgase geregelt. Die Menge der zurückgeführten Abgase ist größer, je höher das Druckgefälle ist. Da bei hoher Motorlast ein hohes Druckgefälle entsteht, wird die Abgasrückführungsrate in diesem Betriebszustand durch den Stellmotor für Abgasrückführung geregelt. Die Abgasklappe bleibt dabei geöffnet. </a:t>
            </a:r>
            <a:r>
              <a:rPr lang="de-DE" sz="1200" b="1" i="0" u="sng" strike="noStrike" kern="1200" baseline="0" dirty="0" smtClean="0">
                <a:solidFill>
                  <a:schemeClr val="tx1"/>
                </a:solidFill>
                <a:latin typeface="+mn-lt"/>
                <a:ea typeface="+mn-ea"/>
                <a:cs typeface="+mn-cs"/>
              </a:rPr>
              <a:t>UND</a:t>
            </a:r>
          </a:p>
          <a:p>
            <a:r>
              <a:rPr lang="de-DE" sz="1200" b="0" i="0" u="none" strike="noStrike" kern="1200" baseline="0" dirty="0" smtClean="0">
                <a:solidFill>
                  <a:schemeClr val="tx1"/>
                </a:solidFill>
                <a:latin typeface="+mn-lt"/>
                <a:ea typeface="+mn-ea"/>
                <a:cs typeface="+mn-cs"/>
              </a:rPr>
              <a:t>Das Potenziometer für Abgasrückführung ist im Stellmotor für Abgasrückführung integriert.</a:t>
            </a:r>
          </a:p>
          <a:p>
            <a:r>
              <a:rPr lang="de-DE" sz="1200" b="0" i="0" u="none" strike="noStrike" kern="1200" baseline="0" dirty="0" smtClean="0">
                <a:solidFill>
                  <a:schemeClr val="tx1"/>
                </a:solidFill>
                <a:latin typeface="+mn-lt"/>
                <a:ea typeface="+mn-ea"/>
                <a:cs typeface="+mn-cs"/>
              </a:rPr>
              <a:t>Durch das Signal wird die Position des Stellmotors  für Abgasrückführung ermittelt. Diese Information dient dem Motorsteuergerät zur Berechnung und Regelung des </a:t>
            </a:r>
            <a:r>
              <a:rPr lang="de-DE" sz="1200" b="0" i="0" u="none" strike="noStrike" kern="1200" baseline="0" smtClean="0">
                <a:solidFill>
                  <a:schemeClr val="tx1"/>
                </a:solidFill>
                <a:latin typeface="+mn-lt"/>
                <a:ea typeface="+mn-ea"/>
                <a:cs typeface="+mn-cs"/>
              </a:rPr>
              <a:t>zurückgeführten Abgasvolumens.</a:t>
            </a:r>
            <a:endParaRPr lang="de-DE" b="1" u="sng" dirty="0"/>
          </a:p>
        </p:txBody>
      </p:sp>
      <p:sp>
        <p:nvSpPr>
          <p:cNvPr id="4" name="Foliennummernplatzhalter 3"/>
          <p:cNvSpPr>
            <a:spLocks noGrp="1"/>
          </p:cNvSpPr>
          <p:nvPr>
            <p:ph type="sldNum" sz="quarter" idx="10"/>
          </p:nvPr>
        </p:nvSpPr>
        <p:spPr/>
        <p:txBody>
          <a:bodyPr/>
          <a:lstStyle/>
          <a:p>
            <a:pPr>
              <a:defRPr/>
            </a:pPr>
            <a:fld id="{B1859650-3945-4D7E-8650-8CB3243320D4}" type="slidenum">
              <a:rPr lang="de-DE" smtClean="0"/>
              <a:pPr>
                <a:defRPr/>
              </a:pPr>
              <a:t>25</a:t>
            </a:fld>
            <a:endParaRPr lang="de-DE"/>
          </a:p>
        </p:txBody>
      </p:sp>
    </p:spTree>
    <p:extLst>
      <p:ext uri="{BB962C8B-B14F-4D97-AF65-F5344CB8AC3E}">
        <p14:creationId xmlns:p14="http://schemas.microsoft.com/office/powerpoint/2010/main" val="78356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Grün=</a:t>
            </a:r>
            <a:r>
              <a:rPr lang="de-DE" dirty="0" err="1" smtClean="0"/>
              <a:t>Nadelhub</a:t>
            </a:r>
            <a:endParaRPr lang="de-DE" dirty="0"/>
          </a:p>
        </p:txBody>
      </p:sp>
      <p:sp>
        <p:nvSpPr>
          <p:cNvPr id="4" name="Foliennummernplatzhalter 3"/>
          <p:cNvSpPr>
            <a:spLocks noGrp="1"/>
          </p:cNvSpPr>
          <p:nvPr>
            <p:ph type="sldNum" sz="quarter" idx="10"/>
          </p:nvPr>
        </p:nvSpPr>
        <p:spPr/>
        <p:txBody>
          <a:bodyPr/>
          <a:lstStyle/>
          <a:p>
            <a:pPr>
              <a:defRPr/>
            </a:pPr>
            <a:fld id="{B1859650-3945-4D7E-8650-8CB3243320D4}" type="slidenum">
              <a:rPr lang="de-DE" smtClean="0"/>
              <a:pPr>
                <a:defRPr/>
              </a:pPr>
              <a:t>39</a:t>
            </a:fld>
            <a:endParaRPr lang="de-DE"/>
          </a:p>
        </p:txBody>
      </p:sp>
    </p:spTree>
    <p:extLst>
      <p:ext uri="{BB962C8B-B14F-4D97-AF65-F5344CB8AC3E}">
        <p14:creationId xmlns:p14="http://schemas.microsoft.com/office/powerpoint/2010/main" val="2087570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mit Bild">
    <p:spTree>
      <p:nvGrpSpPr>
        <p:cNvPr id="1" name=""/>
        <p:cNvGrpSpPr/>
        <p:nvPr/>
      </p:nvGrpSpPr>
      <p:grpSpPr>
        <a:xfrm>
          <a:off x="0" y="0"/>
          <a:ext cx="0" cy="0"/>
          <a:chOff x="0" y="0"/>
          <a:chExt cx="0" cy="0"/>
        </a:xfrm>
      </p:grpSpPr>
      <p:sp>
        <p:nvSpPr>
          <p:cNvPr id="5" name="Rechteck 4"/>
          <p:cNvSpPr/>
          <p:nvPr/>
        </p:nvSpPr>
        <p:spPr>
          <a:xfrm>
            <a:off x="8682038" y="-171450"/>
            <a:ext cx="569912" cy="7200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de-DE"/>
          </a:p>
        </p:txBody>
      </p:sp>
      <p:pic>
        <p:nvPicPr>
          <p:cNvPr id="7" name="Grafik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7275" y="3816350"/>
            <a:ext cx="4492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HWD_Logo_4c_50mm_rechts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6165850"/>
            <a:ext cx="13017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6"/>
          <p:cNvSpPr>
            <a:spLocks noGrp="1"/>
          </p:cNvSpPr>
          <p:nvPr>
            <p:ph type="pic" sz="quarter" idx="13"/>
          </p:nvPr>
        </p:nvSpPr>
        <p:spPr>
          <a:xfrm>
            <a:off x="323528" y="1988840"/>
            <a:ext cx="8064896" cy="3600400"/>
          </a:xfrm>
          <a:prstGeom prst="rect">
            <a:avLst/>
          </a:prstGeom>
          <a:ln w="6350">
            <a:solidFill>
              <a:schemeClr val="bg1"/>
            </a:solidFill>
          </a:ln>
        </p:spPr>
        <p:txBody>
          <a:bodyPr rtlCol="0">
            <a:normAutofit/>
          </a:bodyPr>
          <a:lstStyle>
            <a:lvl1pPr algn="ctr" eaLnBrk="1" latinLnBrk="0" hangingPunct="1">
              <a:buNone/>
              <a:defRPr kumimoji="0" lang="de-DE" baseline="0">
                <a:solidFill>
                  <a:schemeClr val="tx1">
                    <a:lumMod val="85000"/>
                    <a:lumOff val="15000"/>
                  </a:schemeClr>
                </a:solidFill>
              </a:defRPr>
            </a:lvl1pPr>
          </a:lstStyle>
          <a:p>
            <a:pPr lvl="0"/>
            <a:r>
              <a:rPr lang="de-DE" noProof="0" smtClean="0"/>
              <a:t>Bild durch Klicken auf Symbol hinzufügen</a:t>
            </a:r>
            <a:endParaRPr lang="de-DE" noProof="0" dirty="0"/>
          </a:p>
        </p:txBody>
      </p:sp>
      <p:sp>
        <p:nvSpPr>
          <p:cNvPr id="3" name="Textplatzhalter 2"/>
          <p:cNvSpPr>
            <a:spLocks noGrp="1"/>
          </p:cNvSpPr>
          <p:nvPr>
            <p:ph type="body" sz="quarter" idx="14"/>
          </p:nvPr>
        </p:nvSpPr>
        <p:spPr>
          <a:xfrm>
            <a:off x="250825" y="549275"/>
            <a:ext cx="8137525" cy="719138"/>
          </a:xfrm>
          <a:prstGeom prst="rect">
            <a:avLst/>
          </a:prstGeom>
          <a:noFill/>
        </p:spPr>
        <p:txBody>
          <a:bodyPr anchor="ctr">
            <a:normAutofit/>
          </a:bodyPr>
          <a:lstStyle>
            <a:lvl1pPr marL="0" indent="0">
              <a:buNone/>
              <a:defRPr sz="2000">
                <a:solidFill>
                  <a:schemeClr val="accent3"/>
                </a:solidFill>
              </a:defRPr>
            </a:lvl1pPr>
          </a:lstStyle>
          <a:p>
            <a:pPr lvl="0"/>
            <a:r>
              <a:rPr lang="de-DE" smtClean="0"/>
              <a:t>Textmasterformat bearbeiten</a:t>
            </a:r>
          </a:p>
        </p:txBody>
      </p:sp>
      <p:sp>
        <p:nvSpPr>
          <p:cNvPr id="6" name="Textplatzhalter 5"/>
          <p:cNvSpPr>
            <a:spLocks noGrp="1"/>
          </p:cNvSpPr>
          <p:nvPr>
            <p:ph type="body" sz="quarter" idx="15"/>
          </p:nvPr>
        </p:nvSpPr>
        <p:spPr>
          <a:xfrm>
            <a:off x="323528" y="6380559"/>
            <a:ext cx="6121400" cy="504825"/>
          </a:xfrm>
          <a:prstGeom prst="rect">
            <a:avLst/>
          </a:prstGeom>
        </p:spPr>
        <p:txBody>
          <a:bodyPr/>
          <a:lstStyle>
            <a:lvl1pPr marL="0" indent="0">
              <a:buNone/>
              <a:defRPr sz="1600" baseline="0">
                <a:solidFill>
                  <a:schemeClr val="accent3"/>
                </a:solidFill>
              </a:defRPr>
            </a:lvl1pPr>
          </a:lstStyle>
          <a:p>
            <a:pPr lvl="0"/>
            <a:r>
              <a:rPr lang="de-DE" smtClean="0"/>
              <a:t>Textmasterformat bearbeiten</a:t>
            </a:r>
          </a:p>
        </p:txBody>
      </p:sp>
    </p:spTree>
    <p:extLst>
      <p:ext uri="{BB962C8B-B14F-4D97-AF65-F5344CB8AC3E}">
        <p14:creationId xmlns:p14="http://schemas.microsoft.com/office/powerpoint/2010/main" val="143351667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rtArt-vollflächig">
    <p:spTree>
      <p:nvGrpSpPr>
        <p:cNvPr id="1" name=""/>
        <p:cNvGrpSpPr/>
        <p:nvPr/>
      </p:nvGrpSpPr>
      <p:grpSpPr>
        <a:xfrm>
          <a:off x="0" y="0"/>
          <a:ext cx="0" cy="0"/>
          <a:chOff x="0" y="0"/>
          <a:chExt cx="0" cy="0"/>
        </a:xfrm>
      </p:grpSpPr>
      <p:sp>
        <p:nvSpPr>
          <p:cNvPr id="5" name="Rechteck 4"/>
          <p:cNvSpPr/>
          <p:nvPr/>
        </p:nvSpPr>
        <p:spPr>
          <a:xfrm>
            <a:off x="8682038" y="-171450"/>
            <a:ext cx="569912" cy="7200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de-DE"/>
          </a:p>
        </p:txBody>
      </p:sp>
      <p:pic>
        <p:nvPicPr>
          <p:cNvPr id="7" name="Grafik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7275" y="3816350"/>
            <a:ext cx="4492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platzhalter 2"/>
          <p:cNvSpPr>
            <a:spLocks noGrp="1"/>
          </p:cNvSpPr>
          <p:nvPr>
            <p:ph type="body" sz="quarter" idx="14"/>
          </p:nvPr>
        </p:nvSpPr>
        <p:spPr>
          <a:xfrm>
            <a:off x="250825" y="549275"/>
            <a:ext cx="8137525" cy="719138"/>
          </a:xfrm>
          <a:prstGeom prst="rect">
            <a:avLst/>
          </a:prstGeom>
          <a:noFill/>
        </p:spPr>
        <p:txBody>
          <a:bodyPr anchor="ctr">
            <a:normAutofit/>
          </a:bodyPr>
          <a:lstStyle>
            <a:lvl1pPr marL="0" indent="0">
              <a:buNone/>
              <a:defRPr sz="2200">
                <a:solidFill>
                  <a:schemeClr val="accent3"/>
                </a:solidFill>
              </a:defRPr>
            </a:lvl1pPr>
          </a:lstStyle>
          <a:p>
            <a:pPr lvl="0"/>
            <a:r>
              <a:rPr lang="de-DE" smtClean="0"/>
              <a:t>Textmasterformat bearbeiten</a:t>
            </a:r>
          </a:p>
        </p:txBody>
      </p:sp>
    </p:spTree>
    <p:extLst>
      <p:ext uri="{BB962C8B-B14F-4D97-AF65-F5344CB8AC3E}">
        <p14:creationId xmlns:p14="http://schemas.microsoft.com/office/powerpoint/2010/main" val="160614005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ultifolie ohne Rahmen">
    <p:spTree>
      <p:nvGrpSpPr>
        <p:cNvPr id="1" name=""/>
        <p:cNvGrpSpPr/>
        <p:nvPr/>
      </p:nvGrpSpPr>
      <p:grpSpPr>
        <a:xfrm>
          <a:off x="0" y="0"/>
          <a:ext cx="0" cy="0"/>
          <a:chOff x="0" y="0"/>
          <a:chExt cx="0" cy="0"/>
        </a:xfrm>
      </p:grpSpPr>
      <p:sp>
        <p:nvSpPr>
          <p:cNvPr id="4" name="Rechteck 3"/>
          <p:cNvSpPr/>
          <p:nvPr/>
        </p:nvSpPr>
        <p:spPr>
          <a:xfrm>
            <a:off x="8682038" y="-171450"/>
            <a:ext cx="569912" cy="7200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de-DE"/>
          </a:p>
        </p:txBody>
      </p:sp>
      <p:pic>
        <p:nvPicPr>
          <p:cNvPr id="5" name="Grafik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5688" y="3816350"/>
            <a:ext cx="4492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platzhalter 2"/>
          <p:cNvSpPr>
            <a:spLocks noGrp="1"/>
          </p:cNvSpPr>
          <p:nvPr>
            <p:ph type="body" sz="quarter" idx="14"/>
          </p:nvPr>
        </p:nvSpPr>
        <p:spPr>
          <a:xfrm>
            <a:off x="250825" y="549275"/>
            <a:ext cx="8137525" cy="719138"/>
          </a:xfrm>
          <a:prstGeom prst="rect">
            <a:avLst/>
          </a:prstGeom>
          <a:noFill/>
        </p:spPr>
        <p:txBody>
          <a:bodyPr anchor="ctr">
            <a:normAutofit/>
          </a:bodyPr>
          <a:lstStyle>
            <a:lvl1pPr marL="0" indent="0">
              <a:buNone/>
              <a:defRPr sz="2000">
                <a:solidFill>
                  <a:schemeClr val="accent3"/>
                </a:solidFill>
              </a:defRPr>
            </a:lvl1pPr>
          </a:lstStyle>
          <a:p>
            <a:pPr lvl="0"/>
            <a:r>
              <a:rPr lang="de-DE" smtClean="0"/>
              <a:t>Textmasterformat bearbeiten</a:t>
            </a:r>
          </a:p>
        </p:txBody>
      </p:sp>
      <p:sp>
        <p:nvSpPr>
          <p:cNvPr id="7" name="Inhaltsplatzhalter 6"/>
          <p:cNvSpPr>
            <a:spLocks noGrp="1"/>
          </p:cNvSpPr>
          <p:nvPr>
            <p:ph sz="quarter" idx="16"/>
          </p:nvPr>
        </p:nvSpPr>
        <p:spPr>
          <a:xfrm>
            <a:off x="250825" y="1699200"/>
            <a:ext cx="8137525" cy="4320000"/>
          </a:xfrm>
          <a:prstGeom prst="rect">
            <a:avLst/>
          </a:prstGeom>
        </p:spPr>
        <p:txBody>
          <a:bodyPr/>
          <a:lstStyle>
            <a:lvl1pPr marL="0" indent="0">
              <a:buFontTx/>
              <a:buNone/>
              <a:defRPr sz="16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de-DE" smtClean="0"/>
              <a:t>Textmasterformat bearbeiten</a:t>
            </a:r>
          </a:p>
        </p:txBody>
      </p:sp>
    </p:spTree>
    <p:extLst>
      <p:ext uri="{BB962C8B-B14F-4D97-AF65-F5344CB8AC3E}">
        <p14:creationId xmlns:p14="http://schemas.microsoft.com/office/powerpoint/2010/main" val="262029562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usenfolie">
    <p:spTree>
      <p:nvGrpSpPr>
        <p:cNvPr id="1" name=""/>
        <p:cNvGrpSpPr/>
        <p:nvPr/>
      </p:nvGrpSpPr>
      <p:grpSpPr>
        <a:xfrm>
          <a:off x="0" y="0"/>
          <a:ext cx="0" cy="0"/>
          <a:chOff x="0" y="0"/>
          <a:chExt cx="0" cy="0"/>
        </a:xfrm>
      </p:grpSpPr>
      <p:sp>
        <p:nvSpPr>
          <p:cNvPr id="4" name="Rechteck 3"/>
          <p:cNvSpPr/>
          <p:nvPr/>
        </p:nvSpPr>
        <p:spPr>
          <a:xfrm>
            <a:off x="8682038" y="-171450"/>
            <a:ext cx="569912" cy="7200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de-DE"/>
          </a:p>
        </p:txBody>
      </p:sp>
      <p:pic>
        <p:nvPicPr>
          <p:cNvPr id="5" name="Grafik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5688" y="3816350"/>
            <a:ext cx="4492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lkenförmige Legende 5"/>
          <p:cNvSpPr/>
          <p:nvPr/>
        </p:nvSpPr>
        <p:spPr>
          <a:xfrm>
            <a:off x="1691680" y="2132856"/>
            <a:ext cx="5328592" cy="2304256"/>
          </a:xfrm>
          <a:prstGeom prst="cloudCallout">
            <a:avLst/>
          </a:prstGeom>
          <a:solidFill>
            <a:schemeClr val="bg1"/>
          </a:solidFill>
          <a:ln>
            <a:solidFill>
              <a:srgbClr val="FF6600"/>
            </a:solidFill>
          </a:ln>
          <a:effectLst>
            <a:outerShdw blurRad="50800" dist="38100" dir="2700000" algn="tl" rotWithShape="0">
              <a:prstClr val="black">
                <a:alpha val="40000"/>
              </a:prstClr>
            </a:outerShdw>
            <a:reflection blurRad="6350" stA="50000" endA="300" endPos="34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Textplatzhalter 2"/>
          <p:cNvSpPr>
            <a:spLocks noGrp="1"/>
          </p:cNvSpPr>
          <p:nvPr>
            <p:ph type="body" sz="quarter" idx="10"/>
          </p:nvPr>
        </p:nvSpPr>
        <p:spPr>
          <a:xfrm>
            <a:off x="2411413" y="2565401"/>
            <a:ext cx="4248150" cy="1295647"/>
          </a:xfrm>
          <a:prstGeom prst="rect">
            <a:avLst/>
          </a:prstGeom>
        </p:spPr>
        <p:txBody>
          <a:bodyPr anchor="ctr"/>
          <a:lstStyle>
            <a:lvl1pPr marL="0" indent="0" algn="ctr">
              <a:buFontTx/>
              <a:buNone/>
              <a:defRPr sz="1600" b="1">
                <a:solidFill>
                  <a:schemeClr val="accent1"/>
                </a:solidFill>
              </a:defRPr>
            </a:lvl1pPr>
            <a:lvl2pPr marL="457200" indent="0">
              <a:buFontTx/>
              <a:buNone/>
              <a:defRPr sz="1600" b="1">
                <a:solidFill>
                  <a:schemeClr val="accent1"/>
                </a:solidFill>
              </a:defRPr>
            </a:lvl2pPr>
            <a:lvl3pPr marL="914400" indent="0">
              <a:buFontTx/>
              <a:buNone/>
              <a:defRPr sz="1600" b="1">
                <a:solidFill>
                  <a:schemeClr val="accent1"/>
                </a:solidFill>
              </a:defRPr>
            </a:lvl3pPr>
            <a:lvl4pPr marL="1371600" indent="0">
              <a:buFontTx/>
              <a:buNone/>
              <a:defRPr sz="1600" b="1">
                <a:solidFill>
                  <a:schemeClr val="accent1"/>
                </a:solidFill>
              </a:defRPr>
            </a:lvl4pPr>
            <a:lvl5pPr marL="1828800" indent="0">
              <a:buFontTx/>
              <a:buNone/>
              <a:defRPr sz="1600" b="1">
                <a:solidFill>
                  <a:schemeClr val="accent1"/>
                </a:solidFill>
              </a:defRPr>
            </a:lvl5pPr>
          </a:lstStyle>
          <a:p>
            <a:pPr lvl="0"/>
            <a:r>
              <a:rPr lang="de-DE" smtClean="0"/>
              <a:t>Textmasterformat bearbeiten</a:t>
            </a:r>
          </a:p>
        </p:txBody>
      </p:sp>
    </p:spTree>
    <p:extLst>
      <p:ext uri="{BB962C8B-B14F-4D97-AF65-F5344CB8AC3E}">
        <p14:creationId xmlns:p14="http://schemas.microsoft.com/office/powerpoint/2010/main" val="305985567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Visitenkarte">
    <p:bg>
      <p:bgPr>
        <a:solidFill>
          <a:schemeClr val="bg1"/>
        </a:solidFill>
        <a:effectLst/>
      </p:bgPr>
    </p:bg>
    <p:spTree>
      <p:nvGrpSpPr>
        <p:cNvPr id="1" name=""/>
        <p:cNvGrpSpPr/>
        <p:nvPr/>
      </p:nvGrpSpPr>
      <p:grpSpPr>
        <a:xfrm>
          <a:off x="0" y="0"/>
          <a:ext cx="0" cy="0"/>
          <a:chOff x="0" y="0"/>
          <a:chExt cx="0" cy="0"/>
        </a:xfrm>
      </p:grpSpPr>
      <p:sp>
        <p:nvSpPr>
          <p:cNvPr id="4" name="Rechteck 3"/>
          <p:cNvSpPr/>
          <p:nvPr/>
        </p:nvSpPr>
        <p:spPr>
          <a:xfrm>
            <a:off x="8682038" y="-171450"/>
            <a:ext cx="569912" cy="7200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de-DE"/>
          </a:p>
        </p:txBody>
      </p:sp>
      <p:pic>
        <p:nvPicPr>
          <p:cNvPr id="5" name="Grafik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7275" y="3816000"/>
            <a:ext cx="4492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359858" y="5040000"/>
            <a:ext cx="6948446" cy="540000"/>
          </a:xfrm>
          <a:prstGeom prst="rect">
            <a:avLst/>
          </a:prstGeom>
          <a:ln>
            <a:noFill/>
          </a:ln>
          <a:effectLst>
            <a:outerShdw blurRad="50800" dist="38100" dir="2700000" algn="ctr" rotWithShape="0">
              <a:srgbClr val="000000">
                <a:alpha val="40000"/>
              </a:srgbClr>
            </a:outerShdw>
            <a:reflection blurRad="6350" stA="66000" endPos="14000" dir="5400000" sy="-100000" algn="bl" rotWithShape="0"/>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nvGrpSpPr>
          <p:cNvPr id="2" name="Gruppieren 1"/>
          <p:cNvGrpSpPr/>
          <p:nvPr userDrawn="1"/>
        </p:nvGrpSpPr>
        <p:grpSpPr>
          <a:xfrm>
            <a:off x="5508104" y="4005064"/>
            <a:ext cx="2560638" cy="2506086"/>
            <a:chOff x="5570696" y="4030301"/>
            <a:chExt cx="2560638" cy="2506086"/>
          </a:xfrm>
        </p:grpSpPr>
        <p:sp>
          <p:nvSpPr>
            <p:cNvPr id="11" name="Ellipse 10"/>
            <p:cNvSpPr/>
            <p:nvPr userDrawn="1"/>
          </p:nvSpPr>
          <p:spPr bwMode="gray">
            <a:xfrm rot="654315">
              <a:off x="6040651" y="6216772"/>
              <a:ext cx="1457890" cy="319615"/>
            </a:xfrm>
            <a:prstGeom prst="ellipse">
              <a:avLst/>
            </a:prstGeom>
            <a:solidFill>
              <a:srgbClr val="000000">
                <a:alpha val="20784"/>
              </a:srgbClr>
            </a:solidFill>
            <a:ln w="12700">
              <a:noFill/>
              <a:round/>
              <a:headEnd/>
              <a:tailEnd/>
            </a:ln>
            <a:effectLst>
              <a:softEdge rad="63500"/>
            </a:effectLst>
          </p:spPr>
          <p:txBody>
            <a:bodyPr anchor="ctr"/>
            <a:lstStyle/>
            <a:p>
              <a:pPr algn="ctr">
                <a:defRPr/>
              </a:pPr>
              <a:endParaRPr lang="en-US" dirty="0"/>
            </a:p>
          </p:txBody>
        </p:sp>
        <p:sp>
          <p:nvSpPr>
            <p:cNvPr id="13" name="Freeform 14"/>
            <p:cNvSpPr>
              <a:spLocks/>
            </p:cNvSpPr>
            <p:nvPr userDrawn="1"/>
          </p:nvSpPr>
          <p:spPr bwMode="gray">
            <a:xfrm rot="654315">
              <a:off x="5570696" y="4030301"/>
              <a:ext cx="2560638" cy="2321358"/>
            </a:xfrm>
            <a:custGeom>
              <a:avLst/>
              <a:gdLst/>
              <a:ahLst/>
              <a:cxnLst>
                <a:cxn ang="0">
                  <a:pos x="346" y="0"/>
                </a:cxn>
                <a:cxn ang="0">
                  <a:pos x="0" y="346"/>
                </a:cxn>
                <a:cxn ang="0">
                  <a:pos x="141" y="624"/>
                </a:cxn>
                <a:cxn ang="0">
                  <a:pos x="219" y="624"/>
                </a:cxn>
                <a:cxn ang="0">
                  <a:pos x="39" y="344"/>
                </a:cxn>
                <a:cxn ang="0">
                  <a:pos x="346" y="37"/>
                </a:cxn>
                <a:cxn ang="0">
                  <a:pos x="653" y="344"/>
                </a:cxn>
                <a:cxn ang="0">
                  <a:pos x="473" y="624"/>
                </a:cxn>
                <a:cxn ang="0">
                  <a:pos x="551" y="624"/>
                </a:cxn>
                <a:cxn ang="0">
                  <a:pos x="692" y="346"/>
                </a:cxn>
                <a:cxn ang="0">
                  <a:pos x="346" y="0"/>
                </a:cxn>
              </a:cxnLst>
              <a:rect l="0" t="0" r="r" b="b"/>
              <a:pathLst>
                <a:path w="692" h="624">
                  <a:moveTo>
                    <a:pt x="346" y="0"/>
                  </a:moveTo>
                  <a:cubicBezTo>
                    <a:pt x="155" y="0"/>
                    <a:pt x="0" y="155"/>
                    <a:pt x="0" y="346"/>
                  </a:cubicBezTo>
                  <a:cubicBezTo>
                    <a:pt x="0" y="460"/>
                    <a:pt x="56" y="561"/>
                    <a:pt x="141" y="624"/>
                  </a:cubicBezTo>
                  <a:cubicBezTo>
                    <a:pt x="219" y="624"/>
                    <a:pt x="219" y="624"/>
                    <a:pt x="219" y="624"/>
                  </a:cubicBezTo>
                  <a:cubicBezTo>
                    <a:pt x="113" y="576"/>
                    <a:pt x="39" y="469"/>
                    <a:pt x="39" y="344"/>
                  </a:cubicBezTo>
                  <a:cubicBezTo>
                    <a:pt x="39" y="174"/>
                    <a:pt x="176" y="37"/>
                    <a:pt x="346" y="37"/>
                  </a:cubicBezTo>
                  <a:cubicBezTo>
                    <a:pt x="516" y="37"/>
                    <a:pt x="653" y="174"/>
                    <a:pt x="653" y="344"/>
                  </a:cubicBezTo>
                  <a:cubicBezTo>
                    <a:pt x="653" y="469"/>
                    <a:pt x="579" y="576"/>
                    <a:pt x="473" y="624"/>
                  </a:cubicBezTo>
                  <a:cubicBezTo>
                    <a:pt x="551" y="624"/>
                    <a:pt x="551" y="624"/>
                    <a:pt x="551" y="624"/>
                  </a:cubicBezTo>
                  <a:cubicBezTo>
                    <a:pt x="636" y="561"/>
                    <a:pt x="692" y="460"/>
                    <a:pt x="692" y="346"/>
                  </a:cubicBezTo>
                  <a:cubicBezTo>
                    <a:pt x="692" y="155"/>
                    <a:pt x="537" y="0"/>
                    <a:pt x="346" y="0"/>
                  </a:cubicBezTo>
                  <a:close/>
                </a:path>
              </a:pathLst>
            </a:custGeom>
            <a:gradFill rotWithShape="1">
              <a:gsLst>
                <a:gs pos="0">
                  <a:srgbClr val="525252"/>
                </a:gs>
                <a:gs pos="50000">
                  <a:srgbClr val="B2B2B2"/>
                </a:gs>
                <a:gs pos="100000">
                  <a:srgbClr val="525252"/>
                </a:gs>
              </a:gsLst>
              <a:lin ang="2700000" scaled="1"/>
            </a:gradFill>
            <a:ln w="9525">
              <a:noFill/>
              <a:miter lim="800000"/>
              <a:headEnd/>
              <a:tailEnd/>
            </a:ln>
          </p:spPr>
          <p:txBody>
            <a:bodyPr/>
            <a:lstStyle/>
            <a:p>
              <a:pPr>
                <a:defRPr/>
              </a:pPr>
              <a:endParaRPr lang="en-US" dirty="0"/>
            </a:p>
          </p:txBody>
        </p:sp>
        <p:sp>
          <p:nvSpPr>
            <p:cNvPr id="14" name="Freeform 15"/>
            <p:cNvSpPr>
              <a:spLocks/>
            </p:cNvSpPr>
            <p:nvPr userDrawn="1"/>
          </p:nvSpPr>
          <p:spPr bwMode="gray">
            <a:xfrm rot="654315">
              <a:off x="5708315" y="4159481"/>
              <a:ext cx="2272098" cy="2146619"/>
            </a:xfrm>
            <a:custGeom>
              <a:avLst/>
              <a:gdLst/>
              <a:ahLst/>
              <a:cxnLst>
                <a:cxn ang="0">
                  <a:pos x="614" y="307"/>
                </a:cxn>
                <a:cxn ang="0">
                  <a:pos x="307" y="0"/>
                </a:cxn>
                <a:cxn ang="0">
                  <a:pos x="0" y="307"/>
                </a:cxn>
                <a:cxn ang="0">
                  <a:pos x="161" y="577"/>
                </a:cxn>
                <a:cxn ang="0">
                  <a:pos x="453" y="577"/>
                </a:cxn>
                <a:cxn ang="0">
                  <a:pos x="614" y="307"/>
                </a:cxn>
              </a:cxnLst>
              <a:rect l="0" t="0" r="r" b="b"/>
              <a:pathLst>
                <a:path w="614" h="577">
                  <a:moveTo>
                    <a:pt x="614" y="307"/>
                  </a:moveTo>
                  <a:cubicBezTo>
                    <a:pt x="614" y="137"/>
                    <a:pt x="477" y="0"/>
                    <a:pt x="307" y="0"/>
                  </a:cubicBezTo>
                  <a:cubicBezTo>
                    <a:pt x="137" y="0"/>
                    <a:pt x="0" y="137"/>
                    <a:pt x="0" y="307"/>
                  </a:cubicBezTo>
                  <a:cubicBezTo>
                    <a:pt x="0" y="424"/>
                    <a:pt x="65" y="525"/>
                    <a:pt x="161" y="577"/>
                  </a:cubicBezTo>
                  <a:cubicBezTo>
                    <a:pt x="453" y="577"/>
                    <a:pt x="453" y="577"/>
                    <a:pt x="453" y="577"/>
                  </a:cubicBezTo>
                  <a:cubicBezTo>
                    <a:pt x="549" y="525"/>
                    <a:pt x="614" y="424"/>
                    <a:pt x="614" y="307"/>
                  </a:cubicBezTo>
                  <a:close/>
                </a:path>
              </a:pathLst>
            </a:custGeom>
            <a:gradFill flip="none" rotWithShape="1">
              <a:gsLst>
                <a:gs pos="0">
                  <a:srgbClr val="FF6600"/>
                </a:gs>
                <a:gs pos="62000">
                  <a:srgbClr val="FF6600"/>
                </a:gs>
                <a:gs pos="100000">
                  <a:schemeClr val="tx1">
                    <a:lumMod val="60000"/>
                    <a:lumOff val="40000"/>
                  </a:schemeClr>
                </a:gs>
              </a:gsLst>
              <a:lin ang="5400000" scaled="1"/>
              <a:tileRect/>
            </a:gradFill>
            <a:ln w="28575">
              <a:solidFill>
                <a:srgbClr val="A6A6A6"/>
              </a:solidFill>
              <a:round/>
              <a:headEnd/>
              <a:tailEnd/>
            </a:ln>
            <a:effectLst>
              <a:outerShdw blurRad="215900" sx="102000" sy="102000" algn="ctr" rotWithShape="0">
                <a:prstClr val="black">
                  <a:alpha val="34000"/>
                </a:prstClr>
              </a:outerShdw>
            </a:effectLst>
            <a:scene3d>
              <a:camera prst="orthographicFront"/>
              <a:lightRig rig="threePt" dir="t"/>
            </a:scene3d>
            <a:sp3d>
              <a:bevelT h="25400"/>
            </a:sp3d>
          </p:spPr>
          <p:txBody>
            <a:bodyPr tIns="144000" anchor="ctr"/>
            <a:lstStyle/>
            <a:p>
              <a:pPr algn="ctr">
                <a:defRPr/>
              </a:pPr>
              <a:endParaRPr lang="en-US" sz="2800" b="1" dirty="0">
                <a:solidFill>
                  <a:srgbClr val="FFFFFF"/>
                </a:solidFill>
              </a:endParaRPr>
            </a:p>
          </p:txBody>
        </p:sp>
        <p:sp>
          <p:nvSpPr>
            <p:cNvPr id="15" name="Freeform 16"/>
            <p:cNvSpPr>
              <a:spLocks/>
            </p:cNvSpPr>
            <p:nvPr userDrawn="1"/>
          </p:nvSpPr>
          <p:spPr bwMode="gray">
            <a:xfrm rot="654315">
              <a:off x="5846551" y="6037331"/>
              <a:ext cx="1517549" cy="252401"/>
            </a:xfrm>
            <a:custGeom>
              <a:avLst/>
              <a:gdLst/>
              <a:ahLst/>
              <a:cxnLst>
                <a:cxn ang="0">
                  <a:pos x="410" y="68"/>
                </a:cxn>
                <a:cxn ang="0">
                  <a:pos x="0" y="68"/>
                </a:cxn>
                <a:cxn ang="0">
                  <a:pos x="205" y="0"/>
                </a:cxn>
                <a:cxn ang="0">
                  <a:pos x="410" y="68"/>
                </a:cxn>
              </a:cxnLst>
              <a:rect l="0" t="0" r="r" b="b"/>
              <a:pathLst>
                <a:path w="410" h="68">
                  <a:moveTo>
                    <a:pt x="410" y="68"/>
                  </a:moveTo>
                  <a:cubicBezTo>
                    <a:pt x="0" y="68"/>
                    <a:pt x="0" y="68"/>
                    <a:pt x="0" y="68"/>
                  </a:cubicBezTo>
                  <a:cubicBezTo>
                    <a:pt x="57" y="26"/>
                    <a:pt x="128" y="0"/>
                    <a:pt x="205" y="0"/>
                  </a:cubicBezTo>
                  <a:cubicBezTo>
                    <a:pt x="282" y="0"/>
                    <a:pt x="353" y="26"/>
                    <a:pt x="410" y="68"/>
                  </a:cubicBezTo>
                  <a:close/>
                </a:path>
              </a:pathLst>
            </a:custGeom>
            <a:gradFill>
              <a:gsLst>
                <a:gs pos="41000">
                  <a:srgbClr val="F2F2F2"/>
                </a:gs>
                <a:gs pos="100000">
                  <a:srgbClr val="646464"/>
                </a:gs>
              </a:gsLst>
              <a:lin ang="5400000" scaled="1"/>
            </a:gradFill>
            <a:ln w="38100">
              <a:noFill/>
              <a:round/>
              <a:headEnd/>
              <a:tailEnd/>
            </a:ln>
            <a:effectLst>
              <a:outerShdw blurRad="190500" dir="13500000" algn="br" rotWithShape="0">
                <a:prstClr val="black">
                  <a:alpha val="40000"/>
                </a:prstClr>
              </a:outerShdw>
            </a:effectLst>
          </p:spPr>
          <p:txBody>
            <a:bodyPr/>
            <a:lstStyle/>
            <a:p>
              <a:pPr>
                <a:defRPr/>
              </a:pPr>
              <a:endParaRPr lang="en-US" dirty="0"/>
            </a:p>
          </p:txBody>
        </p:sp>
        <p:sp>
          <p:nvSpPr>
            <p:cNvPr id="10" name="Textfeld 9"/>
            <p:cNvSpPr txBox="1"/>
            <p:nvPr userDrawn="1"/>
          </p:nvSpPr>
          <p:spPr bwMode="gray">
            <a:xfrm rot="568874">
              <a:off x="5749280" y="4490664"/>
              <a:ext cx="2254143" cy="1354217"/>
            </a:xfrm>
            <a:prstGeom prst="rect">
              <a:avLst/>
            </a:prstGeom>
            <a:noFill/>
          </p:spPr>
          <p:txBody>
            <a:bodyPr wrap="none">
              <a:spAutoFit/>
            </a:bodyPr>
            <a:lstStyle/>
            <a:p>
              <a:pPr algn="ctr">
                <a:defRPr/>
              </a:pPr>
              <a:r>
                <a:rPr lang="en-US" sz="4000" b="1" dirty="0" smtClean="0">
                  <a:solidFill>
                    <a:srgbClr val="FFFFFF"/>
                  </a:solidFill>
                  <a:effectLst>
                    <a:innerShdw blurRad="63500" dist="50800" dir="13500000">
                      <a:prstClr val="black">
                        <a:alpha val="50000"/>
                      </a:prstClr>
                    </a:innerShdw>
                  </a:effectLst>
                </a:rPr>
                <a:t>DANKE</a:t>
              </a:r>
            </a:p>
            <a:p>
              <a:pPr algn="ctr">
                <a:defRPr/>
              </a:pPr>
              <a:r>
                <a:rPr lang="en-US" sz="600" b="1" dirty="0">
                  <a:solidFill>
                    <a:srgbClr val="FFFFFF"/>
                  </a:solidFill>
                  <a:effectLst>
                    <a:innerShdw blurRad="63500" dist="50800" dir="13500000">
                      <a:prstClr val="black">
                        <a:alpha val="50000"/>
                      </a:prstClr>
                    </a:innerShdw>
                  </a:effectLst>
                  <a:latin typeface="Lucida Handwriting" pitchFamily="66" charset="0"/>
                </a:rPr>
                <a:t/>
              </a:r>
              <a:br>
                <a:rPr lang="en-US" sz="600" b="1" dirty="0">
                  <a:solidFill>
                    <a:srgbClr val="FFFFFF"/>
                  </a:solidFill>
                  <a:effectLst>
                    <a:innerShdw blurRad="63500" dist="50800" dir="13500000">
                      <a:prstClr val="black">
                        <a:alpha val="50000"/>
                      </a:prstClr>
                    </a:innerShdw>
                  </a:effectLst>
                  <a:latin typeface="Lucida Handwriting" pitchFamily="66" charset="0"/>
                </a:rPr>
              </a:br>
              <a:r>
                <a:rPr lang="en-US" sz="1700" b="1" dirty="0" smtClean="0">
                  <a:solidFill>
                    <a:srgbClr val="FFFFFF"/>
                  </a:solidFill>
                  <a:effectLst>
                    <a:innerShdw blurRad="63500" dist="50800" dir="13500000">
                      <a:prstClr val="black">
                        <a:alpha val="50000"/>
                      </a:prstClr>
                    </a:innerShdw>
                  </a:effectLst>
                  <a:latin typeface="+mj-lt"/>
                  <a:cs typeface="Arial" pitchFamily="34" charset="0"/>
                </a:rPr>
                <a:t>FÜR</a:t>
              </a:r>
              <a:r>
                <a:rPr lang="en-US" sz="1700" b="1" dirty="0" smtClean="0">
                  <a:solidFill>
                    <a:srgbClr val="FFFFFF"/>
                  </a:solidFill>
                  <a:effectLst>
                    <a:innerShdw blurRad="63500" dist="50800" dir="13500000">
                      <a:prstClr val="black">
                        <a:alpha val="50000"/>
                      </a:prstClr>
                    </a:innerShdw>
                  </a:effectLst>
                  <a:latin typeface="+mj-lt"/>
                </a:rPr>
                <a:t> </a:t>
              </a:r>
              <a:r>
                <a:rPr lang="en-US" sz="1700" b="1" dirty="0" smtClean="0">
                  <a:solidFill>
                    <a:srgbClr val="FFFFFF"/>
                  </a:solidFill>
                  <a:effectLst>
                    <a:innerShdw blurRad="63500" dist="50800" dir="13500000">
                      <a:prstClr val="black">
                        <a:alpha val="50000"/>
                      </a:prstClr>
                    </a:innerShdw>
                  </a:effectLst>
                  <a:latin typeface="+mj-lt"/>
                  <a:cs typeface="Arial" pitchFamily="34" charset="0"/>
                </a:rPr>
                <a:t>IHRE</a:t>
              </a:r>
              <a:r>
                <a:rPr lang="en-US" sz="1700" b="1" dirty="0" smtClean="0">
                  <a:solidFill>
                    <a:srgbClr val="FFFFFF"/>
                  </a:solidFill>
                  <a:effectLst>
                    <a:innerShdw blurRad="63500" dist="50800" dir="13500000">
                      <a:prstClr val="black">
                        <a:alpha val="50000"/>
                      </a:prstClr>
                    </a:innerShdw>
                  </a:effectLst>
                  <a:latin typeface="+mj-lt"/>
                </a:rPr>
                <a:t> </a:t>
              </a:r>
              <a:br>
                <a:rPr lang="en-US" sz="1700" b="1" dirty="0" smtClean="0">
                  <a:solidFill>
                    <a:srgbClr val="FFFFFF"/>
                  </a:solidFill>
                  <a:effectLst>
                    <a:innerShdw blurRad="63500" dist="50800" dir="13500000">
                      <a:prstClr val="black">
                        <a:alpha val="50000"/>
                      </a:prstClr>
                    </a:innerShdw>
                  </a:effectLst>
                  <a:latin typeface="+mj-lt"/>
                </a:rPr>
              </a:br>
              <a:r>
                <a:rPr lang="en-US" sz="1700" b="1" dirty="0" smtClean="0">
                  <a:solidFill>
                    <a:srgbClr val="FFFFFF"/>
                  </a:solidFill>
                  <a:effectLst>
                    <a:innerShdw blurRad="63500" dist="50800" dir="13500000">
                      <a:prstClr val="black">
                        <a:alpha val="50000"/>
                      </a:prstClr>
                    </a:innerShdw>
                  </a:effectLst>
                  <a:latin typeface="+mj-lt"/>
                  <a:cs typeface="Arial" pitchFamily="34" charset="0"/>
                </a:rPr>
                <a:t>AUFMERKSAMKEIT</a:t>
              </a:r>
              <a:endParaRPr lang="en-US" sz="1700" b="1" dirty="0">
                <a:solidFill>
                  <a:srgbClr val="FFFFFF"/>
                </a:solidFill>
                <a:effectLst>
                  <a:innerShdw blurRad="63500" dist="50800" dir="13500000">
                    <a:prstClr val="black">
                      <a:alpha val="50000"/>
                    </a:prstClr>
                  </a:innerShdw>
                </a:effectLst>
                <a:latin typeface="+mj-lt"/>
                <a:cs typeface="Arial" pitchFamily="34" charset="0"/>
              </a:endParaRPr>
            </a:p>
          </p:txBody>
        </p:sp>
      </p:grpSp>
      <p:sp>
        <p:nvSpPr>
          <p:cNvPr id="8" name="Textplatzhalter 7"/>
          <p:cNvSpPr>
            <a:spLocks noGrp="1"/>
          </p:cNvSpPr>
          <p:nvPr userDrawn="1">
            <p:ph type="body" sz="quarter" idx="14"/>
          </p:nvPr>
        </p:nvSpPr>
        <p:spPr>
          <a:xfrm>
            <a:off x="395288" y="1557339"/>
            <a:ext cx="4032250" cy="3383830"/>
          </a:xfrm>
          <a:prstGeom prst="rect">
            <a:avLst/>
          </a:prstGeom>
        </p:spPr>
        <p:txBody>
          <a:bodyPr/>
          <a:lstStyle>
            <a:lvl1pPr marL="0" indent="0">
              <a:buNone/>
              <a:defRPr sz="1600" baseline="0">
                <a:solidFill>
                  <a:schemeClr val="bg1"/>
                </a:solidFill>
              </a:defRPr>
            </a:lvl1pPr>
          </a:lstStyle>
          <a:p>
            <a:pPr lvl="0"/>
            <a:r>
              <a:rPr lang="de-DE" smtClean="0"/>
              <a:t>Textmasterformat bearbeiten</a:t>
            </a:r>
          </a:p>
        </p:txBody>
      </p:sp>
      <p:sp>
        <p:nvSpPr>
          <p:cNvPr id="20" name="Textplatzhalter 19"/>
          <p:cNvSpPr>
            <a:spLocks noGrp="1"/>
          </p:cNvSpPr>
          <p:nvPr userDrawn="1">
            <p:ph type="body" sz="quarter" idx="15"/>
          </p:nvPr>
        </p:nvSpPr>
        <p:spPr>
          <a:xfrm>
            <a:off x="360363" y="5040313"/>
            <a:ext cx="4067175" cy="539750"/>
          </a:xfrm>
          <a:prstGeom prst="rect">
            <a:avLst/>
          </a:prstGeom>
        </p:spPr>
        <p:txBody>
          <a:bodyPr anchor="ctr"/>
          <a:lstStyle>
            <a:lvl1pPr marL="0" indent="0">
              <a:buNone/>
              <a:defRPr sz="1800"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13996691"/>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28650" y="6356351"/>
            <a:ext cx="2057400" cy="365125"/>
          </a:xfrm>
          <a:prstGeom prst="rect">
            <a:avLst/>
          </a:prstGeom>
        </p:spPr>
        <p:txBody>
          <a:bodyPr/>
          <a:lstStyle/>
          <a:p>
            <a:fld id="{799BB44E-BE78-40E0-8CDA-EB7D8221CBAA}" type="datetimeFigureOut">
              <a:rPr lang="de-DE" smtClean="0"/>
              <a:t>28.11.2019</a:t>
            </a:fld>
            <a:endParaRPr lang="de-DE"/>
          </a:p>
        </p:txBody>
      </p:sp>
      <p:sp>
        <p:nvSpPr>
          <p:cNvPr id="3" name="Fußzeilenplatzhalter 2"/>
          <p:cNvSpPr>
            <a:spLocks noGrp="1"/>
          </p:cNvSpPr>
          <p:nvPr>
            <p:ph type="ftr" sz="quarter" idx="11"/>
          </p:nvPr>
        </p:nvSpPr>
        <p:spPr>
          <a:xfrm>
            <a:off x="3028950" y="6356351"/>
            <a:ext cx="30861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457950" y="6356351"/>
            <a:ext cx="2057400" cy="365125"/>
          </a:xfrm>
          <a:prstGeom prst="rect">
            <a:avLst/>
          </a:prstGeom>
        </p:spPr>
        <p:txBody>
          <a:bodyPr/>
          <a:lstStyle/>
          <a:p>
            <a:fld id="{C68B43E6-6807-433D-98FC-33784260802E}" type="slidenum">
              <a:rPr lang="de-DE" smtClean="0"/>
              <a:t>‹Nr.›</a:t>
            </a:fld>
            <a:endParaRPr lang="de-DE"/>
          </a:p>
        </p:txBody>
      </p:sp>
    </p:spTree>
    <p:extLst>
      <p:ext uri="{BB962C8B-B14F-4D97-AF65-F5344CB8AC3E}">
        <p14:creationId xmlns:p14="http://schemas.microsoft.com/office/powerpoint/2010/main" val="2989174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alpha val="17000"/>
          </a:schemeClr>
        </a:solidFill>
        <a:effectLst/>
      </p:bgPr>
    </p:bg>
    <p:spTree>
      <p:nvGrpSpPr>
        <p:cNvPr id="1" name=""/>
        <p:cNvGrpSpPr/>
        <p:nvPr/>
      </p:nvGrpSpPr>
      <p:grpSpPr>
        <a:xfrm>
          <a:off x="0" y="0"/>
          <a:ext cx="0" cy="0"/>
          <a:chOff x="0" y="0"/>
          <a:chExt cx="0" cy="0"/>
        </a:xfrm>
      </p:grpSpPr>
      <p:sp>
        <p:nvSpPr>
          <p:cNvPr id="6" name="Rechteck 5"/>
          <p:cNvSpPr/>
          <p:nvPr/>
        </p:nvSpPr>
        <p:spPr>
          <a:xfrm>
            <a:off x="-252413" y="1412875"/>
            <a:ext cx="9001126" cy="4752975"/>
          </a:xfrm>
          <a:prstGeom prst="rect">
            <a:avLst/>
          </a:prstGeom>
          <a:solidFill>
            <a:schemeClr val="accent6">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4" name="Rechteck 3"/>
          <p:cNvSpPr/>
          <p:nvPr/>
        </p:nvSpPr>
        <p:spPr>
          <a:xfrm>
            <a:off x="8682038" y="-171450"/>
            <a:ext cx="569912" cy="72009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de-DE"/>
          </a:p>
        </p:txBody>
      </p:sp>
      <p:pic>
        <p:nvPicPr>
          <p:cNvPr id="1028" name="Grafik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75688" y="3816350"/>
            <a:ext cx="4492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81" r:id="rId1"/>
    <p:sldLayoutId id="2147484686" r:id="rId2"/>
    <p:sldLayoutId id="2147484697" r:id="rId3"/>
    <p:sldLayoutId id="2147484702" r:id="rId4"/>
    <p:sldLayoutId id="2147484706" r:id="rId5"/>
    <p:sldLayoutId id="2147484709" r:id="rId6"/>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2400" kern="12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400">
          <a:solidFill>
            <a:schemeClr val="bg1"/>
          </a:solidFill>
          <a:latin typeface="Arial" pitchFamily="34" charset="0"/>
          <a:cs typeface="Arial" pitchFamily="34" charset="0"/>
        </a:defRPr>
      </a:lvl2pPr>
      <a:lvl3pPr algn="l" rtl="0" eaLnBrk="1" fontAlgn="base" hangingPunct="1">
        <a:spcBef>
          <a:spcPct val="0"/>
        </a:spcBef>
        <a:spcAft>
          <a:spcPct val="0"/>
        </a:spcAft>
        <a:defRPr sz="2400">
          <a:solidFill>
            <a:schemeClr val="bg1"/>
          </a:solidFill>
          <a:latin typeface="Arial" pitchFamily="34" charset="0"/>
          <a:cs typeface="Arial" pitchFamily="34" charset="0"/>
        </a:defRPr>
      </a:lvl3pPr>
      <a:lvl4pPr algn="l" rtl="0" eaLnBrk="1" fontAlgn="base" hangingPunct="1">
        <a:spcBef>
          <a:spcPct val="0"/>
        </a:spcBef>
        <a:spcAft>
          <a:spcPct val="0"/>
        </a:spcAft>
        <a:defRPr sz="2400">
          <a:solidFill>
            <a:schemeClr val="bg1"/>
          </a:solidFill>
          <a:latin typeface="Arial" pitchFamily="34" charset="0"/>
          <a:cs typeface="Arial" pitchFamily="34" charset="0"/>
        </a:defRPr>
      </a:lvl4pPr>
      <a:lvl5pPr algn="l" rtl="0" eaLnBrk="1" fontAlgn="base" hangingPunct="1">
        <a:spcBef>
          <a:spcPct val="0"/>
        </a:spcBef>
        <a:spcAft>
          <a:spcPct val="0"/>
        </a:spcAft>
        <a:defRPr sz="2400">
          <a:solidFill>
            <a:schemeClr val="bg1"/>
          </a:solidFill>
          <a:latin typeface="Arial" pitchFamily="34" charset="0"/>
          <a:cs typeface="Arial" pitchFamily="34" charset="0"/>
        </a:defRPr>
      </a:lvl5pPr>
      <a:lvl6pPr marL="457200" algn="l" rtl="0" eaLnBrk="1" fontAlgn="base" hangingPunct="1">
        <a:spcBef>
          <a:spcPct val="0"/>
        </a:spcBef>
        <a:spcAft>
          <a:spcPct val="0"/>
        </a:spcAft>
        <a:defRPr sz="2400">
          <a:solidFill>
            <a:schemeClr val="bg1"/>
          </a:solidFill>
          <a:latin typeface="Arial" pitchFamily="34" charset="0"/>
          <a:cs typeface="Arial" pitchFamily="34" charset="0"/>
        </a:defRPr>
      </a:lvl6pPr>
      <a:lvl7pPr marL="914400" algn="l" rtl="0" eaLnBrk="1" fontAlgn="base" hangingPunct="1">
        <a:spcBef>
          <a:spcPct val="0"/>
        </a:spcBef>
        <a:spcAft>
          <a:spcPct val="0"/>
        </a:spcAft>
        <a:defRPr sz="2400">
          <a:solidFill>
            <a:schemeClr val="bg1"/>
          </a:solidFill>
          <a:latin typeface="Arial" pitchFamily="34" charset="0"/>
          <a:cs typeface="Arial" pitchFamily="34" charset="0"/>
        </a:defRPr>
      </a:lvl7pPr>
      <a:lvl8pPr marL="1371600" algn="l" rtl="0" eaLnBrk="1" fontAlgn="base" hangingPunct="1">
        <a:spcBef>
          <a:spcPct val="0"/>
        </a:spcBef>
        <a:spcAft>
          <a:spcPct val="0"/>
        </a:spcAft>
        <a:defRPr sz="2400">
          <a:solidFill>
            <a:schemeClr val="bg1"/>
          </a:solidFill>
          <a:latin typeface="Arial" pitchFamily="34" charset="0"/>
          <a:cs typeface="Arial" pitchFamily="34" charset="0"/>
        </a:defRPr>
      </a:lvl8pPr>
      <a:lvl9pPr marL="1828800" algn="l" rtl="0" eaLnBrk="1" fontAlgn="base" hangingPunct="1">
        <a:spcBef>
          <a:spcPct val="0"/>
        </a:spcBef>
        <a:spcAft>
          <a:spcPct val="0"/>
        </a:spcAft>
        <a:defRPr sz="2400">
          <a:solidFill>
            <a:schemeClr val="bg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rgbClr val="FF6600"/>
        </a:buClr>
        <a:buFont typeface="Wingdings" pitchFamily="2" charset="2"/>
        <a:buChar char="§"/>
        <a:defRPr sz="2400" kern="1200">
          <a:solidFill>
            <a:srgbClr val="848484"/>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rgbClr val="FF6600"/>
        </a:buClr>
        <a:buFont typeface="Arial" charset="0"/>
        <a:buChar char="–"/>
        <a:defRPr sz="2000" kern="1200">
          <a:solidFill>
            <a:srgbClr val="848484"/>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FF6600"/>
        </a:buClr>
        <a:buFont typeface="Arial" charset="0"/>
        <a:buChar char="•"/>
        <a:defRPr kern="1200">
          <a:solidFill>
            <a:srgbClr val="848484"/>
          </a:solidFill>
          <a:latin typeface="Arial" pitchFamily="34" charset="0"/>
          <a:ea typeface="+mn-ea"/>
          <a:cs typeface="Arial" pitchFamily="34" charset="0"/>
        </a:defRPr>
      </a:lvl3pPr>
      <a:lvl4pPr marL="1600200" indent="-228600" algn="l" rtl="0" eaLnBrk="1" fontAlgn="base" hangingPunct="1">
        <a:spcBef>
          <a:spcPct val="20000"/>
        </a:spcBef>
        <a:spcAft>
          <a:spcPct val="0"/>
        </a:spcAft>
        <a:buClr>
          <a:srgbClr val="FF6600"/>
        </a:buClr>
        <a:buFont typeface="Arial" charset="0"/>
        <a:buChar char="–"/>
        <a:defRPr kern="1200">
          <a:solidFill>
            <a:srgbClr val="848484"/>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FF6600"/>
        </a:buClr>
        <a:buFont typeface="Arial" charset="0"/>
        <a:buChar char="»"/>
        <a:defRPr sz="1600" kern="1200">
          <a:solidFill>
            <a:srgbClr val="848484"/>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kfztech.de/kfztechnik/motor/diesel/dieselabgas3.ht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5"/>
          </p:nvPr>
        </p:nvSpPr>
        <p:spPr>
          <a:xfrm>
            <a:off x="323850" y="6380163"/>
            <a:ext cx="6121400" cy="504825"/>
          </a:xfrm>
        </p:spPr>
        <p:txBody>
          <a:bodyPr rtlCol="0">
            <a:normAutofit/>
          </a:bodyPr>
          <a:lstStyle/>
          <a:p>
            <a:pPr eaLnBrk="1" fontAlgn="auto" hangingPunct="1">
              <a:spcAft>
                <a:spcPts val="0"/>
              </a:spcAft>
              <a:defRPr/>
            </a:pPr>
            <a:r>
              <a:rPr lang="de-DE" sz="1050" dirty="0" err="1" smtClean="0"/>
              <a:t>Danhausen</a:t>
            </a:r>
            <a:r>
              <a:rPr lang="de-DE" sz="1050" dirty="0"/>
              <a:t> </a:t>
            </a:r>
            <a:r>
              <a:rPr lang="de-DE" sz="1050" dirty="0" smtClean="0"/>
              <a:t>02.2019</a:t>
            </a:r>
            <a:endParaRPr lang="de-DE" sz="1050" dirty="0"/>
          </a:p>
        </p:txBody>
      </p:sp>
      <p:sp>
        <p:nvSpPr>
          <p:cNvPr id="2" name="Textplatzhalter 1"/>
          <p:cNvSpPr>
            <a:spLocks noGrp="1"/>
          </p:cNvSpPr>
          <p:nvPr>
            <p:ph type="body" sz="quarter" idx="14"/>
          </p:nvPr>
        </p:nvSpPr>
        <p:spPr/>
        <p:txBody>
          <a:bodyPr>
            <a:normAutofit/>
          </a:bodyPr>
          <a:lstStyle/>
          <a:p>
            <a:pPr eaLnBrk="1" hangingPunct="1">
              <a:defRPr/>
            </a:pPr>
            <a:endParaRPr lang="de-DE" dirty="0" smtClean="0"/>
          </a:p>
          <a:p>
            <a:pPr eaLnBrk="1" hangingPunct="1">
              <a:defRPr/>
            </a:pPr>
            <a:endParaRPr lang="de-DE" dirty="0"/>
          </a:p>
        </p:txBody>
      </p:sp>
      <p:pic>
        <p:nvPicPr>
          <p:cNvPr id="4" name="Grafik 3"/>
          <p:cNvPicPr>
            <a:picLocks noChangeAspect="1"/>
          </p:cNvPicPr>
          <p:nvPr/>
        </p:nvPicPr>
        <p:blipFill>
          <a:blip r:embed="rId3"/>
          <a:stretch>
            <a:fillRect/>
          </a:stretch>
        </p:blipFill>
        <p:spPr>
          <a:xfrm>
            <a:off x="-61913" y="1234505"/>
            <a:ext cx="8763000" cy="4933950"/>
          </a:xfrm>
          <a:prstGeom prst="rect">
            <a:avLst/>
          </a:prstGeom>
        </p:spPr>
      </p:pic>
      <p:sp>
        <p:nvSpPr>
          <p:cNvPr id="5" name="Textfeld 4"/>
          <p:cNvSpPr txBox="1"/>
          <p:nvPr/>
        </p:nvSpPr>
        <p:spPr>
          <a:xfrm>
            <a:off x="827584" y="337892"/>
            <a:ext cx="7272734" cy="584775"/>
          </a:xfrm>
          <a:prstGeom prst="rect">
            <a:avLst/>
          </a:prstGeom>
          <a:noFill/>
        </p:spPr>
        <p:txBody>
          <a:bodyPr wrap="square" rtlCol="0">
            <a:spAutoFit/>
          </a:bodyPr>
          <a:lstStyle/>
          <a:p>
            <a:pPr algn="ctr"/>
            <a:r>
              <a:rPr lang="de-DE" sz="3200" b="1" u="sng" dirty="0" smtClean="0">
                <a:solidFill>
                  <a:schemeClr val="accent6"/>
                </a:solidFill>
              </a:rPr>
              <a:t>Abgasnachbehandlung Diesel</a:t>
            </a:r>
            <a:endParaRPr lang="de-DE" sz="3200" b="1" u="sng" dirty="0">
              <a:solidFill>
                <a:schemeClr val="accent6"/>
              </a:solidFill>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851920" y="0"/>
            <a:ext cx="4846740" cy="3066554"/>
          </a:xfrm>
          <a:prstGeom prst="rect">
            <a:avLst/>
          </a:prstGeom>
        </p:spPr>
      </p:pic>
      <p:sp>
        <p:nvSpPr>
          <p:cNvPr id="3" name="Textfeld 2"/>
          <p:cNvSpPr txBox="1"/>
          <p:nvPr/>
        </p:nvSpPr>
        <p:spPr>
          <a:xfrm>
            <a:off x="107504" y="3429000"/>
            <a:ext cx="8591156" cy="923330"/>
          </a:xfrm>
          <a:prstGeom prst="rect">
            <a:avLst/>
          </a:prstGeom>
          <a:noFill/>
        </p:spPr>
        <p:txBody>
          <a:bodyPr wrap="square" rtlCol="0">
            <a:spAutoFit/>
          </a:bodyPr>
          <a:lstStyle/>
          <a:p>
            <a:r>
              <a:rPr lang="de-DE" dirty="0" smtClean="0"/>
              <a:t>Im Innern des Tröpfchens herrscht Luftmangel und die Verbrennung erfolgt unvollständig. </a:t>
            </a:r>
          </a:p>
          <a:p>
            <a:r>
              <a:rPr lang="de-DE" dirty="0" smtClean="0"/>
              <a:t>Fette </a:t>
            </a:r>
            <a:r>
              <a:rPr lang="de-DE" dirty="0" err="1" smtClean="0"/>
              <a:t>Gemischzonen</a:t>
            </a:r>
            <a:r>
              <a:rPr lang="de-DE" dirty="0" smtClean="0"/>
              <a:t> sind für Rußende </a:t>
            </a:r>
            <a:r>
              <a:rPr lang="de-DE" dirty="0"/>
              <a:t>V</a:t>
            </a:r>
            <a:r>
              <a:rPr lang="de-DE" dirty="0" smtClean="0"/>
              <a:t>erbrennung verantwortlich.</a:t>
            </a:r>
            <a:endParaRPr lang="de-DE" dirty="0"/>
          </a:p>
        </p:txBody>
      </p:sp>
    </p:spTree>
    <p:extLst>
      <p:ext uri="{BB962C8B-B14F-4D97-AF65-F5344CB8AC3E}">
        <p14:creationId xmlns:p14="http://schemas.microsoft.com/office/powerpoint/2010/main" val="841654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36717" y="1534480"/>
            <a:ext cx="3567731" cy="923330"/>
          </a:xfrm>
          <a:prstGeom prst="rect">
            <a:avLst/>
          </a:prstGeom>
          <a:noFill/>
        </p:spPr>
        <p:txBody>
          <a:bodyPr wrap="square" rtlCol="0">
            <a:spAutoFit/>
          </a:bodyPr>
          <a:lstStyle/>
          <a:p>
            <a:r>
              <a:rPr lang="de-DE" dirty="0" smtClean="0">
                <a:solidFill>
                  <a:schemeClr val="bg1"/>
                </a:solidFill>
              </a:rPr>
              <a:t>PM (</a:t>
            </a:r>
            <a:r>
              <a:rPr lang="de-DE" dirty="0" err="1" smtClean="0">
                <a:solidFill>
                  <a:schemeClr val="bg1"/>
                </a:solidFill>
              </a:rPr>
              <a:t>particulate</a:t>
            </a:r>
            <a:r>
              <a:rPr lang="de-DE" dirty="0" smtClean="0">
                <a:solidFill>
                  <a:schemeClr val="bg1"/>
                </a:solidFill>
              </a:rPr>
              <a:t> matter oder Feinstaub) ein Rußkern mit angelagerten Verunreinigungen</a:t>
            </a:r>
            <a:endParaRPr lang="de-DE" dirty="0">
              <a:solidFill>
                <a:schemeClr val="bg1"/>
              </a:solidFill>
            </a:endParaRPr>
          </a:p>
        </p:txBody>
      </p:sp>
      <p:pic>
        <p:nvPicPr>
          <p:cNvPr id="4" name="Grafik 3"/>
          <p:cNvPicPr>
            <a:picLocks noChangeAspect="1"/>
          </p:cNvPicPr>
          <p:nvPr/>
        </p:nvPicPr>
        <p:blipFill>
          <a:blip r:embed="rId3"/>
          <a:stretch>
            <a:fillRect/>
          </a:stretch>
        </p:blipFill>
        <p:spPr>
          <a:xfrm>
            <a:off x="6897" y="0"/>
            <a:ext cx="4997152" cy="3068960"/>
          </a:xfrm>
          <a:prstGeom prst="rect">
            <a:avLst/>
          </a:prstGeom>
        </p:spPr>
      </p:pic>
      <p:sp>
        <p:nvSpPr>
          <p:cNvPr id="5" name="Textfeld 4"/>
          <p:cNvSpPr txBox="1"/>
          <p:nvPr/>
        </p:nvSpPr>
        <p:spPr>
          <a:xfrm>
            <a:off x="5036717" y="4005064"/>
            <a:ext cx="3744416" cy="2031325"/>
          </a:xfrm>
          <a:prstGeom prst="rect">
            <a:avLst/>
          </a:prstGeom>
          <a:noFill/>
        </p:spPr>
        <p:txBody>
          <a:bodyPr wrap="square" rtlCol="0">
            <a:spAutoFit/>
          </a:bodyPr>
          <a:lstStyle/>
          <a:p>
            <a:r>
              <a:rPr lang="de-DE" dirty="0" smtClean="0"/>
              <a:t>(durch die unvollständige Verbrennung) entsteht ein Rußkern, an den sich weitere Verbrennungsrückstände (</a:t>
            </a:r>
            <a:r>
              <a:rPr lang="de-DE" dirty="0" err="1" smtClean="0"/>
              <a:t>Sulfatpartikel</a:t>
            </a:r>
            <a:r>
              <a:rPr lang="de-DE" dirty="0" smtClean="0"/>
              <a:t>, Kohlenwasserstoffe, Schwefel und Metalloxiden) anlagern. </a:t>
            </a:r>
            <a:endParaRPr lang="de-DE" dirty="0"/>
          </a:p>
        </p:txBody>
      </p:sp>
      <p:pic>
        <p:nvPicPr>
          <p:cNvPr id="6" name="Grafik 5"/>
          <p:cNvPicPr>
            <a:picLocks noChangeAspect="1"/>
          </p:cNvPicPr>
          <p:nvPr/>
        </p:nvPicPr>
        <p:blipFill>
          <a:blip r:embed="rId4"/>
          <a:stretch>
            <a:fillRect/>
          </a:stretch>
        </p:blipFill>
        <p:spPr>
          <a:xfrm>
            <a:off x="6897" y="2418023"/>
            <a:ext cx="4997152" cy="4539668"/>
          </a:xfrm>
          <a:prstGeom prst="rect">
            <a:avLst/>
          </a:prstGeom>
        </p:spPr>
      </p:pic>
    </p:spTree>
    <p:extLst>
      <p:ext uri="{BB962C8B-B14F-4D97-AF65-F5344CB8AC3E}">
        <p14:creationId xmlns:p14="http://schemas.microsoft.com/office/powerpoint/2010/main" val="962699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07504" y="1556792"/>
            <a:ext cx="8568952" cy="369332"/>
          </a:xfrm>
          <a:prstGeom prst="rect">
            <a:avLst/>
          </a:prstGeom>
          <a:noFill/>
        </p:spPr>
        <p:txBody>
          <a:bodyPr wrap="square" rtlCol="0">
            <a:spAutoFit/>
          </a:bodyPr>
          <a:lstStyle/>
          <a:p>
            <a:r>
              <a:rPr lang="de-DE" dirty="0" smtClean="0"/>
              <a:t>Ursachen für Partikelbildung:</a:t>
            </a:r>
          </a:p>
        </p:txBody>
      </p:sp>
      <p:sp>
        <p:nvSpPr>
          <p:cNvPr id="4" name="Textfeld 3"/>
          <p:cNvSpPr txBox="1"/>
          <p:nvPr/>
        </p:nvSpPr>
        <p:spPr>
          <a:xfrm>
            <a:off x="118468" y="2029490"/>
            <a:ext cx="8568952" cy="2031325"/>
          </a:xfrm>
          <a:prstGeom prst="rect">
            <a:avLst/>
          </a:prstGeom>
          <a:noFill/>
        </p:spPr>
        <p:txBody>
          <a:bodyPr wrap="square" rtlCol="0">
            <a:spAutoFit/>
          </a:bodyPr>
          <a:lstStyle/>
          <a:p>
            <a:pPr marL="285750" indent="-285750">
              <a:buFontTx/>
              <a:buChar char="-"/>
            </a:pPr>
            <a:r>
              <a:rPr lang="de-DE" dirty="0" smtClean="0"/>
              <a:t>Motor im Kaltstart oder Warmlauf</a:t>
            </a:r>
          </a:p>
          <a:p>
            <a:pPr marL="285750" indent="-285750">
              <a:buFontTx/>
              <a:buChar char="-"/>
            </a:pPr>
            <a:r>
              <a:rPr lang="de-DE" dirty="0" smtClean="0"/>
              <a:t>Vollastbetrieb</a:t>
            </a:r>
          </a:p>
          <a:p>
            <a:pPr marL="285750" indent="-285750">
              <a:buFontTx/>
              <a:buChar char="-"/>
            </a:pPr>
            <a:r>
              <a:rPr lang="de-DE" dirty="0"/>
              <a:t>v</a:t>
            </a:r>
            <a:r>
              <a:rPr lang="de-DE" dirty="0" smtClean="0"/>
              <a:t>erstopfter Luftfilter</a:t>
            </a:r>
          </a:p>
          <a:p>
            <a:pPr marL="285750" indent="-285750">
              <a:buFontTx/>
              <a:buChar char="-"/>
            </a:pPr>
            <a:r>
              <a:rPr lang="de-DE" dirty="0" smtClean="0"/>
              <a:t>defekte Injektoren</a:t>
            </a:r>
          </a:p>
          <a:p>
            <a:pPr marL="285750" indent="-285750">
              <a:buFontTx/>
              <a:buChar char="-"/>
            </a:pPr>
            <a:r>
              <a:rPr lang="de-DE" dirty="0" smtClean="0"/>
              <a:t>verschleiß im Brennraum oder im Einlasssystem</a:t>
            </a:r>
          </a:p>
          <a:p>
            <a:pPr marL="285750" indent="-285750">
              <a:buFontTx/>
              <a:buChar char="-"/>
            </a:pPr>
            <a:r>
              <a:rPr lang="de-DE" dirty="0" smtClean="0"/>
              <a:t>mangelnde Kompression</a:t>
            </a:r>
          </a:p>
          <a:p>
            <a:pPr marL="285750" indent="-285750">
              <a:buFontTx/>
              <a:buChar char="-"/>
            </a:pPr>
            <a:r>
              <a:rPr lang="de-DE" dirty="0" smtClean="0"/>
              <a:t>Unsachgemäße Tuningmaßnahmen </a:t>
            </a:r>
            <a:endParaRPr lang="de-DE" dirty="0"/>
          </a:p>
        </p:txBody>
      </p:sp>
      <p:sp>
        <p:nvSpPr>
          <p:cNvPr id="5" name="Textfeld 4"/>
          <p:cNvSpPr txBox="1"/>
          <p:nvPr/>
        </p:nvSpPr>
        <p:spPr>
          <a:xfrm>
            <a:off x="142752" y="2402642"/>
            <a:ext cx="8568952" cy="576064"/>
          </a:xfrm>
          <a:prstGeom prst="rect">
            <a:avLst/>
          </a:prstGeom>
          <a:noFill/>
        </p:spPr>
        <p:txBody>
          <a:bodyPr wrap="square" rtlCol="0">
            <a:spAutoFit/>
          </a:bodyPr>
          <a:lstStyle/>
          <a:p>
            <a:endParaRPr lang="de-DE" dirty="0"/>
          </a:p>
        </p:txBody>
      </p:sp>
    </p:spTree>
    <p:extLst>
      <p:ext uri="{BB962C8B-B14F-4D97-AF65-F5344CB8AC3E}">
        <p14:creationId xmlns:p14="http://schemas.microsoft.com/office/powerpoint/2010/main" val="3811692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9512" y="315089"/>
            <a:ext cx="8352928" cy="461665"/>
          </a:xfrm>
          <a:prstGeom prst="rect">
            <a:avLst/>
          </a:prstGeom>
          <a:noFill/>
        </p:spPr>
        <p:txBody>
          <a:bodyPr wrap="square" rtlCol="0">
            <a:spAutoFit/>
          </a:bodyPr>
          <a:lstStyle/>
          <a:p>
            <a:pPr algn="ctr"/>
            <a:r>
              <a:rPr lang="de-DE" sz="2400" u="sng" dirty="0" smtClean="0">
                <a:solidFill>
                  <a:schemeClr val="accent6"/>
                </a:solidFill>
              </a:rPr>
              <a:t>Verfahren zur Schadstoffminderung</a:t>
            </a:r>
            <a:endParaRPr lang="de-DE" sz="2400" u="sng" dirty="0">
              <a:solidFill>
                <a:schemeClr val="accent6"/>
              </a:solidFill>
            </a:endParaRPr>
          </a:p>
        </p:txBody>
      </p:sp>
      <p:sp>
        <p:nvSpPr>
          <p:cNvPr id="3" name="Rechteck 2"/>
          <p:cNvSpPr/>
          <p:nvPr/>
        </p:nvSpPr>
        <p:spPr>
          <a:xfrm>
            <a:off x="-34032" y="1484784"/>
            <a:ext cx="3675045" cy="1200329"/>
          </a:xfrm>
          <a:prstGeom prst="rect">
            <a:avLst/>
          </a:prstGeom>
        </p:spPr>
        <p:txBody>
          <a:bodyPr wrap="none">
            <a:spAutoFit/>
          </a:bodyPr>
          <a:lstStyle/>
          <a:p>
            <a:r>
              <a:rPr lang="de-DE" u="sng" dirty="0">
                <a:latin typeface="VolkswagenHeadline"/>
              </a:rPr>
              <a:t>Senkung des </a:t>
            </a:r>
            <a:r>
              <a:rPr lang="de-DE" u="sng" dirty="0" smtClean="0">
                <a:latin typeface="VolkswagenHeadline"/>
              </a:rPr>
              <a:t>Verbrauchs</a:t>
            </a:r>
          </a:p>
          <a:p>
            <a:pPr marL="285750" indent="-285750">
              <a:buFontTx/>
              <a:buChar char="-"/>
            </a:pPr>
            <a:r>
              <a:rPr lang="de-DE" dirty="0" smtClean="0">
                <a:latin typeface="VolkswagenHeadline"/>
              </a:rPr>
              <a:t>Aerodynamik (</a:t>
            </a:r>
            <a:r>
              <a:rPr lang="de-DE" dirty="0" err="1" smtClean="0">
                <a:latin typeface="VolkswagenHeadline"/>
              </a:rPr>
              <a:t>cw</a:t>
            </a:r>
            <a:r>
              <a:rPr lang="de-DE" dirty="0" smtClean="0">
                <a:latin typeface="VolkswagenHeadline"/>
              </a:rPr>
              <a:t> Wert senken)</a:t>
            </a:r>
          </a:p>
          <a:p>
            <a:pPr marL="285750" indent="-285750">
              <a:buFontTx/>
              <a:buChar char="-"/>
            </a:pPr>
            <a:r>
              <a:rPr lang="de-DE" dirty="0" smtClean="0">
                <a:latin typeface="VolkswagenHeadline"/>
              </a:rPr>
              <a:t>Gewichtseinsparung</a:t>
            </a:r>
          </a:p>
          <a:p>
            <a:pPr marL="285750" indent="-285750">
              <a:buFontTx/>
              <a:buChar char="-"/>
            </a:pPr>
            <a:r>
              <a:rPr lang="de-DE" dirty="0" smtClean="0">
                <a:latin typeface="VolkswagenHeadline"/>
              </a:rPr>
              <a:t>Hybridfunktion</a:t>
            </a:r>
            <a:endParaRPr lang="de-DE" dirty="0"/>
          </a:p>
        </p:txBody>
      </p:sp>
      <p:sp>
        <p:nvSpPr>
          <p:cNvPr id="4" name="Textfeld 3"/>
          <p:cNvSpPr txBox="1"/>
          <p:nvPr/>
        </p:nvSpPr>
        <p:spPr>
          <a:xfrm>
            <a:off x="4788024" y="1438617"/>
            <a:ext cx="4891427" cy="1200329"/>
          </a:xfrm>
          <a:prstGeom prst="rect">
            <a:avLst/>
          </a:prstGeom>
          <a:noFill/>
        </p:spPr>
        <p:txBody>
          <a:bodyPr wrap="square" rtlCol="0">
            <a:spAutoFit/>
          </a:bodyPr>
          <a:lstStyle/>
          <a:p>
            <a:r>
              <a:rPr lang="de-DE" u="sng" dirty="0" smtClean="0"/>
              <a:t>Sonstige Maßnahmen</a:t>
            </a:r>
          </a:p>
          <a:p>
            <a:pPr marL="285750" indent="-285750">
              <a:buFontTx/>
              <a:buChar char="-"/>
            </a:pPr>
            <a:r>
              <a:rPr lang="de-DE" dirty="0" smtClean="0"/>
              <a:t>Tankentlüftung</a:t>
            </a:r>
          </a:p>
          <a:p>
            <a:pPr marL="285750" indent="-285750">
              <a:buFontTx/>
              <a:buChar char="-"/>
            </a:pPr>
            <a:r>
              <a:rPr lang="de-DE" dirty="0" smtClean="0"/>
              <a:t>Getriebeoptimierung</a:t>
            </a:r>
          </a:p>
          <a:p>
            <a:pPr marL="285750" indent="-285750">
              <a:buFontTx/>
              <a:buChar char="-"/>
            </a:pPr>
            <a:r>
              <a:rPr lang="de-DE" dirty="0" smtClean="0"/>
              <a:t>Thermomanagement</a:t>
            </a:r>
            <a:endParaRPr lang="de-DE" dirty="0"/>
          </a:p>
        </p:txBody>
      </p:sp>
      <p:sp>
        <p:nvSpPr>
          <p:cNvPr id="5" name="Textfeld 4"/>
          <p:cNvSpPr txBox="1"/>
          <p:nvPr/>
        </p:nvSpPr>
        <p:spPr>
          <a:xfrm>
            <a:off x="-40084" y="2780928"/>
            <a:ext cx="4828108" cy="3139321"/>
          </a:xfrm>
          <a:prstGeom prst="rect">
            <a:avLst/>
          </a:prstGeom>
          <a:noFill/>
        </p:spPr>
        <p:txBody>
          <a:bodyPr wrap="square" rtlCol="0">
            <a:spAutoFit/>
          </a:bodyPr>
          <a:lstStyle/>
          <a:p>
            <a:r>
              <a:rPr lang="de-DE" u="sng" dirty="0" smtClean="0"/>
              <a:t>Motorische Maßnahmen</a:t>
            </a:r>
          </a:p>
          <a:p>
            <a:pPr marL="285750" indent="-285750">
              <a:buFontTx/>
              <a:buChar char="-"/>
            </a:pPr>
            <a:r>
              <a:rPr lang="de-DE" dirty="0" smtClean="0"/>
              <a:t>Brennraumoptimierung</a:t>
            </a:r>
          </a:p>
          <a:p>
            <a:pPr marL="285750" indent="-285750">
              <a:buFontTx/>
              <a:buChar char="-"/>
            </a:pPr>
            <a:r>
              <a:rPr lang="de-DE" dirty="0" smtClean="0"/>
              <a:t>Glühzeitensteuerung</a:t>
            </a:r>
          </a:p>
          <a:p>
            <a:pPr marL="285750" indent="-285750">
              <a:buFontTx/>
              <a:buChar char="-"/>
            </a:pPr>
            <a:r>
              <a:rPr lang="de-DE" dirty="0" smtClean="0"/>
              <a:t>Größerer Einspritzdruck</a:t>
            </a:r>
          </a:p>
          <a:p>
            <a:pPr marL="285750" indent="-285750">
              <a:buFontTx/>
              <a:buChar char="-"/>
            </a:pPr>
            <a:r>
              <a:rPr lang="de-DE" dirty="0" smtClean="0"/>
              <a:t>Mehrventiltechnik</a:t>
            </a:r>
          </a:p>
          <a:p>
            <a:pPr marL="285750" indent="-285750">
              <a:buFontTx/>
              <a:buChar char="-"/>
            </a:pPr>
            <a:r>
              <a:rPr lang="de-DE" dirty="0" smtClean="0"/>
              <a:t>Einlasskanalsteuerung</a:t>
            </a:r>
          </a:p>
          <a:p>
            <a:pPr marL="285750" indent="-285750">
              <a:buFontTx/>
              <a:buChar char="-"/>
            </a:pPr>
            <a:r>
              <a:rPr lang="de-DE" dirty="0" smtClean="0"/>
              <a:t>Ladedruckregelung</a:t>
            </a:r>
          </a:p>
          <a:p>
            <a:pPr marL="285750" indent="-285750">
              <a:buFontTx/>
              <a:buChar char="-"/>
            </a:pPr>
            <a:r>
              <a:rPr lang="de-DE" dirty="0" smtClean="0"/>
              <a:t>Vor- Haupt- Nacheinspritzung </a:t>
            </a:r>
            <a:r>
              <a:rPr lang="de-DE" sz="1400" dirty="0" smtClean="0"/>
              <a:t>(Förderbeginn)</a:t>
            </a:r>
            <a:endParaRPr lang="de-DE" dirty="0" smtClean="0"/>
          </a:p>
          <a:p>
            <a:pPr marL="285750" indent="-285750">
              <a:buFontTx/>
              <a:buChar char="-"/>
            </a:pPr>
            <a:r>
              <a:rPr lang="de-DE" dirty="0" smtClean="0">
                <a:hlinkClick r:id="rId3" action="ppaction://hlinksldjump"/>
              </a:rPr>
              <a:t>AGR (HD und ND AGR)</a:t>
            </a:r>
            <a:endParaRPr lang="de-DE" dirty="0" smtClean="0"/>
          </a:p>
          <a:p>
            <a:pPr marL="285750" indent="-285750">
              <a:buFontTx/>
              <a:buChar char="-"/>
            </a:pPr>
            <a:r>
              <a:rPr lang="de-DE" dirty="0" smtClean="0"/>
              <a:t>Variable Nockenwellenverstellung</a:t>
            </a:r>
          </a:p>
          <a:p>
            <a:pPr marL="285750" indent="-285750">
              <a:buFontTx/>
              <a:buChar char="-"/>
            </a:pPr>
            <a:r>
              <a:rPr lang="de-DE" dirty="0" smtClean="0"/>
              <a:t>Down </a:t>
            </a:r>
            <a:r>
              <a:rPr lang="de-DE" dirty="0" err="1" smtClean="0"/>
              <a:t>Sizing</a:t>
            </a:r>
            <a:endParaRPr lang="de-DE" dirty="0" smtClean="0"/>
          </a:p>
        </p:txBody>
      </p:sp>
      <p:sp>
        <p:nvSpPr>
          <p:cNvPr id="6" name="Textfeld 5"/>
          <p:cNvSpPr txBox="1"/>
          <p:nvPr/>
        </p:nvSpPr>
        <p:spPr>
          <a:xfrm>
            <a:off x="4788024" y="3501008"/>
            <a:ext cx="3600400" cy="2031325"/>
          </a:xfrm>
          <a:prstGeom prst="rect">
            <a:avLst/>
          </a:prstGeom>
          <a:noFill/>
        </p:spPr>
        <p:txBody>
          <a:bodyPr wrap="square" rtlCol="0">
            <a:spAutoFit/>
          </a:bodyPr>
          <a:lstStyle/>
          <a:p>
            <a:r>
              <a:rPr lang="de-DE" u="sng" dirty="0" smtClean="0"/>
              <a:t>Abgasnachbehandlung</a:t>
            </a:r>
          </a:p>
          <a:p>
            <a:pPr marL="285750" indent="-285750">
              <a:buFontTx/>
              <a:buChar char="-"/>
            </a:pPr>
            <a:r>
              <a:rPr lang="de-DE" dirty="0" smtClean="0"/>
              <a:t>Oxidationskatalysator</a:t>
            </a:r>
          </a:p>
          <a:p>
            <a:pPr marL="285750" indent="-285750">
              <a:buFontTx/>
              <a:buChar char="-"/>
            </a:pPr>
            <a:r>
              <a:rPr lang="de-DE" dirty="0" smtClean="0"/>
              <a:t>SCR- Kat.</a:t>
            </a:r>
          </a:p>
          <a:p>
            <a:pPr marL="285750" indent="-285750">
              <a:buFontTx/>
              <a:buChar char="-"/>
            </a:pPr>
            <a:r>
              <a:rPr lang="de-DE" dirty="0" err="1" smtClean="0"/>
              <a:t>NOx</a:t>
            </a:r>
            <a:r>
              <a:rPr lang="de-DE" dirty="0" smtClean="0"/>
              <a:t> Speicherkat.</a:t>
            </a:r>
          </a:p>
          <a:p>
            <a:pPr marL="285750" indent="-285750">
              <a:buFontTx/>
              <a:buChar char="-"/>
            </a:pPr>
            <a:r>
              <a:rPr lang="de-DE" dirty="0" smtClean="0"/>
              <a:t>Partikelfilter</a:t>
            </a:r>
          </a:p>
          <a:p>
            <a:pPr marL="285750" indent="-285750">
              <a:buFontTx/>
              <a:buChar char="-"/>
            </a:pPr>
            <a:r>
              <a:rPr lang="de-DE" dirty="0" smtClean="0">
                <a:hlinkClick r:id="rId4"/>
              </a:rPr>
              <a:t>Verschiedene Kombinationen der Hersteller</a:t>
            </a:r>
            <a:endParaRPr lang="de-DE" dirty="0" smtClean="0"/>
          </a:p>
        </p:txBody>
      </p:sp>
    </p:spTree>
    <p:extLst>
      <p:ext uri="{BB962C8B-B14F-4D97-AF65-F5344CB8AC3E}">
        <p14:creationId xmlns:p14="http://schemas.microsoft.com/office/powerpoint/2010/main" val="4059617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1340768"/>
            <a:ext cx="8604448" cy="4924425"/>
          </a:xfrm>
          <a:prstGeom prst="rect">
            <a:avLst/>
          </a:prstGeom>
          <a:noFill/>
        </p:spPr>
        <p:txBody>
          <a:bodyPr wrap="square" rtlCol="0">
            <a:spAutoFit/>
          </a:bodyPr>
          <a:lstStyle/>
          <a:p>
            <a:pPr marL="285750" indent="-285750">
              <a:spcAft>
                <a:spcPts val="1200"/>
              </a:spcAft>
              <a:buFont typeface="Wingdings" panose="05000000000000000000" pitchFamily="2" charset="2"/>
              <a:buChar char="§"/>
              <a:defRPr/>
            </a:pPr>
            <a:r>
              <a:rPr lang="de-DE" sz="1600" dirty="0" smtClean="0">
                <a:solidFill>
                  <a:schemeClr val="bg1"/>
                </a:solidFill>
              </a:rPr>
              <a:t>Für die Euro </a:t>
            </a:r>
            <a:r>
              <a:rPr lang="de-DE" sz="1600" dirty="0">
                <a:solidFill>
                  <a:schemeClr val="bg1"/>
                </a:solidFill>
              </a:rPr>
              <a:t>3-Norm reichte bei </a:t>
            </a:r>
            <a:r>
              <a:rPr lang="de-DE" sz="1600" dirty="0" smtClean="0">
                <a:solidFill>
                  <a:schemeClr val="bg1"/>
                </a:solidFill>
              </a:rPr>
              <a:t>Pkw-Motoren:</a:t>
            </a:r>
          </a:p>
          <a:p>
            <a:pPr marL="742950" lvl="1" indent="-285750">
              <a:spcAft>
                <a:spcPts val="1200"/>
              </a:spcAft>
              <a:buFont typeface="Symbol" panose="05050102010706020507" pitchFamily="18" charset="2"/>
              <a:buChar char="-"/>
              <a:defRPr/>
            </a:pPr>
            <a:r>
              <a:rPr lang="de-DE" sz="1600" dirty="0" smtClean="0">
                <a:solidFill>
                  <a:schemeClr val="bg1"/>
                </a:solidFill>
              </a:rPr>
              <a:t>eine Hochdruckeinspritzung</a:t>
            </a:r>
            <a:r>
              <a:rPr lang="de-DE" sz="1600" dirty="0">
                <a:solidFill>
                  <a:schemeClr val="bg1"/>
                </a:solidFill>
              </a:rPr>
              <a:t>, </a:t>
            </a:r>
            <a:endParaRPr lang="de-DE" sz="1600" dirty="0" smtClean="0">
              <a:solidFill>
                <a:schemeClr val="bg1"/>
              </a:solidFill>
            </a:endParaRPr>
          </a:p>
          <a:p>
            <a:pPr marL="742950" lvl="1" indent="-285750">
              <a:spcAft>
                <a:spcPts val="1200"/>
              </a:spcAft>
              <a:buFont typeface="Symbol" panose="05050102010706020507" pitchFamily="18" charset="2"/>
              <a:buChar char="-"/>
              <a:defRPr/>
            </a:pPr>
            <a:r>
              <a:rPr lang="de-DE" sz="1600" dirty="0" smtClean="0">
                <a:solidFill>
                  <a:schemeClr val="bg1"/>
                </a:solidFill>
              </a:rPr>
              <a:t>eine </a:t>
            </a:r>
            <a:r>
              <a:rPr lang="de-DE" sz="1600" dirty="0">
                <a:solidFill>
                  <a:schemeClr val="bg1"/>
                </a:solidFill>
              </a:rPr>
              <a:t>Oxidationskatalysators und </a:t>
            </a:r>
            <a:endParaRPr lang="de-DE" sz="1600" dirty="0" smtClean="0">
              <a:solidFill>
                <a:schemeClr val="bg1"/>
              </a:solidFill>
            </a:endParaRPr>
          </a:p>
          <a:p>
            <a:pPr marL="742950" lvl="1" indent="-285750">
              <a:spcAft>
                <a:spcPts val="1200"/>
              </a:spcAft>
              <a:buFont typeface="Symbol" panose="05050102010706020507" pitchFamily="18" charset="2"/>
              <a:buChar char="-"/>
              <a:defRPr/>
            </a:pPr>
            <a:r>
              <a:rPr lang="de-DE" sz="1600" dirty="0" smtClean="0">
                <a:solidFill>
                  <a:schemeClr val="bg1"/>
                </a:solidFill>
              </a:rPr>
              <a:t>eine </a:t>
            </a:r>
            <a:r>
              <a:rPr lang="de-DE" sz="1600" dirty="0">
                <a:solidFill>
                  <a:schemeClr val="bg1"/>
                </a:solidFill>
              </a:rPr>
              <a:t>Abgasrückführung (AGR) aus. </a:t>
            </a:r>
            <a:endParaRPr lang="de-DE" sz="1600" dirty="0" smtClean="0">
              <a:solidFill>
                <a:schemeClr val="bg1"/>
              </a:solidFill>
            </a:endParaRPr>
          </a:p>
          <a:p>
            <a:pPr marL="285750" indent="-285750">
              <a:spcAft>
                <a:spcPts val="1200"/>
              </a:spcAft>
              <a:buFont typeface="Wingdings" panose="05000000000000000000" pitchFamily="2" charset="2"/>
              <a:buChar char="§"/>
              <a:defRPr/>
            </a:pPr>
            <a:r>
              <a:rPr lang="de-DE" sz="1600" dirty="0">
                <a:solidFill>
                  <a:schemeClr val="bg1"/>
                </a:solidFill>
              </a:rPr>
              <a:t>Für die Euro </a:t>
            </a:r>
            <a:r>
              <a:rPr lang="de-DE" sz="1600" dirty="0" smtClean="0">
                <a:solidFill>
                  <a:schemeClr val="bg1"/>
                </a:solidFill>
              </a:rPr>
              <a:t>4-Norm wurde, aus öffentlichem Druck, zusätzlich  ein </a:t>
            </a:r>
            <a:r>
              <a:rPr lang="de-DE" sz="1600" dirty="0">
                <a:solidFill>
                  <a:schemeClr val="bg1"/>
                </a:solidFill>
              </a:rPr>
              <a:t>Vollstrom-Partikelfilter </a:t>
            </a:r>
            <a:r>
              <a:rPr lang="de-DE" sz="1600" dirty="0" smtClean="0">
                <a:solidFill>
                  <a:schemeClr val="bg1"/>
                </a:solidFill>
              </a:rPr>
              <a:t>(DPF) eingebaut, </a:t>
            </a:r>
            <a:r>
              <a:rPr lang="de-DE" sz="1600" dirty="0">
                <a:solidFill>
                  <a:schemeClr val="bg1"/>
                </a:solidFill>
              </a:rPr>
              <a:t>der eine Verringerung des Partikelausstoßes von mehr als 90 Prozent (%) ermöglicht. </a:t>
            </a:r>
            <a:endParaRPr lang="de-DE" sz="1600" dirty="0" smtClean="0">
              <a:solidFill>
                <a:schemeClr val="bg1"/>
              </a:solidFill>
            </a:endParaRPr>
          </a:p>
          <a:p>
            <a:pPr marL="285750" indent="-285750">
              <a:spcAft>
                <a:spcPts val="1200"/>
              </a:spcAft>
              <a:buFont typeface="Wingdings" panose="05000000000000000000" pitchFamily="2" charset="2"/>
              <a:buChar char="§"/>
              <a:defRPr/>
            </a:pPr>
            <a:r>
              <a:rPr lang="de-DE" sz="1600" dirty="0">
                <a:solidFill>
                  <a:schemeClr val="bg1"/>
                </a:solidFill>
              </a:rPr>
              <a:t>Für die Euro </a:t>
            </a:r>
            <a:r>
              <a:rPr lang="de-DE" sz="1600" dirty="0" smtClean="0">
                <a:solidFill>
                  <a:schemeClr val="bg1"/>
                </a:solidFill>
              </a:rPr>
              <a:t>5-Norm wurde der DPF zur Notwendigkeit.</a:t>
            </a:r>
          </a:p>
          <a:p>
            <a:pPr marL="742950" lvl="1" indent="-285750">
              <a:spcAft>
                <a:spcPts val="1200"/>
              </a:spcAft>
              <a:buFont typeface="Symbol" panose="05050102010706020507" pitchFamily="18" charset="2"/>
              <a:buChar char="-"/>
              <a:defRPr/>
            </a:pPr>
            <a:r>
              <a:rPr lang="de-DE" sz="1600" dirty="0" smtClean="0">
                <a:solidFill>
                  <a:schemeClr val="bg1"/>
                </a:solidFill>
              </a:rPr>
              <a:t>Bei schweren Fahrzeugen war dann auch ein NO</a:t>
            </a:r>
            <a:r>
              <a:rPr lang="de-DE" sz="1600" baseline="-25000" dirty="0" smtClean="0">
                <a:solidFill>
                  <a:schemeClr val="bg1"/>
                </a:solidFill>
              </a:rPr>
              <a:t>X</a:t>
            </a:r>
            <a:r>
              <a:rPr lang="de-DE" sz="1600" dirty="0" smtClean="0">
                <a:solidFill>
                  <a:schemeClr val="bg1"/>
                </a:solidFill>
              </a:rPr>
              <a:t>-Abgasnachbehandlungssystem erforderlich</a:t>
            </a:r>
          </a:p>
          <a:p>
            <a:pPr marL="285750" indent="-285750">
              <a:spcAft>
                <a:spcPts val="1200"/>
              </a:spcAft>
              <a:buFont typeface="Wingdings" panose="05000000000000000000" pitchFamily="2" charset="2"/>
              <a:buChar char="§"/>
              <a:defRPr/>
            </a:pPr>
            <a:r>
              <a:rPr lang="de-DE" sz="1600" dirty="0">
                <a:solidFill>
                  <a:schemeClr val="bg1"/>
                </a:solidFill>
              </a:rPr>
              <a:t>Für die Euro </a:t>
            </a:r>
            <a:r>
              <a:rPr lang="de-DE" sz="1600" dirty="0" smtClean="0">
                <a:solidFill>
                  <a:schemeClr val="bg1"/>
                </a:solidFill>
              </a:rPr>
              <a:t>6-Norm sind alle Systeme erforderlich:</a:t>
            </a:r>
            <a:endParaRPr lang="de-DE" sz="1600" dirty="0">
              <a:solidFill>
                <a:schemeClr val="bg1"/>
              </a:solidFill>
            </a:endParaRPr>
          </a:p>
          <a:p>
            <a:pPr marL="742950" lvl="1" indent="-285750">
              <a:spcAft>
                <a:spcPts val="1200"/>
              </a:spcAft>
              <a:buFont typeface="Symbol" panose="05050102010706020507" pitchFamily="18" charset="2"/>
              <a:buChar char="-"/>
              <a:defRPr/>
            </a:pPr>
            <a:r>
              <a:rPr lang="de-DE" sz="1600" dirty="0" smtClean="0">
                <a:solidFill>
                  <a:schemeClr val="bg1"/>
                </a:solidFill>
              </a:rPr>
              <a:t>AGR, DOC, DPF, NO</a:t>
            </a:r>
            <a:r>
              <a:rPr lang="de-DE" sz="1600" baseline="-25000" dirty="0" smtClean="0">
                <a:solidFill>
                  <a:schemeClr val="bg1"/>
                </a:solidFill>
              </a:rPr>
              <a:t>X</a:t>
            </a:r>
            <a:r>
              <a:rPr lang="de-DE" sz="1600" dirty="0" smtClean="0">
                <a:solidFill>
                  <a:schemeClr val="bg1"/>
                </a:solidFill>
              </a:rPr>
              <a:t>-Speicherkat oder SCR-Katalysator</a:t>
            </a:r>
            <a:endParaRPr lang="de-DE" sz="1600" dirty="0">
              <a:solidFill>
                <a:schemeClr val="bg1"/>
              </a:solidFill>
            </a:endParaRPr>
          </a:p>
          <a:p>
            <a:pPr marL="285750" indent="-285750">
              <a:spcAft>
                <a:spcPts val="1200"/>
              </a:spcAft>
              <a:buFont typeface="Wingdings" panose="05000000000000000000" pitchFamily="2" charset="2"/>
              <a:buChar char="§"/>
              <a:defRPr/>
            </a:pPr>
            <a:r>
              <a:rPr lang="de-DE" sz="1600" dirty="0" smtClean="0">
                <a:solidFill>
                  <a:schemeClr val="bg1"/>
                </a:solidFill>
              </a:rPr>
              <a:t>Bei </a:t>
            </a:r>
            <a:r>
              <a:rPr lang="de-DE" sz="1600" dirty="0">
                <a:solidFill>
                  <a:schemeClr val="bg1"/>
                </a:solidFill>
              </a:rPr>
              <a:t>der Nachrüstung von Partikelfiltern kommen Teilstrom-Partikelfilter zum Einsatz, die ohne aufwändige Änderungen des Gesamtkonzepts eingebaut werden können. </a:t>
            </a:r>
            <a:endParaRPr lang="de-DE" sz="1600" dirty="0" smtClean="0">
              <a:solidFill>
                <a:schemeClr val="bg1"/>
              </a:solidFill>
            </a:endParaRPr>
          </a:p>
        </p:txBody>
      </p:sp>
    </p:spTree>
    <p:extLst>
      <p:ext uri="{BB962C8B-B14F-4D97-AF65-F5344CB8AC3E}">
        <p14:creationId xmlns:p14="http://schemas.microsoft.com/office/powerpoint/2010/main" val="162089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1700808"/>
            <a:ext cx="8352928" cy="1323439"/>
          </a:xfrm>
          <a:prstGeom prst="rect">
            <a:avLst/>
          </a:prstGeom>
          <a:noFill/>
        </p:spPr>
        <p:txBody>
          <a:bodyPr wrap="square" rtlCol="0">
            <a:spAutoFit/>
          </a:bodyPr>
          <a:lstStyle/>
          <a:p>
            <a:pPr algn="ctr"/>
            <a:r>
              <a:rPr lang="de-DE" sz="8000" dirty="0" smtClean="0"/>
              <a:t>AGR</a:t>
            </a:r>
            <a:endParaRPr lang="de-DE" sz="8000" dirty="0"/>
          </a:p>
        </p:txBody>
      </p:sp>
    </p:spTree>
    <p:extLst>
      <p:ext uri="{BB962C8B-B14F-4D97-AF65-F5344CB8AC3E}">
        <p14:creationId xmlns:p14="http://schemas.microsoft.com/office/powerpoint/2010/main" val="1719516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339752" y="24284"/>
            <a:ext cx="4572000" cy="954107"/>
          </a:xfrm>
          <a:prstGeom prst="rect">
            <a:avLst/>
          </a:prstGeom>
        </p:spPr>
        <p:txBody>
          <a:bodyPr>
            <a:spAutoFit/>
          </a:bodyPr>
          <a:lstStyle/>
          <a:p>
            <a:r>
              <a:rPr lang="de-DE" sz="2800" u="sng" dirty="0">
                <a:solidFill>
                  <a:schemeClr val="accent6"/>
                </a:solidFill>
              </a:rPr>
              <a:t>Aufgabe und Funktion der Abgasrückführung (AGR)</a:t>
            </a:r>
          </a:p>
        </p:txBody>
      </p:sp>
      <p:sp>
        <p:nvSpPr>
          <p:cNvPr id="4" name="Textfeld 3"/>
          <p:cNvSpPr txBox="1"/>
          <p:nvPr/>
        </p:nvSpPr>
        <p:spPr>
          <a:xfrm>
            <a:off x="107504" y="1484784"/>
            <a:ext cx="8260265" cy="4708981"/>
          </a:xfrm>
          <a:prstGeom prst="rect">
            <a:avLst/>
          </a:prstGeom>
          <a:noFill/>
        </p:spPr>
        <p:txBody>
          <a:bodyPr wrap="square" rtlCol="0">
            <a:spAutoFit/>
          </a:bodyPr>
          <a:lstStyle/>
          <a:p>
            <a:pPr marL="285750" indent="-285750">
              <a:spcAft>
                <a:spcPts val="1200"/>
              </a:spcAft>
              <a:buFont typeface="Wingdings" panose="05000000000000000000" pitchFamily="2" charset="2"/>
              <a:buChar char="§"/>
              <a:defRPr/>
            </a:pPr>
            <a:r>
              <a:rPr lang="de-DE" sz="1400" dirty="0">
                <a:solidFill>
                  <a:schemeClr val="bg1"/>
                </a:solidFill>
              </a:rPr>
              <a:t>Die </a:t>
            </a:r>
            <a:r>
              <a:rPr lang="de-DE" sz="1400" dirty="0" smtClean="0">
                <a:solidFill>
                  <a:schemeClr val="bg1"/>
                </a:solidFill>
              </a:rPr>
              <a:t>AGR senkt den </a:t>
            </a:r>
            <a:br>
              <a:rPr lang="de-DE" sz="1400" dirty="0" smtClean="0">
                <a:solidFill>
                  <a:schemeClr val="bg1"/>
                </a:solidFill>
              </a:rPr>
            </a:br>
            <a:r>
              <a:rPr lang="de-DE" sz="1400" dirty="0" smtClean="0">
                <a:solidFill>
                  <a:schemeClr val="bg1"/>
                </a:solidFill>
              </a:rPr>
              <a:t>Stickoxydausstoß. </a:t>
            </a:r>
          </a:p>
          <a:p>
            <a:pPr marL="285750" indent="-285750">
              <a:spcAft>
                <a:spcPts val="1200"/>
              </a:spcAft>
              <a:buFont typeface="Wingdings" panose="05000000000000000000" pitchFamily="2" charset="2"/>
              <a:buChar char="§"/>
              <a:defRPr/>
            </a:pPr>
            <a:r>
              <a:rPr lang="de-DE" sz="1400" dirty="0" smtClean="0">
                <a:solidFill>
                  <a:schemeClr val="bg1"/>
                </a:solidFill>
              </a:rPr>
              <a:t>Stickoxide </a:t>
            </a:r>
            <a:r>
              <a:rPr lang="de-DE" sz="1400" dirty="0">
                <a:solidFill>
                  <a:schemeClr val="bg1"/>
                </a:solidFill>
              </a:rPr>
              <a:t>(NO</a:t>
            </a:r>
            <a:r>
              <a:rPr lang="de-DE" sz="1400" baseline="-25000" dirty="0">
                <a:solidFill>
                  <a:schemeClr val="bg1"/>
                </a:solidFill>
              </a:rPr>
              <a:t>X</a:t>
            </a:r>
            <a:r>
              <a:rPr lang="de-DE" sz="1400" dirty="0">
                <a:solidFill>
                  <a:schemeClr val="bg1"/>
                </a:solidFill>
              </a:rPr>
              <a:t>) </a:t>
            </a:r>
            <a:r>
              <a:rPr lang="de-DE" sz="1400" dirty="0" smtClean="0">
                <a:solidFill>
                  <a:schemeClr val="bg1"/>
                </a:solidFill>
              </a:rPr>
              <a:t/>
            </a:r>
            <a:br>
              <a:rPr lang="de-DE" sz="1400" dirty="0" smtClean="0">
                <a:solidFill>
                  <a:schemeClr val="bg1"/>
                </a:solidFill>
              </a:rPr>
            </a:br>
            <a:r>
              <a:rPr lang="de-DE" sz="1400" dirty="0" smtClean="0">
                <a:solidFill>
                  <a:schemeClr val="bg1"/>
                </a:solidFill>
              </a:rPr>
              <a:t>entstehen bei:</a:t>
            </a:r>
          </a:p>
          <a:p>
            <a:pPr marL="363538" lvl="1" indent="-285750">
              <a:spcAft>
                <a:spcPts val="1200"/>
              </a:spcAft>
              <a:buFont typeface="Symbol" panose="05050102010706020507" pitchFamily="18" charset="2"/>
              <a:buChar char="-"/>
              <a:defRPr/>
            </a:pPr>
            <a:r>
              <a:rPr lang="de-DE" sz="1400" dirty="0" smtClean="0">
                <a:solidFill>
                  <a:schemeClr val="bg1"/>
                </a:solidFill>
              </a:rPr>
              <a:t>Hohen Brennraumtemperaturen</a:t>
            </a:r>
            <a:r>
              <a:rPr lang="de-DE" sz="1400" dirty="0">
                <a:solidFill>
                  <a:schemeClr val="bg1"/>
                </a:solidFill>
              </a:rPr>
              <a:t>, </a:t>
            </a:r>
            <a:endParaRPr lang="de-DE" sz="1400" dirty="0" smtClean="0">
              <a:solidFill>
                <a:schemeClr val="bg1"/>
              </a:solidFill>
            </a:endParaRPr>
          </a:p>
          <a:p>
            <a:pPr marL="363538" lvl="1" indent="-285750">
              <a:spcAft>
                <a:spcPts val="1200"/>
              </a:spcAft>
              <a:buFont typeface="Symbol" panose="05050102010706020507" pitchFamily="18" charset="2"/>
              <a:buChar char="-"/>
              <a:defRPr/>
            </a:pPr>
            <a:r>
              <a:rPr lang="de-DE" sz="1400" dirty="0" smtClean="0">
                <a:solidFill>
                  <a:schemeClr val="bg1"/>
                </a:solidFill>
              </a:rPr>
              <a:t>Hohen Verbrennungsdrücken</a:t>
            </a:r>
          </a:p>
          <a:p>
            <a:pPr marL="363538" lvl="1" indent="-285750">
              <a:spcAft>
                <a:spcPts val="1200"/>
              </a:spcAft>
              <a:buFont typeface="Symbol" panose="05050102010706020507" pitchFamily="18" charset="2"/>
              <a:buChar char="-"/>
              <a:defRPr/>
            </a:pPr>
            <a:r>
              <a:rPr lang="de-DE" sz="1400" dirty="0" smtClean="0">
                <a:solidFill>
                  <a:schemeClr val="bg1"/>
                </a:solidFill>
              </a:rPr>
              <a:t>Hohen </a:t>
            </a:r>
            <a:r>
              <a:rPr lang="de-DE" sz="1400" dirty="0">
                <a:solidFill>
                  <a:schemeClr val="bg1"/>
                </a:solidFill>
              </a:rPr>
              <a:t>Flammgeschwindigkeiten </a:t>
            </a:r>
            <a:endParaRPr lang="de-DE" sz="1400" dirty="0" smtClean="0">
              <a:solidFill>
                <a:schemeClr val="bg1"/>
              </a:solidFill>
            </a:endParaRPr>
          </a:p>
          <a:p>
            <a:pPr marL="363538" lvl="1" indent="-285750">
              <a:spcAft>
                <a:spcPts val="1200"/>
              </a:spcAft>
              <a:buFont typeface="Symbol" panose="05050102010706020507" pitchFamily="18" charset="2"/>
              <a:buChar char="-"/>
              <a:defRPr/>
            </a:pPr>
            <a:r>
              <a:rPr lang="de-DE" sz="1400" dirty="0" smtClean="0">
                <a:solidFill>
                  <a:schemeClr val="bg1"/>
                </a:solidFill>
              </a:rPr>
              <a:t>bei Sauerstoffüberschuss (Magerbetrieb). </a:t>
            </a:r>
          </a:p>
          <a:p>
            <a:pPr marL="377825" indent="-377825">
              <a:spcAft>
                <a:spcPts val="1200"/>
              </a:spcAft>
              <a:buFont typeface="Wingdings" panose="05000000000000000000" pitchFamily="2" charset="2"/>
              <a:buChar char="§"/>
              <a:defRPr/>
            </a:pPr>
            <a:r>
              <a:rPr lang="de-DE" sz="1400" dirty="0" smtClean="0">
                <a:solidFill>
                  <a:schemeClr val="bg1"/>
                </a:solidFill>
              </a:rPr>
              <a:t>Die rückgeführte, meist gekühlte Abgasmasse nimmt bei der Verbrennung Wärme auf, senkt die </a:t>
            </a:r>
            <a:r>
              <a:rPr lang="de-DE" sz="1400" dirty="0">
                <a:solidFill>
                  <a:schemeClr val="bg1"/>
                </a:solidFill>
              </a:rPr>
              <a:t>lokalen Spitzentemperaturen </a:t>
            </a:r>
            <a:r>
              <a:rPr lang="de-DE" sz="1400" dirty="0" smtClean="0">
                <a:solidFill>
                  <a:schemeClr val="bg1"/>
                </a:solidFill>
              </a:rPr>
              <a:t>sowie </a:t>
            </a:r>
            <a:r>
              <a:rPr lang="de-DE" sz="1400" dirty="0">
                <a:solidFill>
                  <a:schemeClr val="bg1"/>
                </a:solidFill>
              </a:rPr>
              <a:t>den </a:t>
            </a:r>
            <a:r>
              <a:rPr lang="de-DE" sz="1400" dirty="0" smtClean="0">
                <a:solidFill>
                  <a:schemeClr val="bg1"/>
                </a:solidFill>
              </a:rPr>
              <a:t>Sauerstoffüberschuss. </a:t>
            </a:r>
          </a:p>
          <a:p>
            <a:pPr marL="377825" indent="-377825">
              <a:spcAft>
                <a:spcPts val="1200"/>
              </a:spcAft>
              <a:buFont typeface="Wingdings" panose="05000000000000000000" pitchFamily="2" charset="2"/>
              <a:buChar char="§"/>
              <a:defRPr/>
            </a:pPr>
            <a:r>
              <a:rPr lang="de-DE" sz="1400" dirty="0" smtClean="0">
                <a:solidFill>
                  <a:schemeClr val="bg1"/>
                </a:solidFill>
              </a:rPr>
              <a:t>Die AGR-Rate </a:t>
            </a:r>
            <a:r>
              <a:rPr lang="de-DE" sz="1400" dirty="0">
                <a:solidFill>
                  <a:schemeClr val="bg1"/>
                </a:solidFill>
              </a:rPr>
              <a:t>kann bei direkteinspritzenden Dieselmotoren bis zu 60 Prozent (%) betragen. </a:t>
            </a:r>
            <a:endParaRPr lang="de-DE" sz="1400" dirty="0" smtClean="0">
              <a:solidFill>
                <a:schemeClr val="bg1"/>
              </a:solidFill>
            </a:endParaRPr>
          </a:p>
          <a:p>
            <a:pPr marL="377825" indent="-377825">
              <a:spcAft>
                <a:spcPts val="1200"/>
              </a:spcAft>
              <a:buFont typeface="Wingdings" panose="05000000000000000000" pitchFamily="2" charset="2"/>
              <a:buChar char="§"/>
              <a:defRPr/>
            </a:pPr>
            <a:r>
              <a:rPr lang="de-DE" sz="1400" dirty="0" smtClean="0">
                <a:solidFill>
                  <a:schemeClr val="bg1"/>
                </a:solidFill>
              </a:rPr>
              <a:t>Die AGR-Rate wird über den LMM, Lambdasonde und ggf. Drucksensorglühkerze (in </a:t>
            </a:r>
            <a:r>
              <a:rPr lang="de-DE" sz="1400" dirty="0" err="1" smtClean="0">
                <a:solidFill>
                  <a:schemeClr val="bg1"/>
                </a:solidFill>
              </a:rPr>
              <a:t>Abhängikeit</a:t>
            </a:r>
            <a:r>
              <a:rPr lang="de-DE" sz="1400" dirty="0" smtClean="0">
                <a:solidFill>
                  <a:schemeClr val="bg1"/>
                </a:solidFill>
              </a:rPr>
              <a:t> von Last/ Drehzahl, Motor- Ansaugtemperatur, Ladedruck) geregelt. </a:t>
            </a:r>
          </a:p>
          <a:p>
            <a:pPr marL="377825" indent="-377825">
              <a:spcAft>
                <a:spcPts val="1200"/>
              </a:spcAft>
              <a:buFont typeface="Wingdings" panose="05000000000000000000" pitchFamily="2" charset="2"/>
              <a:buChar char="§"/>
              <a:defRPr/>
            </a:pPr>
            <a:r>
              <a:rPr lang="de-DE" sz="1400" dirty="0" smtClean="0">
                <a:solidFill>
                  <a:schemeClr val="bg1"/>
                </a:solidFill>
              </a:rPr>
              <a:t>Bei </a:t>
            </a:r>
            <a:r>
              <a:rPr lang="de-DE" sz="1400" dirty="0">
                <a:solidFill>
                  <a:schemeClr val="bg1"/>
                </a:solidFill>
              </a:rPr>
              <a:t>hohen Drehzahlen und bei Volllast muss die Abgasrückführung abgeschaltet werden, weil sonst insbesondere der Partikelausstoß durch den Frischluftmangel zu groß wird.</a:t>
            </a:r>
            <a:endParaRPr lang="de-DE" sz="1400" dirty="0" smtClean="0">
              <a:solidFill>
                <a:schemeClr val="bg1"/>
              </a:solidFill>
            </a:endParaRPr>
          </a:p>
        </p:txBody>
      </p:sp>
    </p:spTree>
    <p:extLst>
      <p:ext uri="{BB962C8B-B14F-4D97-AF65-F5344CB8AC3E}">
        <p14:creationId xmlns:p14="http://schemas.microsoft.com/office/powerpoint/2010/main" val="4080389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19672" y="3158208"/>
            <a:ext cx="6991165" cy="3699792"/>
          </a:xfrm>
          <a:prstGeom prst="rect">
            <a:avLst/>
          </a:prstGeom>
        </p:spPr>
      </p:pic>
      <p:pic>
        <p:nvPicPr>
          <p:cNvPr id="3" name="Grafik 2"/>
          <p:cNvPicPr>
            <a:picLocks noChangeAspect="1"/>
          </p:cNvPicPr>
          <p:nvPr/>
        </p:nvPicPr>
        <p:blipFill>
          <a:blip r:embed="rId3"/>
          <a:stretch>
            <a:fillRect/>
          </a:stretch>
        </p:blipFill>
        <p:spPr>
          <a:xfrm>
            <a:off x="-34528" y="0"/>
            <a:ext cx="4462512" cy="3203944"/>
          </a:xfrm>
          <a:prstGeom prst="rect">
            <a:avLst/>
          </a:prstGeom>
        </p:spPr>
      </p:pic>
    </p:spTree>
    <p:extLst>
      <p:ext uri="{BB962C8B-B14F-4D97-AF65-F5344CB8AC3E}">
        <p14:creationId xmlns:p14="http://schemas.microsoft.com/office/powerpoint/2010/main" val="320594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95536" y="2060848"/>
            <a:ext cx="7560840" cy="3754874"/>
          </a:xfrm>
          <a:prstGeom prst="rect">
            <a:avLst/>
          </a:prstGeom>
          <a:noFill/>
        </p:spPr>
        <p:txBody>
          <a:bodyPr wrap="square" rtlCol="0">
            <a:spAutoFit/>
          </a:bodyPr>
          <a:lstStyle/>
          <a:p>
            <a:pPr marL="285750" indent="-285750">
              <a:spcAft>
                <a:spcPts val="1200"/>
              </a:spcAft>
              <a:buFont typeface="Wingdings" panose="05000000000000000000" pitchFamily="2" charset="2"/>
              <a:buChar char="§"/>
              <a:defRPr/>
            </a:pPr>
            <a:r>
              <a:rPr lang="de-DE" dirty="0">
                <a:solidFill>
                  <a:schemeClr val="bg1"/>
                </a:solidFill>
              </a:rPr>
              <a:t>Bei der Hochdruck-AGR werden die </a:t>
            </a:r>
            <a:r>
              <a:rPr lang="de-DE" dirty="0" smtClean="0">
                <a:solidFill>
                  <a:schemeClr val="bg1"/>
                </a:solidFill>
              </a:rPr>
              <a:t/>
            </a:r>
            <a:br>
              <a:rPr lang="de-DE" dirty="0" smtClean="0">
                <a:solidFill>
                  <a:schemeClr val="bg1"/>
                </a:solidFill>
              </a:rPr>
            </a:br>
            <a:r>
              <a:rPr lang="de-DE" dirty="0" smtClean="0">
                <a:solidFill>
                  <a:schemeClr val="bg1"/>
                </a:solidFill>
              </a:rPr>
              <a:t>zurückgeführten </a:t>
            </a:r>
            <a:r>
              <a:rPr lang="de-DE" dirty="0">
                <a:solidFill>
                  <a:schemeClr val="bg1"/>
                </a:solidFill>
              </a:rPr>
              <a:t>Abgasmengen vor dem </a:t>
            </a:r>
            <a:r>
              <a:rPr lang="de-DE" dirty="0" smtClean="0">
                <a:solidFill>
                  <a:schemeClr val="bg1"/>
                </a:solidFill>
              </a:rPr>
              <a:t/>
            </a:r>
            <a:br>
              <a:rPr lang="de-DE" dirty="0" smtClean="0">
                <a:solidFill>
                  <a:schemeClr val="bg1"/>
                </a:solidFill>
              </a:rPr>
            </a:br>
            <a:r>
              <a:rPr lang="de-DE" dirty="0" smtClean="0">
                <a:solidFill>
                  <a:schemeClr val="bg1"/>
                </a:solidFill>
              </a:rPr>
              <a:t>Abgasturbolader </a:t>
            </a:r>
            <a:r>
              <a:rPr lang="de-DE" dirty="0">
                <a:solidFill>
                  <a:schemeClr val="bg1"/>
                </a:solidFill>
              </a:rPr>
              <a:t>über das AGR-Ventil </a:t>
            </a:r>
            <a:r>
              <a:rPr lang="de-DE" dirty="0" smtClean="0">
                <a:solidFill>
                  <a:schemeClr val="bg1"/>
                </a:solidFill>
              </a:rPr>
              <a:t/>
            </a:r>
            <a:br>
              <a:rPr lang="de-DE" dirty="0" smtClean="0">
                <a:solidFill>
                  <a:schemeClr val="bg1"/>
                </a:solidFill>
              </a:rPr>
            </a:br>
            <a:r>
              <a:rPr lang="de-DE" dirty="0" smtClean="0">
                <a:solidFill>
                  <a:schemeClr val="bg1"/>
                </a:solidFill>
              </a:rPr>
              <a:t>abgezweigt </a:t>
            </a:r>
            <a:r>
              <a:rPr lang="de-DE" dirty="0">
                <a:solidFill>
                  <a:schemeClr val="bg1"/>
                </a:solidFill>
              </a:rPr>
              <a:t>und dem </a:t>
            </a:r>
            <a:r>
              <a:rPr lang="de-DE" dirty="0" smtClean="0">
                <a:solidFill>
                  <a:schemeClr val="bg1"/>
                </a:solidFill>
              </a:rPr>
              <a:t/>
            </a:r>
            <a:br>
              <a:rPr lang="de-DE" dirty="0" smtClean="0">
                <a:solidFill>
                  <a:schemeClr val="bg1"/>
                </a:solidFill>
              </a:rPr>
            </a:br>
            <a:r>
              <a:rPr lang="de-DE" dirty="0" smtClean="0">
                <a:solidFill>
                  <a:schemeClr val="bg1"/>
                </a:solidFill>
              </a:rPr>
              <a:t>Saugrohr zugeführt.</a:t>
            </a:r>
            <a:endParaRPr lang="de-DE" dirty="0">
              <a:solidFill>
                <a:schemeClr val="bg1"/>
              </a:solidFill>
            </a:endParaRPr>
          </a:p>
          <a:p>
            <a:pPr marL="285750" indent="-285750">
              <a:spcAft>
                <a:spcPts val="1200"/>
              </a:spcAft>
              <a:buFont typeface="Wingdings" panose="05000000000000000000" pitchFamily="2" charset="2"/>
              <a:buChar char="§"/>
              <a:defRPr/>
            </a:pPr>
            <a:r>
              <a:rPr lang="de-DE" dirty="0" smtClean="0">
                <a:solidFill>
                  <a:schemeClr val="bg1"/>
                </a:solidFill>
              </a:rPr>
              <a:t>Probleme:</a:t>
            </a:r>
          </a:p>
          <a:p>
            <a:pPr marL="742950" lvl="1" indent="-285750">
              <a:spcAft>
                <a:spcPts val="1200"/>
              </a:spcAft>
              <a:buFont typeface="Symbol" panose="05050102010706020507" pitchFamily="18" charset="2"/>
              <a:buChar char="-"/>
              <a:defRPr/>
            </a:pPr>
            <a:r>
              <a:rPr lang="de-DE" sz="1600" dirty="0" smtClean="0">
                <a:solidFill>
                  <a:schemeClr val="bg1"/>
                </a:solidFill>
              </a:rPr>
              <a:t>Die rückgeführten Abgase nehmen dem Turbo Antriebsenergie.</a:t>
            </a:r>
          </a:p>
          <a:p>
            <a:pPr marL="742950" lvl="1" indent="-285750">
              <a:spcAft>
                <a:spcPts val="1200"/>
              </a:spcAft>
              <a:buFont typeface="Symbol" panose="05050102010706020507" pitchFamily="18" charset="2"/>
              <a:buChar char="-"/>
              <a:defRPr/>
            </a:pPr>
            <a:r>
              <a:rPr lang="de-DE" sz="1600" dirty="0" smtClean="0">
                <a:solidFill>
                  <a:schemeClr val="bg1"/>
                </a:solidFill>
              </a:rPr>
              <a:t>Die Temperatur ist sehr hoch.</a:t>
            </a:r>
          </a:p>
          <a:p>
            <a:pPr marL="742950" lvl="1" indent="-285750">
              <a:spcAft>
                <a:spcPts val="1200"/>
              </a:spcAft>
              <a:buFont typeface="Symbol" panose="05050102010706020507" pitchFamily="18" charset="2"/>
              <a:buChar char="-"/>
              <a:defRPr/>
            </a:pPr>
            <a:r>
              <a:rPr lang="de-DE" sz="1600" dirty="0" smtClean="0">
                <a:solidFill>
                  <a:schemeClr val="bg1"/>
                </a:solidFill>
              </a:rPr>
              <a:t>Wenig Druckgefälle.</a:t>
            </a:r>
          </a:p>
          <a:p>
            <a:pPr marL="742950" lvl="1" indent="-285750">
              <a:spcAft>
                <a:spcPts val="1200"/>
              </a:spcAft>
              <a:buFont typeface="Symbol" panose="05050102010706020507" pitchFamily="18" charset="2"/>
              <a:buChar char="-"/>
              <a:defRPr/>
            </a:pPr>
            <a:r>
              <a:rPr lang="de-DE" sz="1600" dirty="0" smtClean="0">
                <a:solidFill>
                  <a:schemeClr val="bg1"/>
                </a:solidFill>
              </a:rPr>
              <a:t>Drosselklappe muss Unterdruck erzeugen sonst nur niedrige AGR-Rate möglich.</a:t>
            </a:r>
          </a:p>
        </p:txBody>
      </p:sp>
      <p:sp>
        <p:nvSpPr>
          <p:cNvPr id="7" name="Rechteck 6"/>
          <p:cNvSpPr/>
          <p:nvPr/>
        </p:nvSpPr>
        <p:spPr>
          <a:xfrm>
            <a:off x="2627784" y="332656"/>
            <a:ext cx="3919663" cy="707886"/>
          </a:xfrm>
          <a:prstGeom prst="rect">
            <a:avLst/>
          </a:prstGeom>
        </p:spPr>
        <p:txBody>
          <a:bodyPr wrap="none">
            <a:spAutoFit/>
          </a:bodyPr>
          <a:lstStyle/>
          <a:p>
            <a:r>
              <a:rPr lang="de-DE" sz="4000" dirty="0">
                <a:solidFill>
                  <a:schemeClr val="accent6"/>
                </a:solidFill>
              </a:rPr>
              <a:t>Hochdruck-AGR</a:t>
            </a:r>
          </a:p>
        </p:txBody>
      </p:sp>
    </p:spTree>
    <p:extLst>
      <p:ext uri="{BB962C8B-B14F-4D97-AF65-F5344CB8AC3E}">
        <p14:creationId xmlns:p14="http://schemas.microsoft.com/office/powerpoint/2010/main" val="2490997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0" y="3448447"/>
            <a:ext cx="5236613" cy="3409553"/>
          </a:xfrm>
          <a:prstGeom prst="rect">
            <a:avLst/>
          </a:prstGeom>
        </p:spPr>
      </p:pic>
      <p:pic>
        <p:nvPicPr>
          <p:cNvPr id="3" name="Grafik 2"/>
          <p:cNvPicPr>
            <a:picLocks noChangeAspect="1"/>
          </p:cNvPicPr>
          <p:nvPr/>
        </p:nvPicPr>
        <p:blipFill>
          <a:blip r:embed="rId4"/>
          <a:stretch>
            <a:fillRect/>
          </a:stretch>
        </p:blipFill>
        <p:spPr>
          <a:xfrm>
            <a:off x="3779912" y="0"/>
            <a:ext cx="4946205" cy="4104456"/>
          </a:xfrm>
          <a:prstGeom prst="rect">
            <a:avLst/>
          </a:prstGeom>
        </p:spPr>
      </p:pic>
    </p:spTree>
    <p:extLst>
      <p:ext uri="{BB962C8B-B14F-4D97-AF65-F5344CB8AC3E}">
        <p14:creationId xmlns:p14="http://schemas.microsoft.com/office/powerpoint/2010/main" val="3239034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7504" y="1484784"/>
            <a:ext cx="8496944" cy="646331"/>
          </a:xfrm>
          <a:prstGeom prst="rect">
            <a:avLst/>
          </a:prstGeom>
          <a:noFill/>
        </p:spPr>
        <p:txBody>
          <a:bodyPr wrap="square" rtlCol="0">
            <a:spAutoFit/>
          </a:bodyPr>
          <a:lstStyle/>
          <a:p>
            <a:r>
              <a:rPr lang="de-DE" u="sng" dirty="0" smtClean="0"/>
              <a:t>(Theoretische) vollständige Verbrennung:</a:t>
            </a:r>
          </a:p>
          <a:p>
            <a:endParaRPr lang="de-DE" dirty="0" smtClean="0"/>
          </a:p>
        </p:txBody>
      </p:sp>
      <p:sp>
        <p:nvSpPr>
          <p:cNvPr id="3" name="Textfeld 2"/>
          <p:cNvSpPr txBox="1"/>
          <p:nvPr/>
        </p:nvSpPr>
        <p:spPr>
          <a:xfrm>
            <a:off x="107504" y="1946449"/>
            <a:ext cx="8496944" cy="369332"/>
          </a:xfrm>
          <a:prstGeom prst="rect">
            <a:avLst/>
          </a:prstGeom>
          <a:noFill/>
        </p:spPr>
        <p:txBody>
          <a:bodyPr wrap="square" rtlCol="0">
            <a:spAutoFit/>
          </a:bodyPr>
          <a:lstStyle/>
          <a:p>
            <a:r>
              <a:rPr lang="de-DE" dirty="0" smtClean="0"/>
              <a:t>- Aus HC (Kohlenwasserstoff) wird CO2 und H2O</a:t>
            </a:r>
            <a:endParaRPr lang="de-DE" dirty="0"/>
          </a:p>
        </p:txBody>
      </p:sp>
      <p:sp>
        <p:nvSpPr>
          <p:cNvPr id="4" name="Textfeld 3"/>
          <p:cNvSpPr txBox="1"/>
          <p:nvPr/>
        </p:nvSpPr>
        <p:spPr>
          <a:xfrm>
            <a:off x="89248" y="2408114"/>
            <a:ext cx="8496944" cy="369332"/>
          </a:xfrm>
          <a:prstGeom prst="rect">
            <a:avLst/>
          </a:prstGeom>
          <a:noFill/>
        </p:spPr>
        <p:txBody>
          <a:bodyPr wrap="square" rtlCol="0">
            <a:spAutoFit/>
          </a:bodyPr>
          <a:lstStyle/>
          <a:p>
            <a:r>
              <a:rPr lang="de-DE" u="sng" dirty="0" smtClean="0"/>
              <a:t>(Praktische) unvollständige Verbrennung:</a:t>
            </a:r>
            <a:endParaRPr lang="de-DE" u="sng" dirty="0"/>
          </a:p>
        </p:txBody>
      </p:sp>
      <p:sp>
        <p:nvSpPr>
          <p:cNvPr id="5" name="Textfeld 4"/>
          <p:cNvSpPr txBox="1"/>
          <p:nvPr/>
        </p:nvSpPr>
        <p:spPr>
          <a:xfrm>
            <a:off x="78756" y="2853135"/>
            <a:ext cx="8496944" cy="369332"/>
          </a:xfrm>
          <a:prstGeom prst="rect">
            <a:avLst/>
          </a:prstGeom>
          <a:noFill/>
        </p:spPr>
        <p:txBody>
          <a:bodyPr wrap="square" rtlCol="0">
            <a:spAutoFit/>
          </a:bodyPr>
          <a:lstStyle/>
          <a:p>
            <a:r>
              <a:rPr lang="de-DE" dirty="0" smtClean="0"/>
              <a:t>- N2, O2, H2O, CO2 und </a:t>
            </a:r>
            <a:r>
              <a:rPr lang="de-DE" dirty="0" err="1" smtClean="0"/>
              <a:t>NOx</a:t>
            </a:r>
            <a:r>
              <a:rPr lang="de-DE" dirty="0" smtClean="0"/>
              <a:t>, CO, HC, PM, SO2 (Schweldioxid) </a:t>
            </a:r>
            <a:endParaRPr lang="de-DE" dirty="0"/>
          </a:p>
        </p:txBody>
      </p:sp>
      <p:sp>
        <p:nvSpPr>
          <p:cNvPr id="7" name="Rechteck 6"/>
          <p:cNvSpPr/>
          <p:nvPr/>
        </p:nvSpPr>
        <p:spPr>
          <a:xfrm>
            <a:off x="2987824" y="3222467"/>
            <a:ext cx="5587876" cy="3108543"/>
          </a:xfrm>
          <a:prstGeom prst="rect">
            <a:avLst/>
          </a:prstGeom>
        </p:spPr>
        <p:txBody>
          <a:bodyPr wrap="square">
            <a:spAutoFit/>
          </a:bodyPr>
          <a:lstStyle/>
          <a:p>
            <a:r>
              <a:rPr lang="de-DE" dirty="0">
                <a:latin typeface="VolkswagenCopy"/>
              </a:rPr>
              <a:t>N</a:t>
            </a:r>
            <a:r>
              <a:rPr lang="de-DE" sz="800" dirty="0">
                <a:latin typeface="VolkswagenCopy"/>
              </a:rPr>
              <a:t>2 </a:t>
            </a:r>
            <a:r>
              <a:rPr lang="de-DE" dirty="0">
                <a:latin typeface="VolkswagenCopy"/>
              </a:rPr>
              <a:t>Stickstoff</a:t>
            </a:r>
          </a:p>
          <a:p>
            <a:r>
              <a:rPr lang="de-DE" dirty="0">
                <a:latin typeface="VolkswagenCopy"/>
              </a:rPr>
              <a:t>O</a:t>
            </a:r>
            <a:r>
              <a:rPr lang="de-DE" sz="800" dirty="0">
                <a:latin typeface="VolkswagenCopy"/>
              </a:rPr>
              <a:t>2 </a:t>
            </a:r>
            <a:r>
              <a:rPr lang="de-DE" dirty="0">
                <a:latin typeface="VolkswagenCopy"/>
              </a:rPr>
              <a:t>Sauerstoff</a:t>
            </a:r>
          </a:p>
          <a:p>
            <a:r>
              <a:rPr lang="de-DE" dirty="0">
                <a:latin typeface="VolkswagenCopy"/>
              </a:rPr>
              <a:t>H</a:t>
            </a:r>
            <a:r>
              <a:rPr lang="de-DE" sz="800" dirty="0">
                <a:latin typeface="VolkswagenCopy"/>
              </a:rPr>
              <a:t>2</a:t>
            </a:r>
            <a:r>
              <a:rPr lang="de-DE" dirty="0">
                <a:latin typeface="VolkswagenCopy"/>
              </a:rPr>
              <a:t>O Wasser</a:t>
            </a:r>
          </a:p>
          <a:p>
            <a:r>
              <a:rPr lang="de-DE" dirty="0">
                <a:latin typeface="VolkswagenCopy"/>
              </a:rPr>
              <a:t>CO</a:t>
            </a:r>
            <a:r>
              <a:rPr lang="de-DE" sz="800" dirty="0">
                <a:latin typeface="VolkswagenCopy"/>
              </a:rPr>
              <a:t>2 </a:t>
            </a:r>
            <a:r>
              <a:rPr lang="de-DE" dirty="0">
                <a:latin typeface="VolkswagenCopy"/>
              </a:rPr>
              <a:t>Kohlendioxid</a:t>
            </a:r>
          </a:p>
          <a:p>
            <a:r>
              <a:rPr lang="de-DE" dirty="0">
                <a:latin typeface="VolkswagenCopy"/>
              </a:rPr>
              <a:t>CO Kohlenmonoxid</a:t>
            </a:r>
          </a:p>
          <a:p>
            <a:r>
              <a:rPr lang="de-DE" dirty="0">
                <a:latin typeface="VolkswagenCopy"/>
              </a:rPr>
              <a:t>NO</a:t>
            </a:r>
            <a:r>
              <a:rPr lang="de-DE" sz="800" dirty="0">
                <a:latin typeface="VolkswagenCopy"/>
              </a:rPr>
              <a:t>X </a:t>
            </a:r>
            <a:r>
              <a:rPr lang="de-DE" dirty="0">
                <a:latin typeface="VolkswagenCopy"/>
              </a:rPr>
              <a:t>Stickoxide</a:t>
            </a:r>
          </a:p>
          <a:p>
            <a:r>
              <a:rPr lang="de-DE" dirty="0">
                <a:latin typeface="VolkswagenCopy"/>
              </a:rPr>
              <a:t>SO</a:t>
            </a:r>
            <a:r>
              <a:rPr lang="de-DE" sz="800" dirty="0">
                <a:latin typeface="VolkswagenCopy"/>
              </a:rPr>
              <a:t>2 </a:t>
            </a:r>
            <a:r>
              <a:rPr lang="de-DE" dirty="0">
                <a:latin typeface="VolkswagenCopy"/>
              </a:rPr>
              <a:t>Schwefeldioxid</a:t>
            </a:r>
          </a:p>
          <a:p>
            <a:r>
              <a:rPr lang="de-DE" dirty="0" smtClean="0">
                <a:latin typeface="VolkswagenCopy"/>
              </a:rPr>
              <a:t>HC </a:t>
            </a:r>
            <a:r>
              <a:rPr lang="de-DE" dirty="0">
                <a:latin typeface="VolkswagenCopy"/>
              </a:rPr>
              <a:t>Kohlenwasserstoffe</a:t>
            </a:r>
          </a:p>
          <a:p>
            <a:r>
              <a:rPr lang="de-DE" dirty="0">
                <a:latin typeface="VolkswagenCopy"/>
              </a:rPr>
              <a:t>Rußpartikel </a:t>
            </a:r>
            <a:r>
              <a:rPr lang="de-DE" dirty="0" smtClean="0">
                <a:latin typeface="VolkswagenCopy"/>
              </a:rPr>
              <a:t>PM</a:t>
            </a:r>
          </a:p>
          <a:p>
            <a:r>
              <a:rPr lang="de-DE" sz="1600" dirty="0">
                <a:latin typeface="VolkswagenCopy"/>
              </a:rPr>
              <a:t>(</a:t>
            </a:r>
            <a:r>
              <a:rPr lang="de-DE" sz="1600" dirty="0" err="1">
                <a:latin typeface="VolkswagenCopy"/>
              </a:rPr>
              <a:t>Pb</a:t>
            </a:r>
            <a:r>
              <a:rPr lang="de-DE" sz="1600" dirty="0">
                <a:latin typeface="VolkswagenCopy"/>
              </a:rPr>
              <a:t> Blei) </a:t>
            </a:r>
            <a:r>
              <a:rPr lang="de-DE" sz="1600" dirty="0"/>
              <a:t>ist ganz aus den Kfz-Abgasen verschwunden</a:t>
            </a:r>
            <a:endParaRPr lang="de-DE" sz="1600" dirty="0">
              <a:latin typeface="VolkswagenCopy"/>
            </a:endParaRPr>
          </a:p>
          <a:p>
            <a:endParaRPr lang="de-DE" dirty="0"/>
          </a:p>
        </p:txBody>
      </p:sp>
    </p:spTree>
    <p:extLst>
      <p:ext uri="{BB962C8B-B14F-4D97-AF65-F5344CB8AC3E}">
        <p14:creationId xmlns:p14="http://schemas.microsoft.com/office/powerpoint/2010/main" val="393211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0" y="692696"/>
            <a:ext cx="8716462" cy="4392488"/>
          </a:xfrm>
          <a:prstGeom prst="rect">
            <a:avLst/>
          </a:prstGeom>
        </p:spPr>
      </p:pic>
    </p:spTree>
    <p:extLst>
      <p:ext uri="{BB962C8B-B14F-4D97-AF65-F5344CB8AC3E}">
        <p14:creationId xmlns:p14="http://schemas.microsoft.com/office/powerpoint/2010/main" val="2736976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00 AU-TLF 2017\Rohdaten für TLF\Kapitel 7\Bilder\7-53 AGR-Küh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20"/>
            <a:ext cx="8725590" cy="3124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82375" y="3501008"/>
            <a:ext cx="7560840" cy="2369880"/>
          </a:xfrm>
          <a:prstGeom prst="rect">
            <a:avLst/>
          </a:prstGeom>
          <a:noFill/>
        </p:spPr>
        <p:txBody>
          <a:bodyPr wrap="square" rtlCol="0">
            <a:spAutoFit/>
          </a:bodyPr>
          <a:lstStyle/>
          <a:p>
            <a:pPr marL="285750" indent="-285750">
              <a:spcAft>
                <a:spcPts val="1200"/>
              </a:spcAft>
              <a:buFont typeface="Wingdings" panose="05000000000000000000" pitchFamily="2" charset="2"/>
              <a:buChar char="§"/>
              <a:defRPr/>
            </a:pPr>
            <a:r>
              <a:rPr lang="de-DE" dirty="0" smtClean="0">
                <a:solidFill>
                  <a:schemeClr val="bg1"/>
                </a:solidFill>
              </a:rPr>
              <a:t>Rückgeführte Abgase werden über </a:t>
            </a:r>
            <a:r>
              <a:rPr lang="de-DE" dirty="0">
                <a:solidFill>
                  <a:schemeClr val="bg1"/>
                </a:solidFill>
              </a:rPr>
              <a:t>einen Wärmetauscher </a:t>
            </a:r>
            <a:r>
              <a:rPr lang="de-DE" dirty="0" smtClean="0">
                <a:solidFill>
                  <a:schemeClr val="bg1"/>
                </a:solidFill>
              </a:rPr>
              <a:t>gekühlt.</a:t>
            </a:r>
          </a:p>
          <a:p>
            <a:pPr marL="285750" indent="-285750">
              <a:spcAft>
                <a:spcPts val="1200"/>
              </a:spcAft>
              <a:buFont typeface="Wingdings" panose="05000000000000000000" pitchFamily="2" charset="2"/>
              <a:buChar char="§"/>
              <a:defRPr/>
            </a:pPr>
            <a:r>
              <a:rPr lang="de-DE" dirty="0" smtClean="0">
                <a:solidFill>
                  <a:schemeClr val="bg1"/>
                </a:solidFill>
              </a:rPr>
              <a:t>Höhere Dichte, kühleres Abgas </a:t>
            </a:r>
            <a:r>
              <a:rPr lang="de-DE" dirty="0">
                <a:solidFill>
                  <a:schemeClr val="bg1"/>
                </a:solidFill>
              </a:rPr>
              <a:t>und damit </a:t>
            </a:r>
            <a:r>
              <a:rPr lang="de-DE" dirty="0" smtClean="0">
                <a:solidFill>
                  <a:schemeClr val="bg1"/>
                </a:solidFill>
              </a:rPr>
              <a:t>mehr Wärmeaufnahmemöglichkeit. </a:t>
            </a:r>
          </a:p>
          <a:p>
            <a:pPr marL="285750" indent="-285750">
              <a:spcAft>
                <a:spcPts val="1200"/>
              </a:spcAft>
              <a:buFont typeface="Wingdings" panose="05000000000000000000" pitchFamily="2" charset="2"/>
              <a:buChar char="§"/>
              <a:defRPr/>
            </a:pPr>
            <a:r>
              <a:rPr lang="de-DE" dirty="0" smtClean="0">
                <a:solidFill>
                  <a:schemeClr val="bg1"/>
                </a:solidFill>
              </a:rPr>
              <a:t>Die </a:t>
            </a:r>
            <a:r>
              <a:rPr lang="de-DE" dirty="0">
                <a:solidFill>
                  <a:schemeClr val="bg1"/>
                </a:solidFill>
              </a:rPr>
              <a:t>kühleren Abgase </a:t>
            </a:r>
            <a:r>
              <a:rPr lang="de-DE" dirty="0" smtClean="0">
                <a:solidFill>
                  <a:schemeClr val="bg1"/>
                </a:solidFill>
              </a:rPr>
              <a:t>senken die </a:t>
            </a:r>
            <a:r>
              <a:rPr lang="de-DE" dirty="0">
                <a:solidFill>
                  <a:schemeClr val="bg1"/>
                </a:solidFill>
              </a:rPr>
              <a:t>Verbrennungstemperatur </a:t>
            </a:r>
            <a:r>
              <a:rPr lang="de-DE" dirty="0" smtClean="0">
                <a:solidFill>
                  <a:schemeClr val="bg1"/>
                </a:solidFill>
              </a:rPr>
              <a:t>deutlich.</a:t>
            </a:r>
          </a:p>
          <a:p>
            <a:pPr marL="285750" indent="-285750">
              <a:spcAft>
                <a:spcPts val="1200"/>
              </a:spcAft>
              <a:buFont typeface="Wingdings" panose="05000000000000000000" pitchFamily="2" charset="2"/>
              <a:buChar char="§"/>
              <a:defRPr/>
            </a:pPr>
            <a:r>
              <a:rPr lang="de-DE" dirty="0" smtClean="0">
                <a:solidFill>
                  <a:schemeClr val="bg1"/>
                </a:solidFill>
              </a:rPr>
              <a:t>Verringerung </a:t>
            </a:r>
            <a:r>
              <a:rPr lang="de-DE" dirty="0">
                <a:solidFill>
                  <a:schemeClr val="bg1"/>
                </a:solidFill>
              </a:rPr>
              <a:t>der </a:t>
            </a:r>
            <a:r>
              <a:rPr lang="de-DE" dirty="0" smtClean="0">
                <a:solidFill>
                  <a:schemeClr val="bg1"/>
                </a:solidFill>
              </a:rPr>
              <a:t>Stickoxidemissionen.</a:t>
            </a:r>
          </a:p>
          <a:p>
            <a:pPr marL="285750" indent="-285750">
              <a:spcAft>
                <a:spcPts val="1200"/>
              </a:spcAft>
              <a:buFont typeface="Wingdings" panose="05000000000000000000" pitchFamily="2" charset="2"/>
              <a:buChar char="§"/>
              <a:defRPr/>
            </a:pPr>
            <a:r>
              <a:rPr lang="de-DE" dirty="0" smtClean="0">
                <a:solidFill>
                  <a:schemeClr val="bg1"/>
                </a:solidFill>
              </a:rPr>
              <a:t>Bypass sorgt im Warmlauf für schnellere Kat-Aufheizung.</a:t>
            </a:r>
          </a:p>
        </p:txBody>
      </p:sp>
    </p:spTree>
    <p:extLst>
      <p:ext uri="{BB962C8B-B14F-4D97-AF65-F5344CB8AC3E}">
        <p14:creationId xmlns:p14="http://schemas.microsoft.com/office/powerpoint/2010/main" val="2996110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6384" y="1484784"/>
            <a:ext cx="4572000" cy="3693319"/>
          </a:xfrm>
          <a:prstGeom prst="rect">
            <a:avLst/>
          </a:prstGeom>
        </p:spPr>
        <p:txBody>
          <a:bodyPr>
            <a:spAutoFit/>
          </a:bodyPr>
          <a:lstStyle/>
          <a:p>
            <a:r>
              <a:rPr lang="de-DE" u="sng" dirty="0"/>
              <a:t>Niederdruck-Abgasrückführung</a:t>
            </a:r>
          </a:p>
          <a:p>
            <a:r>
              <a:rPr lang="de-DE" dirty="0"/>
              <a:t>Zur Verringerung der Stickoxide beim Verbrennungsprozess dient die Niederdruck-Abgasrückführung. Das System ist </a:t>
            </a:r>
            <a:r>
              <a:rPr lang="de-DE" dirty="0" smtClean="0"/>
              <a:t>in </a:t>
            </a:r>
            <a:r>
              <a:rPr lang="de-DE" dirty="0"/>
              <a:t>nahezu allen Betriebsbereichen aktiv. Bei der Niederdruck-Abgasrückführung wird das Abgas hinter dem motornahen Dieselpartikelfilter entnommen und über den Kühler für </a:t>
            </a:r>
            <a:r>
              <a:rPr lang="de-DE" dirty="0" smtClean="0"/>
              <a:t>Niederdruck-Abgasrückführung, </a:t>
            </a:r>
            <a:r>
              <a:rPr lang="de-DE" dirty="0"/>
              <a:t>direkt vor dem Verdichter des Abgasturboladers, in den Ansaugluftstrom geleitet.</a:t>
            </a:r>
          </a:p>
        </p:txBody>
      </p:sp>
      <p:sp>
        <p:nvSpPr>
          <p:cNvPr id="4" name="Rechteck 3"/>
          <p:cNvSpPr/>
          <p:nvPr/>
        </p:nvSpPr>
        <p:spPr>
          <a:xfrm>
            <a:off x="4283968" y="1412776"/>
            <a:ext cx="4572000" cy="4924425"/>
          </a:xfrm>
          <a:prstGeom prst="rect">
            <a:avLst/>
          </a:prstGeom>
        </p:spPr>
        <p:txBody>
          <a:bodyPr>
            <a:spAutoFit/>
          </a:bodyPr>
          <a:lstStyle/>
          <a:p>
            <a:r>
              <a:rPr lang="de-DE" u="sng" dirty="0"/>
              <a:t>Vorteile im Vergleich zur Hochdruck-Abgasrückführung:</a:t>
            </a:r>
          </a:p>
          <a:p>
            <a:r>
              <a:rPr lang="de-DE" dirty="0"/>
              <a:t>• Die Abgase sind kühler und frei von Partikeln.</a:t>
            </a:r>
          </a:p>
          <a:p>
            <a:r>
              <a:rPr lang="de-DE" dirty="0"/>
              <a:t>• Der gesamte Abgasmassenstrom vor der Turbine des Turboladers wird beibehalten. Dadurch spricht der</a:t>
            </a:r>
          </a:p>
          <a:p>
            <a:r>
              <a:rPr lang="de-DE" dirty="0"/>
              <a:t>Turbolader besser an. Vor allem im Teillastbetrieb sind höhere Ladedrücke möglich.</a:t>
            </a:r>
          </a:p>
          <a:p>
            <a:r>
              <a:rPr lang="de-DE" dirty="0"/>
              <a:t>• Keine Versottung des Kühlers für Abgasrückführung, da das Abgas von Rußpartikeln gereinigt wird</a:t>
            </a:r>
            <a:r>
              <a:rPr lang="de-DE" dirty="0" smtClean="0"/>
              <a:t>.</a:t>
            </a:r>
          </a:p>
          <a:p>
            <a:r>
              <a:rPr lang="de-DE" dirty="0" smtClean="0">
                <a:solidFill>
                  <a:schemeClr val="bg1"/>
                </a:solidFill>
              </a:rPr>
              <a:t>• </a:t>
            </a:r>
            <a:r>
              <a:rPr lang="de-DE" dirty="0">
                <a:solidFill>
                  <a:schemeClr val="bg1"/>
                </a:solidFill>
              </a:rPr>
              <a:t>Druckgefälle kann über Abgasklappe eingestellt werden.</a:t>
            </a:r>
          </a:p>
          <a:p>
            <a:r>
              <a:rPr lang="de-DE" dirty="0">
                <a:solidFill>
                  <a:schemeClr val="bg1"/>
                </a:solidFill>
              </a:rPr>
              <a:t>• </a:t>
            </a:r>
            <a:r>
              <a:rPr lang="de-DE" dirty="0" smtClean="0">
                <a:solidFill>
                  <a:schemeClr val="bg1"/>
                </a:solidFill>
              </a:rPr>
              <a:t>Deutlich </a:t>
            </a:r>
            <a:r>
              <a:rPr lang="de-DE" dirty="0">
                <a:solidFill>
                  <a:schemeClr val="bg1"/>
                </a:solidFill>
              </a:rPr>
              <a:t>höhere AGR-Rate möglich.</a:t>
            </a:r>
          </a:p>
          <a:p>
            <a:endParaRPr lang="de-DE" dirty="0"/>
          </a:p>
        </p:txBody>
      </p:sp>
    </p:spTree>
    <p:extLst>
      <p:ext uri="{BB962C8B-B14F-4D97-AF65-F5344CB8AC3E}">
        <p14:creationId xmlns:p14="http://schemas.microsoft.com/office/powerpoint/2010/main" val="3965205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0" y="0"/>
            <a:ext cx="8687952" cy="3645024"/>
          </a:xfrm>
          <a:prstGeom prst="rect">
            <a:avLst/>
          </a:prstGeom>
        </p:spPr>
      </p:pic>
      <p:pic>
        <p:nvPicPr>
          <p:cNvPr id="3" name="Grafik 2"/>
          <p:cNvPicPr>
            <a:picLocks noChangeAspect="1"/>
          </p:cNvPicPr>
          <p:nvPr/>
        </p:nvPicPr>
        <p:blipFill>
          <a:blip r:embed="rId4"/>
          <a:stretch>
            <a:fillRect/>
          </a:stretch>
        </p:blipFill>
        <p:spPr>
          <a:xfrm>
            <a:off x="251520" y="3356992"/>
            <a:ext cx="8604448" cy="3790603"/>
          </a:xfrm>
          <a:prstGeom prst="rect">
            <a:avLst/>
          </a:prstGeom>
        </p:spPr>
      </p:pic>
    </p:spTree>
    <p:extLst>
      <p:ext uri="{BB962C8B-B14F-4D97-AF65-F5344CB8AC3E}">
        <p14:creationId xmlns:p14="http://schemas.microsoft.com/office/powerpoint/2010/main" val="210129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00 AU-TLF 2017\Rohdaten für TLF\Kapitel 7\Bilder\7-54 Niederdruck-AG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1" y="908720"/>
            <a:ext cx="857399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969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0" y="7181"/>
            <a:ext cx="8667238" cy="4104456"/>
          </a:xfrm>
          <a:prstGeom prst="rect">
            <a:avLst/>
          </a:prstGeom>
        </p:spPr>
      </p:pic>
      <p:sp>
        <p:nvSpPr>
          <p:cNvPr id="3" name="Rechteck 2"/>
          <p:cNvSpPr/>
          <p:nvPr/>
        </p:nvSpPr>
        <p:spPr>
          <a:xfrm>
            <a:off x="1619672" y="4301188"/>
            <a:ext cx="3108608" cy="369332"/>
          </a:xfrm>
          <a:prstGeom prst="rect">
            <a:avLst/>
          </a:prstGeom>
        </p:spPr>
        <p:txBody>
          <a:bodyPr wrap="none">
            <a:spAutoFit/>
          </a:bodyPr>
          <a:lstStyle/>
          <a:p>
            <a:r>
              <a:rPr lang="de-DE" dirty="0"/>
              <a:t>Kühler für Abgasrückführung</a:t>
            </a:r>
          </a:p>
        </p:txBody>
      </p:sp>
      <p:sp>
        <p:nvSpPr>
          <p:cNvPr id="4" name="Rechteck 3"/>
          <p:cNvSpPr/>
          <p:nvPr/>
        </p:nvSpPr>
        <p:spPr>
          <a:xfrm>
            <a:off x="5188833" y="4301188"/>
            <a:ext cx="2005677" cy="369332"/>
          </a:xfrm>
          <a:prstGeom prst="rect">
            <a:avLst/>
          </a:prstGeom>
        </p:spPr>
        <p:txBody>
          <a:bodyPr wrap="none">
            <a:spAutoFit/>
          </a:bodyPr>
          <a:lstStyle/>
          <a:p>
            <a:r>
              <a:rPr lang="de-DE" dirty="0"/>
              <a:t>Dieselpartikelfilter</a:t>
            </a:r>
          </a:p>
        </p:txBody>
      </p:sp>
      <p:sp>
        <p:nvSpPr>
          <p:cNvPr id="5" name="Rechteck 4"/>
          <p:cNvSpPr/>
          <p:nvPr/>
        </p:nvSpPr>
        <p:spPr>
          <a:xfrm>
            <a:off x="20151" y="4630141"/>
            <a:ext cx="4572000" cy="646331"/>
          </a:xfrm>
          <a:prstGeom prst="rect">
            <a:avLst/>
          </a:prstGeom>
        </p:spPr>
        <p:txBody>
          <a:bodyPr>
            <a:spAutoFit/>
          </a:bodyPr>
          <a:lstStyle/>
          <a:p>
            <a:r>
              <a:rPr lang="de-DE" dirty="0" smtClean="0"/>
              <a:t>Stellmotor </a:t>
            </a:r>
            <a:r>
              <a:rPr lang="de-DE" dirty="0"/>
              <a:t>für</a:t>
            </a:r>
          </a:p>
          <a:p>
            <a:r>
              <a:rPr lang="de-DE" dirty="0"/>
              <a:t>Abgasrückführung</a:t>
            </a:r>
          </a:p>
        </p:txBody>
      </p:sp>
      <p:cxnSp>
        <p:nvCxnSpPr>
          <p:cNvPr id="7" name="Gerader Verbinder 6"/>
          <p:cNvCxnSpPr/>
          <p:nvPr/>
        </p:nvCxnSpPr>
        <p:spPr>
          <a:xfrm flipH="1">
            <a:off x="755576" y="2132856"/>
            <a:ext cx="504056" cy="2537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H="1">
            <a:off x="2627784" y="3212976"/>
            <a:ext cx="72008" cy="1088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5796136" y="3284984"/>
            <a:ext cx="216024" cy="10162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266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3140968"/>
            <a:ext cx="8496944" cy="3016210"/>
          </a:xfrm>
          <a:prstGeom prst="rect">
            <a:avLst/>
          </a:prstGeom>
          <a:noFill/>
        </p:spPr>
        <p:txBody>
          <a:bodyPr wrap="square" rtlCol="0">
            <a:spAutoFit/>
          </a:bodyPr>
          <a:lstStyle/>
          <a:p>
            <a:pPr marL="285750" indent="-285750">
              <a:spcAft>
                <a:spcPts val="1200"/>
              </a:spcAft>
              <a:buFont typeface="Wingdings" panose="05000000000000000000" pitchFamily="2" charset="2"/>
              <a:buChar char="§"/>
              <a:defRPr/>
            </a:pPr>
            <a:r>
              <a:rPr lang="de-DE" dirty="0">
                <a:solidFill>
                  <a:schemeClr val="bg1"/>
                </a:solidFill>
              </a:rPr>
              <a:t>Kombinierte </a:t>
            </a:r>
            <a:r>
              <a:rPr lang="de-DE" dirty="0" smtClean="0">
                <a:solidFill>
                  <a:schemeClr val="bg1"/>
                </a:solidFill>
              </a:rPr>
              <a:t>AGR-Systeme vereinen </a:t>
            </a:r>
            <a:r>
              <a:rPr lang="de-DE" dirty="0">
                <a:solidFill>
                  <a:schemeClr val="bg1"/>
                </a:solidFill>
              </a:rPr>
              <a:t>die </a:t>
            </a:r>
            <a:r>
              <a:rPr lang="de-DE" dirty="0" smtClean="0">
                <a:solidFill>
                  <a:schemeClr val="bg1"/>
                </a:solidFill>
              </a:rPr>
              <a:t/>
            </a:r>
            <a:br>
              <a:rPr lang="de-DE" dirty="0" smtClean="0">
                <a:solidFill>
                  <a:schemeClr val="bg1"/>
                </a:solidFill>
              </a:rPr>
            </a:br>
            <a:r>
              <a:rPr lang="de-DE" dirty="0" smtClean="0">
                <a:solidFill>
                  <a:schemeClr val="bg1"/>
                </a:solidFill>
              </a:rPr>
              <a:t>Vorteile beider Varianten.</a:t>
            </a:r>
            <a:endParaRPr lang="de-DE" dirty="0">
              <a:solidFill>
                <a:schemeClr val="bg1"/>
              </a:solidFill>
            </a:endParaRPr>
          </a:p>
          <a:p>
            <a:pPr marL="285750" indent="-285750">
              <a:spcAft>
                <a:spcPts val="1200"/>
              </a:spcAft>
              <a:buFont typeface="Wingdings" panose="05000000000000000000" pitchFamily="2" charset="2"/>
              <a:buChar char="§"/>
              <a:defRPr/>
            </a:pPr>
            <a:r>
              <a:rPr lang="de-DE" dirty="0" smtClean="0">
                <a:solidFill>
                  <a:schemeClr val="bg1"/>
                </a:solidFill>
              </a:rPr>
              <a:t>Vorteile:</a:t>
            </a:r>
          </a:p>
          <a:p>
            <a:pPr marL="742950" lvl="1" indent="-285750">
              <a:spcAft>
                <a:spcPts val="1200"/>
              </a:spcAft>
              <a:buFont typeface="Symbol" panose="05050102010706020507" pitchFamily="18" charset="2"/>
              <a:buChar char="-"/>
              <a:defRPr/>
            </a:pPr>
            <a:r>
              <a:rPr lang="de-DE" sz="1600" dirty="0">
                <a:solidFill>
                  <a:schemeClr val="bg1"/>
                </a:solidFill>
              </a:rPr>
              <a:t>Durch die Kombination von Hochdruck- und Niederdruck-AGR kann in jedem Betriebszustand des Motors die gewünschte AGR-Rate sichergestellt </a:t>
            </a:r>
            <a:r>
              <a:rPr lang="de-DE" sz="1600" dirty="0" smtClean="0">
                <a:solidFill>
                  <a:schemeClr val="bg1"/>
                </a:solidFill>
              </a:rPr>
              <a:t>werden</a:t>
            </a:r>
            <a:r>
              <a:rPr lang="de-DE" sz="1600" dirty="0">
                <a:solidFill>
                  <a:schemeClr val="bg1"/>
                </a:solidFill>
              </a:rPr>
              <a:t>. </a:t>
            </a:r>
            <a:endParaRPr lang="de-DE" sz="1600" dirty="0" smtClean="0">
              <a:solidFill>
                <a:schemeClr val="bg1"/>
              </a:solidFill>
            </a:endParaRPr>
          </a:p>
          <a:p>
            <a:pPr marL="742950" lvl="1" indent="-285750">
              <a:spcAft>
                <a:spcPts val="1200"/>
              </a:spcAft>
              <a:buFont typeface="Symbol" panose="05050102010706020507" pitchFamily="18" charset="2"/>
              <a:buChar char="-"/>
              <a:defRPr/>
            </a:pPr>
            <a:r>
              <a:rPr lang="de-DE" sz="1600" dirty="0" smtClean="0">
                <a:solidFill>
                  <a:schemeClr val="bg1"/>
                </a:solidFill>
              </a:rPr>
              <a:t>Die </a:t>
            </a:r>
            <a:r>
              <a:rPr lang="de-DE" sz="1600" dirty="0">
                <a:solidFill>
                  <a:schemeClr val="bg1"/>
                </a:solidFill>
              </a:rPr>
              <a:t>Hochdruck-AGR wird zum Beispiel in der Warmlaufphase neben der NOX-Reduktion zur Anhebung der Temperatur eingesetzt. </a:t>
            </a:r>
            <a:endParaRPr lang="de-DE" sz="1600" dirty="0" smtClean="0">
              <a:solidFill>
                <a:schemeClr val="bg1"/>
              </a:solidFill>
            </a:endParaRPr>
          </a:p>
          <a:p>
            <a:pPr marL="742950" lvl="1" indent="-285750">
              <a:spcAft>
                <a:spcPts val="1200"/>
              </a:spcAft>
              <a:buFont typeface="Symbol" panose="05050102010706020507" pitchFamily="18" charset="2"/>
              <a:buChar char="-"/>
              <a:defRPr/>
            </a:pPr>
            <a:r>
              <a:rPr lang="de-DE" sz="1600" dirty="0" smtClean="0">
                <a:solidFill>
                  <a:schemeClr val="bg1"/>
                </a:solidFill>
              </a:rPr>
              <a:t>Zusätzlich </a:t>
            </a:r>
            <a:r>
              <a:rPr lang="de-DE" sz="1600" dirty="0">
                <a:solidFill>
                  <a:schemeClr val="bg1"/>
                </a:solidFill>
              </a:rPr>
              <a:t>kann die Hochdruck-AGR wegen ihrer kürzeren Gaslaufzeiten besser auf schnelle Lastwechsel </a:t>
            </a:r>
            <a:r>
              <a:rPr lang="de-DE" sz="1600" dirty="0" smtClean="0">
                <a:solidFill>
                  <a:schemeClr val="bg1"/>
                </a:solidFill>
              </a:rPr>
              <a:t>reagieren.</a:t>
            </a:r>
          </a:p>
        </p:txBody>
      </p:sp>
      <p:pic>
        <p:nvPicPr>
          <p:cNvPr id="3" name="Picture 2" descr="E:\00 AU-TLF 2017\Rohdaten für TLF\Kapitel 7\Bilder\7-55 Kombi HD-ND-AG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12" y="-20340"/>
            <a:ext cx="6455432"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901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3212976"/>
            <a:ext cx="7992888" cy="830997"/>
          </a:xfrm>
          <a:prstGeom prst="rect">
            <a:avLst/>
          </a:prstGeom>
          <a:noFill/>
        </p:spPr>
        <p:txBody>
          <a:bodyPr wrap="square" rtlCol="0">
            <a:spAutoFit/>
          </a:bodyPr>
          <a:lstStyle/>
          <a:p>
            <a:pPr algn="ctr"/>
            <a:r>
              <a:rPr lang="de-DE" sz="4800" dirty="0" smtClean="0"/>
              <a:t>Oxidationskatalysator</a:t>
            </a:r>
            <a:endParaRPr lang="de-DE" sz="4800" dirty="0"/>
          </a:p>
        </p:txBody>
      </p:sp>
    </p:spTree>
    <p:extLst>
      <p:ext uri="{BB962C8B-B14F-4D97-AF65-F5344CB8AC3E}">
        <p14:creationId xmlns:p14="http://schemas.microsoft.com/office/powerpoint/2010/main" val="1744631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8101" y="0"/>
            <a:ext cx="8610763" cy="6525344"/>
          </a:xfrm>
          <a:prstGeom prst="rect">
            <a:avLst/>
          </a:prstGeom>
        </p:spPr>
      </p:pic>
    </p:spTree>
    <p:extLst>
      <p:ext uri="{BB962C8B-B14F-4D97-AF65-F5344CB8AC3E}">
        <p14:creationId xmlns:p14="http://schemas.microsoft.com/office/powerpoint/2010/main" val="2384889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556792"/>
            <a:ext cx="4680520" cy="4432642"/>
          </a:xfrm>
          <a:prstGeom prst="rect">
            <a:avLst/>
          </a:prstGeom>
        </p:spPr>
      </p:pic>
    </p:spTree>
    <p:extLst>
      <p:ext uri="{BB962C8B-B14F-4D97-AF65-F5344CB8AC3E}">
        <p14:creationId xmlns:p14="http://schemas.microsoft.com/office/powerpoint/2010/main" val="555981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9512" y="1313384"/>
            <a:ext cx="8502679" cy="5544616"/>
          </a:xfrm>
          <a:prstGeom prst="rect">
            <a:avLst/>
          </a:prstGeom>
        </p:spPr>
      </p:pic>
      <p:sp>
        <p:nvSpPr>
          <p:cNvPr id="3" name="Textfeld 2"/>
          <p:cNvSpPr txBox="1"/>
          <p:nvPr/>
        </p:nvSpPr>
        <p:spPr>
          <a:xfrm>
            <a:off x="25276" y="764704"/>
            <a:ext cx="8552054" cy="369332"/>
          </a:xfrm>
          <a:prstGeom prst="rect">
            <a:avLst/>
          </a:prstGeom>
          <a:noFill/>
        </p:spPr>
        <p:txBody>
          <a:bodyPr wrap="square" rtlCol="0">
            <a:spAutoFit/>
          </a:bodyPr>
          <a:lstStyle/>
          <a:p>
            <a:pPr marL="285750" indent="-285750" fontAlgn="auto">
              <a:spcBef>
                <a:spcPts val="0"/>
              </a:spcBef>
              <a:spcAft>
                <a:spcPts val="1200"/>
              </a:spcAft>
              <a:buFont typeface="Wingdings" panose="05000000000000000000" pitchFamily="2" charset="2"/>
              <a:buChar char="§"/>
              <a:defRPr/>
            </a:pPr>
            <a:r>
              <a:rPr lang="de-DE" dirty="0" smtClean="0">
                <a:solidFill>
                  <a:srgbClr val="1F497D">
                    <a:lumMod val="50000"/>
                  </a:srgbClr>
                </a:solidFill>
                <a:latin typeface="Arial"/>
                <a:cs typeface="+mn-cs"/>
              </a:rPr>
              <a:t>Beim Dieselmotor zählen nur 0,3% der Rohemission zu den giftigen Abgasen.</a:t>
            </a:r>
            <a:endParaRPr lang="de-DE" dirty="0">
              <a:solidFill>
                <a:srgbClr val="1F497D">
                  <a:lumMod val="50000"/>
                </a:srgbClr>
              </a:solidFill>
              <a:latin typeface="Arial"/>
              <a:cs typeface="+mn-cs"/>
            </a:endParaRPr>
          </a:p>
        </p:txBody>
      </p:sp>
    </p:spTree>
    <p:extLst>
      <p:ext uri="{BB962C8B-B14F-4D97-AF65-F5344CB8AC3E}">
        <p14:creationId xmlns:p14="http://schemas.microsoft.com/office/powerpoint/2010/main" val="2057618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1340768"/>
            <a:ext cx="8585709" cy="4924425"/>
          </a:xfrm>
          <a:prstGeom prst="rect">
            <a:avLst/>
          </a:prstGeom>
          <a:noFill/>
        </p:spPr>
        <p:txBody>
          <a:bodyPr wrap="square" rtlCol="0">
            <a:spAutoFit/>
          </a:bodyPr>
          <a:lstStyle/>
          <a:p>
            <a:pPr marL="285750" indent="-285750">
              <a:spcAft>
                <a:spcPts val="1200"/>
              </a:spcAft>
              <a:buFont typeface="Wingdings" panose="05000000000000000000" pitchFamily="2" charset="2"/>
              <a:buChar char="§"/>
              <a:defRPr/>
            </a:pPr>
            <a:r>
              <a:rPr lang="de-DE" sz="1400" dirty="0" smtClean="0">
                <a:solidFill>
                  <a:schemeClr val="bg1"/>
                </a:solidFill>
              </a:rPr>
              <a:t>Gleicher Aufbau wie beim Katalysator </a:t>
            </a:r>
            <a:r>
              <a:rPr lang="de-DE" sz="1400" dirty="0">
                <a:solidFill>
                  <a:schemeClr val="bg1"/>
                </a:solidFill>
              </a:rPr>
              <a:t>für Ottomotoren. </a:t>
            </a:r>
            <a:endParaRPr lang="de-DE" sz="1400" dirty="0" smtClean="0">
              <a:solidFill>
                <a:schemeClr val="bg1"/>
              </a:solidFill>
            </a:endParaRPr>
          </a:p>
          <a:p>
            <a:pPr marL="285750" indent="-285750">
              <a:spcAft>
                <a:spcPts val="1200"/>
              </a:spcAft>
              <a:buFont typeface="Wingdings" panose="05000000000000000000" pitchFamily="2" charset="2"/>
              <a:buChar char="§"/>
              <a:defRPr/>
            </a:pPr>
            <a:r>
              <a:rPr lang="de-DE" sz="1400" dirty="0" smtClean="0">
                <a:solidFill>
                  <a:schemeClr val="bg1"/>
                </a:solidFill>
              </a:rPr>
              <a:t>Keramik- oder Metallträger mit aufgerauter Oberfläche </a:t>
            </a:r>
            <a:r>
              <a:rPr lang="de-DE" sz="1400" dirty="0">
                <a:solidFill>
                  <a:schemeClr val="bg1"/>
                </a:solidFill>
              </a:rPr>
              <a:t>aus Aluminiumoxid, dem sogenannten </a:t>
            </a:r>
            <a:r>
              <a:rPr lang="de-DE" sz="1400" dirty="0" err="1" smtClean="0">
                <a:solidFill>
                  <a:schemeClr val="bg1"/>
                </a:solidFill>
              </a:rPr>
              <a:t>Wash-Coat</a:t>
            </a:r>
            <a:r>
              <a:rPr lang="de-DE" sz="1400" dirty="0" smtClean="0">
                <a:solidFill>
                  <a:schemeClr val="bg1"/>
                </a:solidFill>
              </a:rPr>
              <a:t>.</a:t>
            </a:r>
          </a:p>
          <a:p>
            <a:pPr marL="285750" indent="-285750">
              <a:spcAft>
                <a:spcPts val="1200"/>
              </a:spcAft>
              <a:buFont typeface="Wingdings" panose="05000000000000000000" pitchFamily="2" charset="2"/>
              <a:buChar char="§"/>
              <a:defRPr/>
            </a:pPr>
            <a:r>
              <a:rPr lang="de-DE" sz="1400" dirty="0" smtClean="0">
                <a:solidFill>
                  <a:schemeClr val="bg1"/>
                </a:solidFill>
              </a:rPr>
              <a:t>Beschichtet mit </a:t>
            </a:r>
            <a:r>
              <a:rPr lang="de-DE" sz="1400" dirty="0">
                <a:solidFill>
                  <a:schemeClr val="bg1"/>
                </a:solidFill>
              </a:rPr>
              <a:t>ein bis zwei Gramm </a:t>
            </a:r>
            <a:r>
              <a:rPr lang="de-DE" sz="1400" dirty="0" smtClean="0">
                <a:solidFill>
                  <a:schemeClr val="bg1"/>
                </a:solidFill>
              </a:rPr>
              <a:t>Platin und Palladium. </a:t>
            </a:r>
          </a:p>
          <a:p>
            <a:pPr marL="285750" indent="-285750">
              <a:spcAft>
                <a:spcPts val="1200"/>
              </a:spcAft>
              <a:buFont typeface="Wingdings" panose="05000000000000000000" pitchFamily="2" charset="2"/>
              <a:buChar char="§"/>
              <a:defRPr/>
            </a:pPr>
            <a:r>
              <a:rPr lang="de-DE" sz="1400" dirty="0" smtClean="0">
                <a:solidFill>
                  <a:schemeClr val="bg1"/>
                </a:solidFill>
              </a:rPr>
              <a:t>Umwandlungsvorgänge: (nur Oxidation / 2 Wege-Kat / keine Reduktion von </a:t>
            </a:r>
            <a:r>
              <a:rPr lang="de-DE" sz="1400" dirty="0" err="1" smtClean="0">
                <a:solidFill>
                  <a:schemeClr val="bg1"/>
                </a:solidFill>
              </a:rPr>
              <a:t>NOx</a:t>
            </a:r>
            <a:r>
              <a:rPr lang="de-DE" sz="1400" dirty="0">
                <a:solidFill>
                  <a:schemeClr val="bg1"/>
                </a:solidFill>
              </a:rPr>
              <a:t> </a:t>
            </a:r>
            <a:r>
              <a:rPr lang="de-DE" sz="1400" dirty="0" smtClean="0">
                <a:solidFill>
                  <a:schemeClr val="bg1"/>
                </a:solidFill>
              </a:rPr>
              <a:t>wegen zu hohem O2 Anteil im Abgas)</a:t>
            </a:r>
          </a:p>
          <a:p>
            <a:pPr marL="742950" lvl="1" indent="-285750">
              <a:spcAft>
                <a:spcPts val="1200"/>
              </a:spcAft>
              <a:buFont typeface="Symbol" panose="05050102010706020507" pitchFamily="18" charset="2"/>
              <a:buChar char="-"/>
              <a:defRPr/>
            </a:pPr>
            <a:r>
              <a:rPr lang="de-DE" sz="1400" dirty="0" smtClean="0">
                <a:solidFill>
                  <a:schemeClr val="bg1"/>
                </a:solidFill>
              </a:rPr>
              <a:t>CO </a:t>
            </a:r>
            <a:r>
              <a:rPr lang="de-DE" sz="1400" dirty="0">
                <a:solidFill>
                  <a:schemeClr val="bg1"/>
                </a:solidFill>
              </a:rPr>
              <a:t>in </a:t>
            </a:r>
            <a:r>
              <a:rPr lang="de-DE" sz="1400" dirty="0" smtClean="0">
                <a:solidFill>
                  <a:schemeClr val="bg1"/>
                </a:solidFill>
              </a:rPr>
              <a:t>CO2,</a:t>
            </a:r>
          </a:p>
          <a:p>
            <a:pPr marL="742950" lvl="1" indent="-285750">
              <a:spcAft>
                <a:spcPts val="1200"/>
              </a:spcAft>
              <a:buFont typeface="Symbol" panose="05050102010706020507" pitchFamily="18" charset="2"/>
              <a:buChar char="-"/>
              <a:defRPr/>
            </a:pPr>
            <a:r>
              <a:rPr lang="de-DE" sz="1400" dirty="0" smtClean="0">
                <a:solidFill>
                  <a:schemeClr val="bg1"/>
                </a:solidFill>
              </a:rPr>
              <a:t>HC </a:t>
            </a:r>
            <a:r>
              <a:rPr lang="de-DE" sz="1400" dirty="0">
                <a:solidFill>
                  <a:schemeClr val="bg1"/>
                </a:solidFill>
              </a:rPr>
              <a:t>in </a:t>
            </a:r>
            <a:r>
              <a:rPr lang="de-DE" sz="1400" dirty="0" smtClean="0">
                <a:solidFill>
                  <a:schemeClr val="bg1"/>
                </a:solidFill>
              </a:rPr>
              <a:t>CO2 und H2O. </a:t>
            </a:r>
          </a:p>
          <a:p>
            <a:pPr marL="285750" indent="-285750">
              <a:spcAft>
                <a:spcPts val="1200"/>
              </a:spcAft>
              <a:buFont typeface="Wingdings" panose="05000000000000000000" pitchFamily="2" charset="2"/>
              <a:buChar char="§"/>
              <a:defRPr/>
            </a:pPr>
            <a:r>
              <a:rPr lang="de-DE" sz="1400" dirty="0" smtClean="0">
                <a:solidFill>
                  <a:schemeClr val="bg1"/>
                </a:solidFill>
              </a:rPr>
              <a:t>Der hohe Sauerstoffgehalt </a:t>
            </a:r>
            <a:r>
              <a:rPr lang="de-DE" sz="1400" dirty="0">
                <a:solidFill>
                  <a:schemeClr val="bg1"/>
                </a:solidFill>
              </a:rPr>
              <a:t>im Abgas </a:t>
            </a:r>
            <a:r>
              <a:rPr lang="de-DE" sz="1400" dirty="0" smtClean="0">
                <a:solidFill>
                  <a:schemeClr val="bg1"/>
                </a:solidFill>
              </a:rPr>
              <a:t>lässt die Umwandlung ab ca. 170 -200°C zu. Die Umwandlung entspricht hier ca. 50%. Man spricht von „Light-off-Temperatur“</a:t>
            </a:r>
          </a:p>
          <a:p>
            <a:pPr marL="285750" indent="-285750">
              <a:spcAft>
                <a:spcPts val="1200"/>
              </a:spcAft>
              <a:buFont typeface="Wingdings" panose="05000000000000000000" pitchFamily="2" charset="2"/>
              <a:buChar char="§"/>
              <a:defRPr/>
            </a:pPr>
            <a:r>
              <a:rPr lang="de-DE" sz="1400" u="sng" dirty="0" smtClean="0">
                <a:solidFill>
                  <a:schemeClr val="bg1"/>
                </a:solidFill>
              </a:rPr>
              <a:t>Bei </a:t>
            </a:r>
            <a:r>
              <a:rPr lang="de-DE" sz="1400" u="sng" dirty="0">
                <a:solidFill>
                  <a:schemeClr val="bg1"/>
                </a:solidFill>
              </a:rPr>
              <a:t>Fahrzeugen mit Partikelfilter </a:t>
            </a:r>
            <a:r>
              <a:rPr lang="de-DE" sz="1400" u="sng" dirty="0" smtClean="0">
                <a:solidFill>
                  <a:schemeClr val="bg1"/>
                </a:solidFill>
              </a:rPr>
              <a:t>bzw. SCR- Katalysator hat </a:t>
            </a:r>
            <a:r>
              <a:rPr lang="de-DE" sz="1400" u="sng" dirty="0">
                <a:solidFill>
                  <a:schemeClr val="bg1"/>
                </a:solidFill>
              </a:rPr>
              <a:t>der Oxidationskatalysator eine zusätzliche </a:t>
            </a:r>
            <a:r>
              <a:rPr lang="de-DE" sz="1400" u="sng" dirty="0" smtClean="0">
                <a:solidFill>
                  <a:schemeClr val="bg1"/>
                </a:solidFill>
              </a:rPr>
              <a:t>Aufgabe: Er </a:t>
            </a:r>
            <a:r>
              <a:rPr lang="de-DE" sz="1400" u="sng" dirty="0">
                <a:solidFill>
                  <a:schemeClr val="bg1"/>
                </a:solidFill>
              </a:rPr>
              <a:t>wandelt ankommendes </a:t>
            </a:r>
            <a:r>
              <a:rPr lang="de-DE" sz="1400" u="sng" dirty="0" smtClean="0">
                <a:solidFill>
                  <a:schemeClr val="bg1"/>
                </a:solidFill>
              </a:rPr>
              <a:t>NO (Stickstoffmonoxid) in NO</a:t>
            </a:r>
            <a:r>
              <a:rPr lang="de-DE" sz="1400" u="sng" baseline="-25000" dirty="0" smtClean="0">
                <a:solidFill>
                  <a:schemeClr val="bg1"/>
                </a:solidFill>
              </a:rPr>
              <a:t>2 </a:t>
            </a:r>
            <a:r>
              <a:rPr lang="de-DE" sz="1400" u="sng" dirty="0" smtClean="0">
                <a:solidFill>
                  <a:schemeClr val="bg1"/>
                </a:solidFill>
              </a:rPr>
              <a:t> (Stickstoffdioxid) </a:t>
            </a:r>
            <a:r>
              <a:rPr lang="de-DE" sz="1400" u="sng" dirty="0">
                <a:solidFill>
                  <a:schemeClr val="bg1"/>
                </a:solidFill>
              </a:rPr>
              <a:t>um</a:t>
            </a:r>
            <a:r>
              <a:rPr lang="de-DE" sz="1400" dirty="0">
                <a:solidFill>
                  <a:schemeClr val="bg1"/>
                </a:solidFill>
              </a:rPr>
              <a:t>. </a:t>
            </a:r>
            <a:endParaRPr lang="de-DE" sz="1400" dirty="0" smtClean="0">
              <a:solidFill>
                <a:schemeClr val="bg1"/>
              </a:solidFill>
            </a:endParaRPr>
          </a:p>
          <a:p>
            <a:pPr marL="285750" indent="-285750">
              <a:spcAft>
                <a:spcPts val="1200"/>
              </a:spcAft>
              <a:buFont typeface="Wingdings" panose="05000000000000000000" pitchFamily="2" charset="2"/>
              <a:buChar char="§"/>
              <a:defRPr/>
            </a:pPr>
            <a:r>
              <a:rPr lang="de-DE" sz="1400" dirty="0" smtClean="0">
                <a:solidFill>
                  <a:schemeClr val="bg1"/>
                </a:solidFill>
              </a:rPr>
              <a:t>NO</a:t>
            </a:r>
            <a:r>
              <a:rPr lang="de-DE" sz="1400" baseline="-25000" dirty="0" smtClean="0">
                <a:solidFill>
                  <a:schemeClr val="bg1"/>
                </a:solidFill>
              </a:rPr>
              <a:t>2</a:t>
            </a:r>
            <a:r>
              <a:rPr lang="de-DE" sz="1400" dirty="0" smtClean="0">
                <a:solidFill>
                  <a:schemeClr val="bg1"/>
                </a:solidFill>
              </a:rPr>
              <a:t> </a:t>
            </a:r>
            <a:r>
              <a:rPr lang="de-DE" sz="1400" dirty="0">
                <a:solidFill>
                  <a:schemeClr val="bg1"/>
                </a:solidFill>
              </a:rPr>
              <a:t>senkt die Zündtemperatur von </a:t>
            </a:r>
            <a:r>
              <a:rPr lang="de-DE" sz="1400" dirty="0" smtClean="0">
                <a:solidFill>
                  <a:schemeClr val="bg1"/>
                </a:solidFill>
              </a:rPr>
              <a:t>Rußpartikeln (Partikelbrenntemperatur) und </a:t>
            </a:r>
            <a:r>
              <a:rPr lang="de-DE" sz="1400" dirty="0">
                <a:solidFill>
                  <a:schemeClr val="bg1"/>
                </a:solidFill>
              </a:rPr>
              <a:t>fördert </a:t>
            </a:r>
            <a:r>
              <a:rPr lang="de-DE" sz="1400" dirty="0" smtClean="0">
                <a:solidFill>
                  <a:schemeClr val="bg1"/>
                </a:solidFill>
              </a:rPr>
              <a:t>so die Regeneration </a:t>
            </a:r>
            <a:r>
              <a:rPr lang="de-DE" sz="1400" dirty="0">
                <a:solidFill>
                  <a:schemeClr val="bg1"/>
                </a:solidFill>
              </a:rPr>
              <a:t>der </a:t>
            </a:r>
            <a:r>
              <a:rPr lang="de-DE" sz="1400" dirty="0" smtClean="0">
                <a:solidFill>
                  <a:schemeClr val="bg1"/>
                </a:solidFill>
              </a:rPr>
              <a:t>Rußpartikel in den folgenden Komponenten.</a:t>
            </a:r>
          </a:p>
          <a:p>
            <a:pPr marL="285750" indent="-285750">
              <a:spcAft>
                <a:spcPts val="1200"/>
              </a:spcAft>
              <a:buFont typeface="Wingdings" panose="05000000000000000000" pitchFamily="2" charset="2"/>
              <a:buChar char="§"/>
              <a:defRPr/>
            </a:pPr>
            <a:r>
              <a:rPr lang="de-DE" sz="1400" dirty="0" smtClean="0">
                <a:solidFill>
                  <a:schemeClr val="bg1"/>
                </a:solidFill>
              </a:rPr>
              <a:t>Reduktion der Partikelmasse. HC- (Kohlenwasserstoffe) Verbindungen im  Partikel spalten sich ab. Dadurch verringert sich die Partikelmasse (PM) um ca. 15-30%</a:t>
            </a:r>
          </a:p>
        </p:txBody>
      </p:sp>
    </p:spTree>
    <p:extLst>
      <p:ext uri="{BB962C8B-B14F-4D97-AF65-F5344CB8AC3E}">
        <p14:creationId xmlns:p14="http://schemas.microsoft.com/office/powerpoint/2010/main" val="1256382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0782" y="1700808"/>
            <a:ext cx="8676456" cy="4031873"/>
          </a:xfrm>
          <a:prstGeom prst="rect">
            <a:avLst/>
          </a:prstGeom>
        </p:spPr>
        <p:txBody>
          <a:bodyPr wrap="square">
            <a:spAutoFit/>
          </a:bodyPr>
          <a:lstStyle/>
          <a:p>
            <a:r>
              <a:rPr lang="de-DE" sz="1600" b="1" dirty="0">
                <a:latin typeface="Frutiger-BoldCn"/>
              </a:rPr>
              <a:t>Einbauhinweise DPF “Cityfilter”</a:t>
            </a:r>
          </a:p>
          <a:p>
            <a:r>
              <a:rPr lang="de-DE" sz="1600" dirty="0">
                <a:latin typeface="Frutiger-Cn"/>
              </a:rPr>
              <a:t>Bei bestimmungsgemäßem Gebrauch des Dieselpartikelfilters (DPF) ist sicherzustellen, dass durch maximale Beladung keine Schädigung des Filtersystems</a:t>
            </a:r>
          </a:p>
          <a:p>
            <a:r>
              <a:rPr lang="de-DE" sz="1600" dirty="0">
                <a:latin typeface="Frutiger-Cn"/>
              </a:rPr>
              <a:t>auftreten kann. Für diesen Fall empfehlen wir, das Fahrzeug bei höheren durchschnittlichen Geschwindigkeiten oder Lasten zu fahren, um</a:t>
            </a:r>
          </a:p>
          <a:p>
            <a:r>
              <a:rPr lang="de-DE" sz="1600" dirty="0">
                <a:latin typeface="Frutiger-Cn"/>
              </a:rPr>
              <a:t>durch eine kontinuierliche Reduktion den Ruß abzubauen. Durch das Fahren nahe dem Volllastbereich ist eine Oxidation der substantiellen Menge</a:t>
            </a:r>
          </a:p>
          <a:p>
            <a:r>
              <a:rPr lang="de-DE" sz="1600" dirty="0">
                <a:latin typeface="Frutiger-Cn"/>
              </a:rPr>
              <a:t>Ruß möglich. Abweichungen von einem bestimmungsgemäßen Gebrauch können sich ergeben, wenn das System mit einem nicht vom Hersteller</a:t>
            </a:r>
          </a:p>
          <a:p>
            <a:r>
              <a:rPr lang="de-DE" sz="1600" dirty="0">
                <a:latin typeface="Frutiger-Cn"/>
              </a:rPr>
              <a:t>für das Fahrzeug empfohlenen Dieseloxidationskatalysator (DOC) verbaut wird, sofern dadurch Motordefekte übersehen werden, die zu einer deutlichen</a:t>
            </a:r>
          </a:p>
          <a:p>
            <a:r>
              <a:rPr lang="de-DE" sz="1600" dirty="0">
                <a:latin typeface="Frutiger-Cn"/>
              </a:rPr>
              <a:t>Erhöhung der Rußemissionen führen können (z.B. Störungen von AGR- oder Luftsystem, die von der OBD nicht als Fehler erkannt werden,</a:t>
            </a:r>
          </a:p>
          <a:p>
            <a:r>
              <a:rPr lang="de-DE" sz="1600" dirty="0">
                <a:latin typeface="Frutiger-Cn"/>
              </a:rPr>
              <a:t>fahren mit eingeschränkter katalytischer Aktivität). Zum bestimmungsgemäßen Gebrauch gehört auch der ausschließliche Einsatz von Kraft- und</a:t>
            </a:r>
          </a:p>
          <a:p>
            <a:r>
              <a:rPr lang="de-DE" sz="1600" dirty="0">
                <a:latin typeface="Frutiger-Cn"/>
              </a:rPr>
              <a:t>Schmierstoffen gemäß Fahrzeugherstellervorschriften. </a:t>
            </a:r>
            <a:endParaRPr lang="de-DE" sz="1600" dirty="0"/>
          </a:p>
        </p:txBody>
      </p:sp>
      <p:sp>
        <p:nvSpPr>
          <p:cNvPr id="3" name="Textfeld 2"/>
          <p:cNvSpPr txBox="1"/>
          <p:nvPr/>
        </p:nvSpPr>
        <p:spPr>
          <a:xfrm>
            <a:off x="251520" y="6309320"/>
            <a:ext cx="6912768" cy="261610"/>
          </a:xfrm>
          <a:prstGeom prst="rect">
            <a:avLst/>
          </a:prstGeom>
          <a:noFill/>
        </p:spPr>
        <p:txBody>
          <a:bodyPr wrap="square" rtlCol="0">
            <a:spAutoFit/>
          </a:bodyPr>
          <a:lstStyle/>
          <a:p>
            <a:r>
              <a:rPr lang="de-DE" sz="1100" dirty="0" smtClean="0">
                <a:solidFill>
                  <a:schemeClr val="accent6"/>
                </a:solidFill>
              </a:rPr>
              <a:t>Quelle: HJS</a:t>
            </a:r>
            <a:endParaRPr lang="de-DE" sz="1100" dirty="0">
              <a:solidFill>
                <a:schemeClr val="accent6"/>
              </a:solidFill>
            </a:endParaRPr>
          </a:p>
        </p:txBody>
      </p:sp>
    </p:spTree>
    <p:extLst>
      <p:ext uri="{BB962C8B-B14F-4D97-AF65-F5344CB8AC3E}">
        <p14:creationId xmlns:p14="http://schemas.microsoft.com/office/powerpoint/2010/main" val="3711584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34" y="1412776"/>
            <a:ext cx="8532440" cy="4770537"/>
          </a:xfrm>
          <a:prstGeom prst="rect">
            <a:avLst/>
          </a:prstGeom>
        </p:spPr>
        <p:txBody>
          <a:bodyPr wrap="square">
            <a:spAutoFit/>
          </a:bodyPr>
          <a:lstStyle/>
          <a:p>
            <a:r>
              <a:rPr lang="de-DE" sz="1600" dirty="0">
                <a:solidFill>
                  <a:schemeClr val="bg1"/>
                </a:solidFill>
                <a:latin typeface="Frutiger-Cn"/>
              </a:rPr>
              <a:t>Dem Minderungssystem vorgeschaltete Oxidationskatalysatoren können bei der Nachrüstung</a:t>
            </a:r>
          </a:p>
          <a:p>
            <a:r>
              <a:rPr lang="de-DE" sz="1600" dirty="0">
                <a:solidFill>
                  <a:schemeClr val="bg1"/>
                </a:solidFill>
                <a:latin typeface="Frutiger-Cn"/>
              </a:rPr>
              <a:t>im Einzelfall weiter verwendet werden, wenn diese nachweislich:</a:t>
            </a:r>
          </a:p>
          <a:p>
            <a:r>
              <a:rPr lang="de-DE" sz="1600" b="1" dirty="0">
                <a:solidFill>
                  <a:schemeClr val="bg1"/>
                </a:solidFill>
                <a:latin typeface="Frutiger-BoldCn"/>
              </a:rPr>
              <a:t>• nicht älter als 5 Jahre sind</a:t>
            </a:r>
          </a:p>
          <a:p>
            <a:r>
              <a:rPr lang="de-DE" sz="1600" b="1" dirty="0">
                <a:solidFill>
                  <a:schemeClr val="bg1"/>
                </a:solidFill>
                <a:latin typeface="Frutiger-BoldCn"/>
              </a:rPr>
              <a:t>• nicht länger als 80.000km im Fahrzeug verbaut waren (Nachweis der Laufleistung über Serviceheft und Wegstreckenzähler)</a:t>
            </a:r>
          </a:p>
          <a:p>
            <a:r>
              <a:rPr lang="de-DE" sz="1600" b="1" dirty="0">
                <a:solidFill>
                  <a:schemeClr val="bg1"/>
                </a:solidFill>
                <a:latin typeface="Frutiger-BoldCn"/>
              </a:rPr>
              <a:t>• nicht mit sichtbaren Mängeln behaftet sind oder</a:t>
            </a:r>
          </a:p>
          <a:p>
            <a:r>
              <a:rPr lang="de-DE" sz="1600" b="1" dirty="0">
                <a:solidFill>
                  <a:schemeClr val="bg1"/>
                </a:solidFill>
                <a:latin typeface="Frutiger-BoldCn"/>
              </a:rPr>
              <a:t>• der Hersteller des Partikelminderungssystems in der Betriebserlaubnis nachweist, dass die entsprechenden Grenzwerte auch</a:t>
            </a:r>
          </a:p>
          <a:p>
            <a:r>
              <a:rPr lang="de-DE" sz="1600" b="1" dirty="0">
                <a:solidFill>
                  <a:schemeClr val="bg1"/>
                </a:solidFill>
                <a:latin typeface="Frutiger-BoldCn"/>
              </a:rPr>
              <a:t>ohne den/ die serienmäßigen Oxidationskatalysator(en) eingehalten werden (Betriebserlaubnis muss Nachweis enthalten)</a:t>
            </a:r>
          </a:p>
          <a:p>
            <a:r>
              <a:rPr lang="de-DE" sz="1600" dirty="0">
                <a:solidFill>
                  <a:schemeClr val="bg1"/>
                </a:solidFill>
                <a:latin typeface="Frutiger-Cn"/>
              </a:rPr>
              <a:t>Wird keiner der vorgenannten Nachweise erbracht, sind die Oxidationskatalysatoren vor der Nachrüstung mit dem Partikelminderungssystem zu erneuern.</a:t>
            </a:r>
          </a:p>
          <a:p>
            <a:r>
              <a:rPr lang="de-DE" sz="1600" dirty="0">
                <a:solidFill>
                  <a:schemeClr val="bg1"/>
                </a:solidFill>
                <a:latin typeface="Frutiger-Cn"/>
              </a:rPr>
              <a:t>Die Montage darf auf keinen Fall von Privatpersonen, sondern nur von qualifiziert ausgebildetem Personal einer Kfz-Fachwerkstatt vorgenommen</a:t>
            </a:r>
          </a:p>
          <a:p>
            <a:r>
              <a:rPr lang="de-DE" sz="1600" dirty="0">
                <a:solidFill>
                  <a:schemeClr val="bg1"/>
                </a:solidFill>
                <a:latin typeface="Frutiger-Cn"/>
              </a:rPr>
              <a:t>werden, das über die entsprechenden Einrichtungen, Vorrichtungen sowie Spezialwerkzeuge verfügt, Fahrzeuge, deren Motorleistung</a:t>
            </a:r>
          </a:p>
          <a:p>
            <a:r>
              <a:rPr lang="de-DE" sz="1600" dirty="0">
                <a:solidFill>
                  <a:schemeClr val="bg1"/>
                </a:solidFill>
                <a:latin typeface="Frutiger-Cn"/>
              </a:rPr>
              <a:t>nicht dem werkseitigen Auslieferungszustand entsprechen, sind nicht für die Verwendung des DPF-Systems freigegeben.</a:t>
            </a:r>
            <a:endParaRPr lang="de-DE" sz="1600" dirty="0">
              <a:solidFill>
                <a:schemeClr val="bg1"/>
              </a:solidFill>
            </a:endParaRPr>
          </a:p>
        </p:txBody>
      </p:sp>
    </p:spTree>
    <p:extLst>
      <p:ext uri="{BB962C8B-B14F-4D97-AF65-F5344CB8AC3E}">
        <p14:creationId xmlns:p14="http://schemas.microsoft.com/office/powerpoint/2010/main" val="2574987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83568" y="1556792"/>
            <a:ext cx="6939720" cy="1015663"/>
          </a:xfrm>
          <a:prstGeom prst="rect">
            <a:avLst/>
          </a:prstGeom>
        </p:spPr>
        <p:txBody>
          <a:bodyPr wrap="none">
            <a:spAutoFit/>
          </a:bodyPr>
          <a:lstStyle/>
          <a:p>
            <a:r>
              <a:rPr lang="de-DE" sz="6000" dirty="0"/>
              <a:t>Dieselpartikelfilter</a:t>
            </a:r>
            <a:r>
              <a:rPr lang="de-DE" dirty="0"/>
              <a:t> (DPF)</a:t>
            </a:r>
          </a:p>
        </p:txBody>
      </p:sp>
      <p:pic>
        <p:nvPicPr>
          <p:cNvPr id="2" name="Grafik 1"/>
          <p:cNvPicPr>
            <a:picLocks noChangeAspect="1"/>
          </p:cNvPicPr>
          <p:nvPr/>
        </p:nvPicPr>
        <p:blipFill>
          <a:blip r:embed="rId2"/>
          <a:stretch>
            <a:fillRect/>
          </a:stretch>
        </p:blipFill>
        <p:spPr>
          <a:xfrm>
            <a:off x="1393714" y="2581307"/>
            <a:ext cx="5519427" cy="3315663"/>
          </a:xfrm>
          <a:prstGeom prst="rect">
            <a:avLst/>
          </a:prstGeom>
        </p:spPr>
      </p:pic>
    </p:spTree>
    <p:extLst>
      <p:ext uri="{BB962C8B-B14F-4D97-AF65-F5344CB8AC3E}">
        <p14:creationId xmlns:p14="http://schemas.microsoft.com/office/powerpoint/2010/main" val="3929112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 y="1556792"/>
            <a:ext cx="8604448" cy="1477328"/>
          </a:xfrm>
          <a:prstGeom prst="rect">
            <a:avLst/>
          </a:prstGeom>
          <a:noFill/>
        </p:spPr>
        <p:txBody>
          <a:bodyPr wrap="square" rtlCol="0">
            <a:spAutoFit/>
          </a:bodyPr>
          <a:lstStyle/>
          <a:p>
            <a:r>
              <a:rPr lang="de-DE" dirty="0" smtClean="0"/>
              <a:t>- Ab Euro 5 unabdingbar</a:t>
            </a:r>
          </a:p>
          <a:p>
            <a:r>
              <a:rPr lang="de-DE" dirty="0" smtClean="0"/>
              <a:t>- Ruß kann bei ca. 550- 650°C zu CO² verbrannt werden. Asche bleibt übrig</a:t>
            </a:r>
          </a:p>
          <a:p>
            <a:r>
              <a:rPr lang="de-DE" dirty="0" smtClean="0"/>
              <a:t>- PSA verwendet Additiv das dem Kr.-</a:t>
            </a:r>
            <a:r>
              <a:rPr lang="de-DE" dirty="0" err="1" smtClean="0"/>
              <a:t>st</a:t>
            </a:r>
            <a:r>
              <a:rPr lang="de-DE" dirty="0" smtClean="0"/>
              <a:t>- beigemischt wird. </a:t>
            </a:r>
            <a:r>
              <a:rPr lang="de-DE" dirty="0" err="1" smtClean="0"/>
              <a:t>Zündtemp</a:t>
            </a:r>
            <a:r>
              <a:rPr lang="de-DE" dirty="0" smtClean="0"/>
              <a:t>. </a:t>
            </a:r>
            <a:r>
              <a:rPr lang="de-DE" dirty="0"/>
              <a:t>v</a:t>
            </a:r>
            <a:r>
              <a:rPr lang="de-DE" dirty="0" smtClean="0"/>
              <a:t>on Ruß wird um ca. 100°C herabgesetzt. (450°C) „zu wartendes System“</a:t>
            </a:r>
          </a:p>
          <a:p>
            <a:endParaRPr lang="de-DE" dirty="0" smtClean="0"/>
          </a:p>
        </p:txBody>
      </p:sp>
    </p:spTree>
    <p:extLst>
      <p:ext uri="{BB962C8B-B14F-4D97-AF65-F5344CB8AC3E}">
        <p14:creationId xmlns:p14="http://schemas.microsoft.com/office/powerpoint/2010/main" val="2649060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84784"/>
            <a:ext cx="6446469" cy="4512528"/>
          </a:xfrm>
          <a:prstGeom prst="rect">
            <a:avLst/>
          </a:prstGeom>
        </p:spPr>
      </p:pic>
      <p:sp>
        <p:nvSpPr>
          <p:cNvPr id="3" name="Textfeld 2"/>
          <p:cNvSpPr txBox="1"/>
          <p:nvPr/>
        </p:nvSpPr>
        <p:spPr>
          <a:xfrm flipH="1">
            <a:off x="2915816" y="332656"/>
            <a:ext cx="3016374" cy="584775"/>
          </a:xfrm>
          <a:prstGeom prst="rect">
            <a:avLst/>
          </a:prstGeom>
          <a:noFill/>
        </p:spPr>
        <p:txBody>
          <a:bodyPr wrap="square" rtlCol="0">
            <a:spAutoFit/>
          </a:bodyPr>
          <a:lstStyle/>
          <a:p>
            <a:r>
              <a:rPr lang="de-DE" sz="3200" b="1" dirty="0" smtClean="0">
                <a:solidFill>
                  <a:schemeClr val="accent6"/>
                </a:solidFill>
              </a:rPr>
              <a:t>Vollstromfilter</a:t>
            </a:r>
            <a:endParaRPr lang="de-DE" sz="3200" b="1" dirty="0">
              <a:solidFill>
                <a:schemeClr val="accent6"/>
              </a:solidFill>
            </a:endParaRPr>
          </a:p>
        </p:txBody>
      </p:sp>
      <p:sp>
        <p:nvSpPr>
          <p:cNvPr id="4" name="Textfeld 3"/>
          <p:cNvSpPr txBox="1"/>
          <p:nvPr/>
        </p:nvSpPr>
        <p:spPr>
          <a:xfrm>
            <a:off x="6625980" y="1504303"/>
            <a:ext cx="1906459" cy="2308324"/>
          </a:xfrm>
          <a:prstGeom prst="rect">
            <a:avLst/>
          </a:prstGeom>
          <a:noFill/>
        </p:spPr>
        <p:txBody>
          <a:bodyPr wrap="square" rtlCol="0">
            <a:spAutoFit/>
          </a:bodyPr>
          <a:lstStyle/>
          <a:p>
            <a:r>
              <a:rPr lang="de-DE" dirty="0" smtClean="0"/>
              <a:t>Bis 98% der Partikel werden zurückgehalten</a:t>
            </a:r>
          </a:p>
          <a:p>
            <a:r>
              <a:rPr lang="de-DE" dirty="0" smtClean="0"/>
              <a:t>Und</a:t>
            </a:r>
          </a:p>
          <a:p>
            <a:r>
              <a:rPr lang="de-DE" dirty="0" smtClean="0"/>
              <a:t>Wird in der Erstausrüstung eingesetzt.</a:t>
            </a:r>
          </a:p>
          <a:p>
            <a:endParaRPr lang="de-DE" dirty="0"/>
          </a:p>
        </p:txBody>
      </p:sp>
    </p:spTree>
    <p:extLst>
      <p:ext uri="{BB962C8B-B14F-4D97-AF65-F5344CB8AC3E}">
        <p14:creationId xmlns:p14="http://schemas.microsoft.com/office/powerpoint/2010/main" val="2408884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556792"/>
            <a:ext cx="8604448" cy="2585323"/>
          </a:xfrm>
          <a:prstGeom prst="rect">
            <a:avLst/>
          </a:prstGeom>
        </p:spPr>
        <p:txBody>
          <a:bodyPr wrap="square">
            <a:spAutoFit/>
          </a:bodyPr>
          <a:lstStyle/>
          <a:p>
            <a:r>
              <a:rPr lang="de-DE" u="sng" dirty="0"/>
              <a:t>Regeneration</a:t>
            </a:r>
            <a:r>
              <a:rPr lang="de-DE" dirty="0"/>
              <a:t>:</a:t>
            </a:r>
          </a:p>
          <a:p>
            <a:endParaRPr lang="de-DE" dirty="0"/>
          </a:p>
          <a:p>
            <a:r>
              <a:rPr lang="de-DE" dirty="0"/>
              <a:t>1- natürliche Regeneration</a:t>
            </a:r>
          </a:p>
          <a:p>
            <a:r>
              <a:rPr lang="de-DE" dirty="0"/>
              <a:t>Längere Fahrt mit höherer Motorleistung nötig (Prozess ist langsam).</a:t>
            </a:r>
          </a:p>
          <a:p>
            <a:r>
              <a:rPr lang="de-DE" dirty="0"/>
              <a:t>Durch vom Kat ankommendes NO² wird die Oxidation von Ruß unterstützt.</a:t>
            </a:r>
          </a:p>
          <a:p>
            <a:r>
              <a:rPr lang="de-DE" dirty="0"/>
              <a:t>Dabei wird durch (Nach)</a:t>
            </a:r>
            <a:r>
              <a:rPr lang="de-DE" dirty="0" err="1"/>
              <a:t>oxidation</a:t>
            </a:r>
            <a:r>
              <a:rPr lang="de-DE" dirty="0"/>
              <a:t> von CO und HC im Kat die </a:t>
            </a:r>
            <a:r>
              <a:rPr lang="de-DE" dirty="0" err="1"/>
              <a:t>Abgastemp</a:t>
            </a:r>
            <a:r>
              <a:rPr lang="de-DE" dirty="0"/>
              <a:t>. Im DPF angehoben</a:t>
            </a:r>
            <a:r>
              <a:rPr lang="de-DE" dirty="0" smtClean="0"/>
              <a:t>.</a:t>
            </a:r>
          </a:p>
          <a:p>
            <a:endParaRPr lang="de-DE" dirty="0"/>
          </a:p>
          <a:p>
            <a:r>
              <a:rPr lang="de-DE" smtClean="0"/>
              <a:t>2- </a:t>
            </a:r>
            <a:endParaRPr lang="de-DE" dirty="0"/>
          </a:p>
        </p:txBody>
      </p:sp>
    </p:spTree>
    <p:extLst>
      <p:ext uri="{BB962C8B-B14F-4D97-AF65-F5344CB8AC3E}">
        <p14:creationId xmlns:p14="http://schemas.microsoft.com/office/powerpoint/2010/main" val="62428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19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99592" y="3356992"/>
            <a:ext cx="6916252" cy="707886"/>
          </a:xfrm>
          <a:prstGeom prst="rect">
            <a:avLst/>
          </a:prstGeom>
        </p:spPr>
        <p:txBody>
          <a:bodyPr wrap="none">
            <a:spAutoFit/>
          </a:bodyPr>
          <a:lstStyle/>
          <a:p>
            <a:r>
              <a:rPr lang="de-DE" sz="4000" dirty="0"/>
              <a:t>Vor- Haupt- Nacheinspritzung</a:t>
            </a:r>
          </a:p>
        </p:txBody>
      </p:sp>
      <p:sp>
        <p:nvSpPr>
          <p:cNvPr id="3" name="Textfeld 2"/>
          <p:cNvSpPr txBox="1"/>
          <p:nvPr/>
        </p:nvSpPr>
        <p:spPr>
          <a:xfrm>
            <a:off x="1907704" y="4365104"/>
            <a:ext cx="5256584" cy="369332"/>
          </a:xfrm>
          <a:prstGeom prst="rect">
            <a:avLst/>
          </a:prstGeom>
          <a:noFill/>
        </p:spPr>
        <p:txBody>
          <a:bodyPr wrap="square" rtlCol="0">
            <a:spAutoFit/>
          </a:bodyPr>
          <a:lstStyle/>
          <a:p>
            <a:pPr algn="ctr"/>
            <a:r>
              <a:rPr lang="de-DE" dirty="0" smtClean="0"/>
              <a:t>(Förderbeginn)</a:t>
            </a:r>
            <a:endParaRPr lang="de-DE" dirty="0"/>
          </a:p>
        </p:txBody>
      </p:sp>
    </p:spTree>
    <p:extLst>
      <p:ext uri="{BB962C8B-B14F-4D97-AF65-F5344CB8AC3E}">
        <p14:creationId xmlns:p14="http://schemas.microsoft.com/office/powerpoint/2010/main" val="3107408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9840" y="908720"/>
            <a:ext cx="8607103" cy="5836692"/>
          </a:xfrm>
          <a:prstGeom prst="rect">
            <a:avLst/>
          </a:prstGeom>
        </p:spPr>
      </p:pic>
    </p:spTree>
    <p:extLst>
      <p:ext uri="{BB962C8B-B14F-4D97-AF65-F5344CB8AC3E}">
        <p14:creationId xmlns:p14="http://schemas.microsoft.com/office/powerpoint/2010/main" val="3561501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79512" y="1340768"/>
            <a:ext cx="3798168" cy="3970318"/>
          </a:xfrm>
          <a:prstGeom prst="rect">
            <a:avLst/>
          </a:prstGeom>
        </p:spPr>
        <p:txBody>
          <a:bodyPr wrap="square">
            <a:spAutoFit/>
          </a:bodyPr>
          <a:lstStyle/>
          <a:p>
            <a:r>
              <a:rPr lang="de-DE" u="sng" dirty="0" smtClean="0">
                <a:latin typeface="VolkswagenCopy"/>
              </a:rPr>
              <a:t>N</a:t>
            </a:r>
            <a:r>
              <a:rPr lang="de-DE" sz="1400" u="sng" dirty="0" smtClean="0">
                <a:latin typeface="VolkswagenCopy"/>
              </a:rPr>
              <a:t>2 </a:t>
            </a:r>
            <a:r>
              <a:rPr lang="de-DE" u="sng" dirty="0" smtClean="0">
                <a:latin typeface="VolkswagenCopy"/>
              </a:rPr>
              <a:t>– Stickstoff</a:t>
            </a:r>
          </a:p>
          <a:p>
            <a:r>
              <a:rPr lang="de-DE" dirty="0" smtClean="0">
                <a:latin typeface="VolkswagenCopy"/>
              </a:rPr>
              <a:t>ist ein nicht brennbares, farb- und geruchloses Gas.</a:t>
            </a:r>
          </a:p>
          <a:p>
            <a:r>
              <a:rPr lang="de-DE" dirty="0" smtClean="0">
                <a:latin typeface="VolkswagenCopy"/>
              </a:rPr>
              <a:t>Stickstoff ist ein elementarer Bestandteil unserer Atemluft</a:t>
            </a:r>
          </a:p>
          <a:p>
            <a:r>
              <a:rPr lang="de-DE" dirty="0" smtClean="0">
                <a:latin typeface="VolkswagenCopy"/>
              </a:rPr>
              <a:t>(78% Stickstoff, 21% Sauerstoff, 1% weitere Gase) und wird durch</a:t>
            </a:r>
          </a:p>
          <a:p>
            <a:r>
              <a:rPr lang="de-DE" dirty="0" smtClean="0">
                <a:latin typeface="VolkswagenCopy"/>
              </a:rPr>
              <a:t>die Ansaugluft der Verbrennung zugeführt. Der größte Teil des</a:t>
            </a:r>
          </a:p>
          <a:p>
            <a:r>
              <a:rPr lang="de-DE" dirty="0" smtClean="0">
                <a:latin typeface="VolkswagenCopy"/>
              </a:rPr>
              <a:t>angesaugten Stickstoffs tritt in reiner Form im Abgas wieder aus,</a:t>
            </a:r>
          </a:p>
          <a:p>
            <a:r>
              <a:rPr lang="de-DE" dirty="0" smtClean="0">
                <a:latin typeface="VolkswagenCopy"/>
              </a:rPr>
              <a:t>nur ein kleiner Teil geht mit dem Sauerstoff O</a:t>
            </a:r>
            <a:r>
              <a:rPr lang="de-DE" sz="1400" dirty="0" smtClean="0">
                <a:latin typeface="VolkswagenCopy"/>
              </a:rPr>
              <a:t>2 </a:t>
            </a:r>
            <a:r>
              <a:rPr lang="de-DE" dirty="0" smtClean="0">
                <a:latin typeface="VolkswagenCopy"/>
              </a:rPr>
              <a:t>eine Verbindung ein</a:t>
            </a:r>
          </a:p>
          <a:p>
            <a:r>
              <a:rPr lang="de-DE" dirty="0" smtClean="0">
                <a:latin typeface="VolkswagenCopy"/>
              </a:rPr>
              <a:t>(Stickoxide NO</a:t>
            </a:r>
            <a:r>
              <a:rPr lang="de-DE" sz="1400" dirty="0" smtClean="0">
                <a:latin typeface="VolkswagenCopy"/>
              </a:rPr>
              <a:t>X</a:t>
            </a:r>
            <a:r>
              <a:rPr lang="de-DE" dirty="0" smtClean="0">
                <a:latin typeface="VolkswagenCopy"/>
              </a:rPr>
              <a:t>).</a:t>
            </a:r>
            <a:endParaRPr lang="de-DE" dirty="0"/>
          </a:p>
        </p:txBody>
      </p:sp>
      <p:sp>
        <p:nvSpPr>
          <p:cNvPr id="4" name="Rechteck 3"/>
          <p:cNvSpPr/>
          <p:nvPr/>
        </p:nvSpPr>
        <p:spPr>
          <a:xfrm>
            <a:off x="4211960" y="1437680"/>
            <a:ext cx="4572000" cy="1754326"/>
          </a:xfrm>
          <a:prstGeom prst="rect">
            <a:avLst/>
          </a:prstGeom>
        </p:spPr>
        <p:txBody>
          <a:bodyPr>
            <a:spAutoFit/>
          </a:bodyPr>
          <a:lstStyle/>
          <a:p>
            <a:r>
              <a:rPr lang="de-DE" u="sng" dirty="0">
                <a:latin typeface="VolkswagenCopy"/>
              </a:rPr>
              <a:t>O</a:t>
            </a:r>
            <a:r>
              <a:rPr lang="de-DE" sz="1400" u="sng" dirty="0">
                <a:latin typeface="VolkswagenCopy"/>
              </a:rPr>
              <a:t>2 </a:t>
            </a:r>
            <a:r>
              <a:rPr lang="de-DE" u="sng" dirty="0">
                <a:latin typeface="VolkswagenCopy"/>
              </a:rPr>
              <a:t>– Sauerstoff</a:t>
            </a:r>
          </a:p>
          <a:p>
            <a:r>
              <a:rPr lang="de-DE" dirty="0">
                <a:latin typeface="VolkswagenCopy"/>
              </a:rPr>
              <a:t>ist ein farb-, geruch- und geschmackloses Gas. Es ist der wichtigste</a:t>
            </a:r>
          </a:p>
          <a:p>
            <a:r>
              <a:rPr lang="de-DE" dirty="0">
                <a:latin typeface="VolkswagenCopy"/>
              </a:rPr>
              <a:t>Bestandteil unserer Atemluft (21%).</a:t>
            </a:r>
          </a:p>
          <a:p>
            <a:r>
              <a:rPr lang="de-DE" dirty="0">
                <a:latin typeface="VolkswagenCopy"/>
              </a:rPr>
              <a:t>Es wird, wie der Stickstoff, über den Luftfilter angesaugt.</a:t>
            </a:r>
            <a:endParaRPr lang="de-DE" dirty="0"/>
          </a:p>
        </p:txBody>
      </p:sp>
      <p:pic>
        <p:nvPicPr>
          <p:cNvPr id="5" name="Grafik 4"/>
          <p:cNvPicPr>
            <a:picLocks noChangeAspect="1"/>
          </p:cNvPicPr>
          <p:nvPr/>
        </p:nvPicPr>
        <p:blipFill>
          <a:blip r:embed="rId2"/>
          <a:stretch>
            <a:fillRect/>
          </a:stretch>
        </p:blipFill>
        <p:spPr>
          <a:xfrm>
            <a:off x="2251733" y="5085184"/>
            <a:ext cx="1228725" cy="1371600"/>
          </a:xfrm>
          <a:prstGeom prst="rect">
            <a:avLst/>
          </a:prstGeom>
        </p:spPr>
      </p:pic>
      <p:pic>
        <p:nvPicPr>
          <p:cNvPr id="6" name="Grafik 5"/>
          <p:cNvPicPr>
            <a:picLocks noChangeAspect="1"/>
          </p:cNvPicPr>
          <p:nvPr/>
        </p:nvPicPr>
        <p:blipFill>
          <a:blip r:embed="rId3"/>
          <a:stretch>
            <a:fillRect/>
          </a:stretch>
        </p:blipFill>
        <p:spPr>
          <a:xfrm>
            <a:off x="6497960" y="3201506"/>
            <a:ext cx="1995512" cy="1614017"/>
          </a:xfrm>
          <a:prstGeom prst="rect">
            <a:avLst/>
          </a:prstGeom>
        </p:spPr>
      </p:pic>
    </p:spTree>
    <p:extLst>
      <p:ext uri="{BB962C8B-B14F-4D97-AF65-F5344CB8AC3E}">
        <p14:creationId xmlns:p14="http://schemas.microsoft.com/office/powerpoint/2010/main" val="392791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7504" y="1628800"/>
            <a:ext cx="4572000" cy="1200329"/>
          </a:xfrm>
          <a:prstGeom prst="rect">
            <a:avLst/>
          </a:prstGeom>
        </p:spPr>
        <p:txBody>
          <a:bodyPr>
            <a:spAutoFit/>
          </a:bodyPr>
          <a:lstStyle/>
          <a:p>
            <a:r>
              <a:rPr lang="de-DE" i="1" u="sng" dirty="0" smtClean="0">
                <a:latin typeface="BoschSerif-Italic"/>
              </a:rPr>
              <a:t>Voreinspritzung</a:t>
            </a:r>
            <a:r>
              <a:rPr lang="de-DE" dirty="0" smtClean="0">
                <a:latin typeface="BoschSerif-Regular"/>
              </a:rPr>
              <a:t> </a:t>
            </a:r>
            <a:r>
              <a:rPr lang="de-DE" dirty="0">
                <a:latin typeface="BoschSerif-Regular"/>
              </a:rPr>
              <a:t>zur Verminderung</a:t>
            </a:r>
          </a:p>
          <a:p>
            <a:r>
              <a:rPr lang="de-DE" dirty="0">
                <a:latin typeface="BoschSerif-Regular"/>
              </a:rPr>
              <a:t>des </a:t>
            </a:r>
            <a:r>
              <a:rPr lang="de-DE" dirty="0" smtClean="0">
                <a:latin typeface="BoschSerif-Regular"/>
              </a:rPr>
              <a:t>Verbrennungsgeräusche,</a:t>
            </a:r>
            <a:endParaRPr lang="de-DE" dirty="0">
              <a:latin typeface="BoschSerif-Regular"/>
            </a:endParaRPr>
          </a:p>
          <a:p>
            <a:r>
              <a:rPr lang="de-DE" dirty="0">
                <a:latin typeface="BoschSerif-Regular"/>
              </a:rPr>
              <a:t>der </a:t>
            </a:r>
            <a:r>
              <a:rPr lang="de-DE" dirty="0" smtClean="0">
                <a:latin typeface="BoschSerif-Regular"/>
              </a:rPr>
              <a:t>NO</a:t>
            </a:r>
            <a:r>
              <a:rPr lang="de-DE" sz="800" dirty="0" smtClean="0">
                <a:latin typeface="BoschSerif-Regular"/>
              </a:rPr>
              <a:t>X</a:t>
            </a:r>
            <a:r>
              <a:rPr lang="de-DE" dirty="0" smtClean="0">
                <a:latin typeface="BoschSerif-Regular"/>
              </a:rPr>
              <a:t>-Emissionen und geringeren Zündverzug der Haupteinspritzung.</a:t>
            </a:r>
            <a:endParaRPr lang="de-DE" dirty="0"/>
          </a:p>
        </p:txBody>
      </p:sp>
      <p:sp>
        <p:nvSpPr>
          <p:cNvPr id="3" name="Rechteck 2"/>
          <p:cNvSpPr/>
          <p:nvPr/>
        </p:nvSpPr>
        <p:spPr>
          <a:xfrm>
            <a:off x="107504" y="3140968"/>
            <a:ext cx="4572000" cy="1200329"/>
          </a:xfrm>
          <a:prstGeom prst="rect">
            <a:avLst/>
          </a:prstGeom>
        </p:spPr>
        <p:txBody>
          <a:bodyPr>
            <a:spAutoFit/>
          </a:bodyPr>
          <a:lstStyle/>
          <a:p>
            <a:r>
              <a:rPr lang="de-DE" i="1" dirty="0">
                <a:latin typeface="BoschSerif-Italic"/>
              </a:rPr>
              <a:t>konstant hoher Druck </a:t>
            </a:r>
            <a:r>
              <a:rPr lang="de-DE" dirty="0" smtClean="0">
                <a:latin typeface="BoschSerif-Regular"/>
              </a:rPr>
              <a:t>während </a:t>
            </a:r>
            <a:r>
              <a:rPr lang="de-DE" dirty="0">
                <a:latin typeface="BoschSerif-Regular"/>
              </a:rPr>
              <a:t>der</a:t>
            </a:r>
          </a:p>
          <a:p>
            <a:r>
              <a:rPr lang="de-DE" i="1" u="sng" dirty="0">
                <a:latin typeface="BoschSerif-Regular"/>
              </a:rPr>
              <a:t>Haupteinspritzung</a:t>
            </a:r>
            <a:r>
              <a:rPr lang="de-DE" dirty="0">
                <a:latin typeface="BoschSerif-Regular"/>
              </a:rPr>
              <a:t> </a:t>
            </a:r>
            <a:r>
              <a:rPr lang="de-DE" dirty="0" smtClean="0">
                <a:latin typeface="BoschSerif-Regular"/>
              </a:rPr>
              <a:t>zur </a:t>
            </a:r>
            <a:r>
              <a:rPr lang="de-DE" dirty="0">
                <a:latin typeface="BoschSerif-Regular"/>
              </a:rPr>
              <a:t>Verminderung</a:t>
            </a:r>
          </a:p>
          <a:p>
            <a:r>
              <a:rPr lang="de-DE" dirty="0">
                <a:latin typeface="BoschSerif-Regular"/>
              </a:rPr>
              <a:t>der </a:t>
            </a:r>
            <a:r>
              <a:rPr lang="de-DE" dirty="0" smtClean="0">
                <a:latin typeface="BoschSerif-Regular"/>
              </a:rPr>
              <a:t>Rußemissionen </a:t>
            </a:r>
            <a:r>
              <a:rPr lang="de-DE" dirty="0">
                <a:latin typeface="BoschSerif-Regular"/>
              </a:rPr>
              <a:t>beim</a:t>
            </a:r>
          </a:p>
          <a:p>
            <a:r>
              <a:rPr lang="de-DE" dirty="0">
                <a:latin typeface="BoschSerif-Regular"/>
              </a:rPr>
              <a:t>Betrieb mit </a:t>
            </a:r>
            <a:r>
              <a:rPr lang="de-DE" dirty="0" smtClean="0">
                <a:latin typeface="BoschSerif-Regular"/>
              </a:rPr>
              <a:t>Abgasruckführung</a:t>
            </a:r>
            <a:endParaRPr lang="de-DE" dirty="0"/>
          </a:p>
        </p:txBody>
      </p:sp>
      <p:sp>
        <p:nvSpPr>
          <p:cNvPr id="4" name="Rechteck 3"/>
          <p:cNvSpPr/>
          <p:nvPr/>
        </p:nvSpPr>
        <p:spPr>
          <a:xfrm>
            <a:off x="107504" y="4682604"/>
            <a:ext cx="4572000" cy="646331"/>
          </a:xfrm>
          <a:prstGeom prst="rect">
            <a:avLst/>
          </a:prstGeom>
        </p:spPr>
        <p:txBody>
          <a:bodyPr>
            <a:spAutoFit/>
          </a:bodyPr>
          <a:lstStyle/>
          <a:p>
            <a:r>
              <a:rPr lang="de-DE" i="1" dirty="0" smtClean="0">
                <a:latin typeface="BoschSerif-Italic"/>
              </a:rPr>
              <a:t>frühe </a:t>
            </a:r>
            <a:r>
              <a:rPr lang="de-DE" i="1" u="sng" dirty="0" smtClean="0">
                <a:latin typeface="BoschSerif-Italic"/>
              </a:rPr>
              <a:t>Nacheinspritzung</a:t>
            </a:r>
            <a:r>
              <a:rPr lang="de-DE" dirty="0" smtClean="0">
                <a:latin typeface="BoschSerif-Regular"/>
              </a:rPr>
              <a:t> </a:t>
            </a:r>
            <a:r>
              <a:rPr lang="de-DE" dirty="0">
                <a:latin typeface="BoschSerif-Regular"/>
              </a:rPr>
              <a:t>zur</a:t>
            </a:r>
          </a:p>
          <a:p>
            <a:r>
              <a:rPr lang="de-DE" dirty="0" smtClean="0">
                <a:latin typeface="BoschSerif-Regular"/>
              </a:rPr>
              <a:t>Verminderung </a:t>
            </a:r>
            <a:r>
              <a:rPr lang="de-DE" dirty="0">
                <a:latin typeface="BoschSerif-Regular"/>
              </a:rPr>
              <a:t>der </a:t>
            </a:r>
            <a:r>
              <a:rPr lang="de-DE" dirty="0" smtClean="0">
                <a:latin typeface="BoschSerif-Regular"/>
              </a:rPr>
              <a:t>Rußemissionen</a:t>
            </a:r>
            <a:endParaRPr lang="de-DE" dirty="0"/>
          </a:p>
        </p:txBody>
      </p:sp>
      <p:sp>
        <p:nvSpPr>
          <p:cNvPr id="5" name="Rechteck 4"/>
          <p:cNvSpPr/>
          <p:nvPr/>
        </p:nvSpPr>
        <p:spPr>
          <a:xfrm>
            <a:off x="3923928" y="4682604"/>
            <a:ext cx="4860032" cy="923330"/>
          </a:xfrm>
          <a:prstGeom prst="rect">
            <a:avLst/>
          </a:prstGeom>
        </p:spPr>
        <p:txBody>
          <a:bodyPr wrap="square">
            <a:spAutoFit/>
          </a:bodyPr>
          <a:lstStyle/>
          <a:p>
            <a:r>
              <a:rPr lang="de-DE" i="1" dirty="0" smtClean="0">
                <a:latin typeface="BoschSerif-Italic"/>
              </a:rPr>
              <a:t>späte </a:t>
            </a:r>
            <a:r>
              <a:rPr lang="de-DE" i="1" u="sng" dirty="0" smtClean="0">
                <a:latin typeface="BoschSerif-Italic"/>
              </a:rPr>
              <a:t>Nacheinspritzung</a:t>
            </a:r>
            <a:r>
              <a:rPr lang="de-DE" dirty="0" smtClean="0">
                <a:latin typeface="BoschSerif-Regular"/>
              </a:rPr>
              <a:t> </a:t>
            </a:r>
            <a:r>
              <a:rPr lang="de-DE" dirty="0">
                <a:latin typeface="BoschSerif-Regular"/>
              </a:rPr>
              <a:t>zur Regeneration</a:t>
            </a:r>
          </a:p>
          <a:p>
            <a:r>
              <a:rPr lang="de-DE" dirty="0">
                <a:latin typeface="BoschSerif-Regular"/>
              </a:rPr>
              <a:t>nachgeschalteter Abgasnachbehandlungssysteme</a:t>
            </a:r>
            <a:endParaRPr lang="de-DE" dirty="0"/>
          </a:p>
        </p:txBody>
      </p:sp>
    </p:spTree>
    <p:extLst>
      <p:ext uri="{BB962C8B-B14F-4D97-AF65-F5344CB8AC3E}">
        <p14:creationId xmlns:p14="http://schemas.microsoft.com/office/powerpoint/2010/main" val="1311888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00 AU-TLF 2017\Rohdaten für TLF\Kapitel 7\Bilder zu 7.5.5 und 7.7\7_6_1_NOx_Verbrau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520384" cy="645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155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254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583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394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endParaRPr lang="de-DE"/>
          </a:p>
        </p:txBody>
      </p:sp>
      <p:sp>
        <p:nvSpPr>
          <p:cNvPr id="3" name="Textplatzhalter 2"/>
          <p:cNvSpPr>
            <a:spLocks noGrp="1"/>
          </p:cNvSpPr>
          <p:nvPr>
            <p:ph type="body" sz="quarter" idx="15"/>
          </p:nvPr>
        </p:nvSpPr>
        <p:spPr/>
        <p:txBody>
          <a:bodyPr/>
          <a:lstStyle/>
          <a:p>
            <a:r>
              <a:rPr lang="de-DE" dirty="0" smtClean="0"/>
              <a:t>Haben Sie noch Fragen ???</a:t>
            </a:r>
            <a:endParaRPr lang="de-DE" dirty="0"/>
          </a:p>
        </p:txBody>
      </p:sp>
    </p:spTree>
    <p:extLst>
      <p:ext uri="{BB962C8B-B14F-4D97-AF65-F5344CB8AC3E}">
        <p14:creationId xmlns:p14="http://schemas.microsoft.com/office/powerpoint/2010/main" val="164434172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9512" y="1556792"/>
            <a:ext cx="4572000" cy="2031325"/>
          </a:xfrm>
          <a:prstGeom prst="rect">
            <a:avLst/>
          </a:prstGeom>
        </p:spPr>
        <p:txBody>
          <a:bodyPr>
            <a:spAutoFit/>
          </a:bodyPr>
          <a:lstStyle/>
          <a:p>
            <a:r>
              <a:rPr lang="de-DE" u="sng" dirty="0">
                <a:latin typeface="VolkswagenCopy"/>
              </a:rPr>
              <a:t>H</a:t>
            </a:r>
            <a:r>
              <a:rPr lang="de-DE" sz="1400" u="sng" dirty="0">
                <a:latin typeface="VolkswagenCopy"/>
              </a:rPr>
              <a:t>2</a:t>
            </a:r>
            <a:r>
              <a:rPr lang="de-DE" u="sng" dirty="0">
                <a:latin typeface="VolkswagenCopy"/>
              </a:rPr>
              <a:t>O – Wasser</a:t>
            </a:r>
          </a:p>
          <a:p>
            <a:r>
              <a:rPr lang="de-DE" dirty="0">
                <a:latin typeface="VolkswagenCopy"/>
              </a:rPr>
              <a:t>wird zum Teil vom Motor angesaugt (Luftfeuchtigkeit) oder entsteht</a:t>
            </a:r>
          </a:p>
          <a:p>
            <a:r>
              <a:rPr lang="de-DE" dirty="0">
                <a:latin typeface="VolkswagenCopy"/>
              </a:rPr>
              <a:t>bei der „kalten“ Verbrennung (Warmlaufphase).</a:t>
            </a:r>
          </a:p>
          <a:p>
            <a:r>
              <a:rPr lang="de-DE" dirty="0">
                <a:latin typeface="VolkswagenCopy"/>
              </a:rPr>
              <a:t>Es ist eine unbedenkliche Abgaskomponente.</a:t>
            </a:r>
            <a:endParaRPr lang="de-DE" dirty="0"/>
          </a:p>
        </p:txBody>
      </p:sp>
      <p:pic>
        <p:nvPicPr>
          <p:cNvPr id="3" name="Grafik 2"/>
          <p:cNvPicPr>
            <a:picLocks noChangeAspect="1"/>
          </p:cNvPicPr>
          <p:nvPr/>
        </p:nvPicPr>
        <p:blipFill>
          <a:blip r:embed="rId2"/>
          <a:stretch>
            <a:fillRect/>
          </a:stretch>
        </p:blipFill>
        <p:spPr>
          <a:xfrm>
            <a:off x="1817440" y="-26640"/>
            <a:ext cx="1296144" cy="1907533"/>
          </a:xfrm>
          <a:prstGeom prst="rect">
            <a:avLst/>
          </a:prstGeom>
        </p:spPr>
      </p:pic>
      <p:sp>
        <p:nvSpPr>
          <p:cNvPr id="4" name="Rechteck 3"/>
          <p:cNvSpPr/>
          <p:nvPr/>
        </p:nvSpPr>
        <p:spPr>
          <a:xfrm>
            <a:off x="4103440" y="1860925"/>
            <a:ext cx="4572000" cy="4247317"/>
          </a:xfrm>
          <a:prstGeom prst="rect">
            <a:avLst/>
          </a:prstGeom>
        </p:spPr>
        <p:txBody>
          <a:bodyPr>
            <a:spAutoFit/>
          </a:bodyPr>
          <a:lstStyle/>
          <a:p>
            <a:r>
              <a:rPr lang="de-DE" u="sng" dirty="0">
                <a:latin typeface="VolkswagenCopy"/>
              </a:rPr>
              <a:t>CO</a:t>
            </a:r>
            <a:r>
              <a:rPr lang="de-DE" sz="1400" u="sng" dirty="0">
                <a:latin typeface="VolkswagenCopy"/>
              </a:rPr>
              <a:t>2 </a:t>
            </a:r>
            <a:r>
              <a:rPr lang="de-DE" u="sng" dirty="0">
                <a:latin typeface="VolkswagenCopy"/>
              </a:rPr>
              <a:t>– Kohlendioxid</a:t>
            </a:r>
          </a:p>
          <a:p>
            <a:r>
              <a:rPr lang="de-DE" dirty="0">
                <a:latin typeface="VolkswagenCopy"/>
              </a:rPr>
              <a:t>ist ein farbloses, nicht brennbares Gas. Es entsteht bei der Verbrennung</a:t>
            </a:r>
          </a:p>
          <a:p>
            <a:r>
              <a:rPr lang="de-DE" dirty="0">
                <a:latin typeface="VolkswagenCopy"/>
              </a:rPr>
              <a:t>von kohlenstoffhaltigen Brennstoffen (z. B. Benzin, Diesel).</a:t>
            </a:r>
          </a:p>
          <a:p>
            <a:r>
              <a:rPr lang="de-DE" dirty="0">
                <a:latin typeface="VolkswagenCopy"/>
              </a:rPr>
              <a:t>Dabei geht der Kohlenstoff mit dem angesaugten Sauerstoff eine</a:t>
            </a:r>
          </a:p>
          <a:p>
            <a:r>
              <a:rPr lang="de-DE" dirty="0">
                <a:latin typeface="VolkswagenCopy"/>
              </a:rPr>
              <a:t>Verbindung ein.</a:t>
            </a:r>
          </a:p>
          <a:p>
            <a:r>
              <a:rPr lang="de-DE" dirty="0">
                <a:latin typeface="VolkswagenCopy"/>
              </a:rPr>
              <a:t>Durch die Diskussionen um die Klimaveränderungen (Treibhauseffekt)</a:t>
            </a:r>
          </a:p>
          <a:p>
            <a:r>
              <a:rPr lang="de-DE" dirty="0">
                <a:latin typeface="VolkswagenCopy"/>
              </a:rPr>
              <a:t>ist das Thema CO</a:t>
            </a:r>
            <a:r>
              <a:rPr lang="de-DE" sz="1400" dirty="0">
                <a:latin typeface="VolkswagenCopy"/>
              </a:rPr>
              <a:t>2</a:t>
            </a:r>
            <a:r>
              <a:rPr lang="de-DE" dirty="0">
                <a:latin typeface="VolkswagenCopy"/>
              </a:rPr>
              <a:t>-Emissionen stärker in das </a:t>
            </a:r>
            <a:r>
              <a:rPr lang="de-DE" dirty="0" err="1">
                <a:latin typeface="VolkswagenCopy"/>
              </a:rPr>
              <a:t>Bewußtsein</a:t>
            </a:r>
            <a:r>
              <a:rPr lang="de-DE" dirty="0">
                <a:latin typeface="VolkswagenCopy"/>
              </a:rPr>
              <a:t> der</a:t>
            </a:r>
          </a:p>
          <a:p>
            <a:r>
              <a:rPr lang="de-DE" dirty="0">
                <a:latin typeface="VolkswagenCopy"/>
              </a:rPr>
              <a:t>Öffentlichkeit gerückt. Kohlendioxid CO</a:t>
            </a:r>
            <a:r>
              <a:rPr lang="de-DE" sz="1400" dirty="0">
                <a:latin typeface="VolkswagenCopy"/>
              </a:rPr>
              <a:t>2 </a:t>
            </a:r>
            <a:r>
              <a:rPr lang="de-DE" dirty="0">
                <a:latin typeface="VolkswagenCopy"/>
              </a:rPr>
              <a:t>verringert die Schutzschicht</a:t>
            </a:r>
          </a:p>
          <a:p>
            <a:r>
              <a:rPr lang="de-DE" dirty="0">
                <a:latin typeface="VolkswagenCopy"/>
              </a:rPr>
              <a:t>der Erde gegen die UV-Strahlen der Sonne</a:t>
            </a:r>
            <a:endParaRPr lang="de-DE" dirty="0"/>
          </a:p>
        </p:txBody>
      </p:sp>
      <p:pic>
        <p:nvPicPr>
          <p:cNvPr id="5" name="Grafik 4"/>
          <p:cNvPicPr>
            <a:picLocks noChangeAspect="1"/>
          </p:cNvPicPr>
          <p:nvPr/>
        </p:nvPicPr>
        <p:blipFill>
          <a:blip r:embed="rId3"/>
          <a:stretch>
            <a:fillRect/>
          </a:stretch>
        </p:blipFill>
        <p:spPr>
          <a:xfrm>
            <a:off x="6386116" y="548680"/>
            <a:ext cx="2286000" cy="1586459"/>
          </a:xfrm>
          <a:prstGeom prst="rect">
            <a:avLst/>
          </a:prstGeom>
        </p:spPr>
      </p:pic>
    </p:spTree>
    <p:extLst>
      <p:ext uri="{BB962C8B-B14F-4D97-AF65-F5344CB8AC3E}">
        <p14:creationId xmlns:p14="http://schemas.microsoft.com/office/powerpoint/2010/main" val="2363873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6396" y="2636912"/>
            <a:ext cx="4572000" cy="3416320"/>
          </a:xfrm>
          <a:prstGeom prst="rect">
            <a:avLst/>
          </a:prstGeom>
        </p:spPr>
        <p:txBody>
          <a:bodyPr>
            <a:spAutoFit/>
          </a:bodyPr>
          <a:lstStyle/>
          <a:p>
            <a:r>
              <a:rPr lang="de-DE" u="sng" dirty="0">
                <a:latin typeface="VolkswagenCopy"/>
              </a:rPr>
              <a:t>CO – Kohlenmonoxid</a:t>
            </a:r>
          </a:p>
          <a:p>
            <a:r>
              <a:rPr lang="de-DE" dirty="0">
                <a:latin typeface="VolkswagenCopy"/>
              </a:rPr>
              <a:t>entsteht bei der unvollständigen Verbrennung kohlenstoffhaltiger Brennstoffe.</a:t>
            </a:r>
          </a:p>
          <a:p>
            <a:r>
              <a:rPr lang="de-DE" dirty="0">
                <a:latin typeface="VolkswagenCopy"/>
              </a:rPr>
              <a:t>Es ist farb- und geruchlos, explosiv und in höchstem Maße giftig. Es</a:t>
            </a:r>
          </a:p>
          <a:p>
            <a:r>
              <a:rPr lang="de-DE" dirty="0">
                <a:latin typeface="VolkswagenCopy"/>
              </a:rPr>
              <a:t>blockiert den Sauerstofftransport der roten Blutkörperchen. Schon in relativ</a:t>
            </a:r>
          </a:p>
          <a:p>
            <a:r>
              <a:rPr lang="de-DE" dirty="0">
                <a:latin typeface="VolkswagenCopy"/>
              </a:rPr>
              <a:t>geringer Konzentration in der Atemluft ist es tödlich. In normaler Konzentration</a:t>
            </a:r>
          </a:p>
          <a:p>
            <a:r>
              <a:rPr lang="de-DE" dirty="0">
                <a:latin typeface="VolkswagenCopy"/>
              </a:rPr>
              <a:t>im Freien oxidiert es in kurzer Zeit zu Kohlendioxid CO</a:t>
            </a:r>
            <a:r>
              <a:rPr lang="de-DE" sz="1400" dirty="0">
                <a:latin typeface="VolkswagenCopy"/>
              </a:rPr>
              <a:t>2</a:t>
            </a:r>
            <a:r>
              <a:rPr lang="de-DE" dirty="0">
                <a:latin typeface="VolkswagenCopy"/>
              </a:rPr>
              <a:t>.</a:t>
            </a:r>
            <a:endParaRPr lang="de-DE" dirty="0"/>
          </a:p>
        </p:txBody>
      </p:sp>
      <p:pic>
        <p:nvPicPr>
          <p:cNvPr id="5" name="Grafik 4"/>
          <p:cNvPicPr>
            <a:picLocks noChangeAspect="1"/>
          </p:cNvPicPr>
          <p:nvPr/>
        </p:nvPicPr>
        <p:blipFill>
          <a:blip r:embed="rId2"/>
          <a:stretch>
            <a:fillRect/>
          </a:stretch>
        </p:blipFill>
        <p:spPr>
          <a:xfrm>
            <a:off x="5076056" y="2017786"/>
            <a:ext cx="2592288" cy="3547341"/>
          </a:xfrm>
          <a:prstGeom prst="rect">
            <a:avLst/>
          </a:prstGeom>
        </p:spPr>
      </p:pic>
    </p:spTree>
    <p:extLst>
      <p:ext uri="{BB962C8B-B14F-4D97-AF65-F5344CB8AC3E}">
        <p14:creationId xmlns:p14="http://schemas.microsoft.com/office/powerpoint/2010/main" val="6024913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0" y="4293096"/>
            <a:ext cx="8496944" cy="1754326"/>
          </a:xfrm>
          <a:prstGeom prst="rect">
            <a:avLst/>
          </a:prstGeom>
          <a:noFill/>
        </p:spPr>
        <p:txBody>
          <a:bodyPr wrap="square" rtlCol="0">
            <a:spAutoFit/>
          </a:bodyPr>
          <a:lstStyle/>
          <a:p>
            <a:r>
              <a:rPr lang="de-DE" dirty="0" err="1" smtClean="0"/>
              <a:t>NOx</a:t>
            </a:r>
            <a:r>
              <a:rPr lang="de-DE" dirty="0" smtClean="0"/>
              <a:t> entsteht</a:t>
            </a:r>
          </a:p>
          <a:p>
            <a:pPr marL="285750" indent="-285750">
              <a:buFontTx/>
              <a:buChar char="-"/>
            </a:pPr>
            <a:r>
              <a:rPr lang="de-DE" dirty="0" smtClean="0"/>
              <a:t>bei hohen Verbrennungsspitzentemperaturen</a:t>
            </a:r>
          </a:p>
          <a:p>
            <a:pPr marL="285750" indent="-285750">
              <a:buFontTx/>
              <a:buChar char="-"/>
            </a:pPr>
            <a:r>
              <a:rPr lang="de-DE" dirty="0" smtClean="0"/>
              <a:t>hohen </a:t>
            </a:r>
            <a:r>
              <a:rPr lang="de-DE" dirty="0" err="1" smtClean="0"/>
              <a:t>Verbrennungsdrückenärkt</a:t>
            </a:r>
            <a:r>
              <a:rPr lang="de-DE" dirty="0" smtClean="0"/>
              <a:t> </a:t>
            </a:r>
          </a:p>
          <a:p>
            <a:pPr marL="285750" indent="-285750">
              <a:buFontTx/>
              <a:buChar char="-"/>
            </a:pPr>
            <a:r>
              <a:rPr lang="de-DE" dirty="0" smtClean="0"/>
              <a:t>Große Flammgeschwindigkeit</a:t>
            </a:r>
          </a:p>
          <a:p>
            <a:r>
              <a:rPr lang="de-DE" dirty="0" smtClean="0"/>
              <a:t>Aufgrund des </a:t>
            </a:r>
            <a:r>
              <a:rPr lang="de-DE" dirty="0" err="1" smtClean="0"/>
              <a:t>Luftüberschuß</a:t>
            </a:r>
            <a:r>
              <a:rPr lang="de-DE" dirty="0" smtClean="0"/>
              <a:t> im Leerlauf und </a:t>
            </a:r>
            <a:r>
              <a:rPr lang="de-DE" dirty="0" err="1" smtClean="0"/>
              <a:t>Teillast</a:t>
            </a:r>
            <a:r>
              <a:rPr lang="de-DE" dirty="0" smtClean="0"/>
              <a:t> kommt es hier verstärkt zu </a:t>
            </a:r>
            <a:r>
              <a:rPr lang="de-DE" dirty="0" err="1" smtClean="0"/>
              <a:t>NOx</a:t>
            </a:r>
            <a:r>
              <a:rPr lang="de-DE" dirty="0" smtClean="0"/>
              <a:t> -Emissionen </a:t>
            </a:r>
            <a:endParaRPr lang="de-DE" dirty="0"/>
          </a:p>
        </p:txBody>
      </p:sp>
      <p:sp>
        <p:nvSpPr>
          <p:cNvPr id="3" name="Rechteck 2"/>
          <p:cNvSpPr/>
          <p:nvPr/>
        </p:nvSpPr>
        <p:spPr>
          <a:xfrm>
            <a:off x="3995936" y="1628800"/>
            <a:ext cx="4572000" cy="2862322"/>
          </a:xfrm>
          <a:prstGeom prst="rect">
            <a:avLst/>
          </a:prstGeom>
        </p:spPr>
        <p:txBody>
          <a:bodyPr>
            <a:spAutoFit/>
          </a:bodyPr>
          <a:lstStyle/>
          <a:p>
            <a:r>
              <a:rPr lang="de-DE" u="sng" dirty="0">
                <a:latin typeface="VolkswagenCopy"/>
              </a:rPr>
              <a:t>NO</a:t>
            </a:r>
            <a:r>
              <a:rPr lang="de-DE" sz="1400" u="sng" dirty="0">
                <a:latin typeface="VolkswagenCopy"/>
              </a:rPr>
              <a:t>X </a:t>
            </a:r>
            <a:r>
              <a:rPr lang="de-DE" u="sng" dirty="0">
                <a:latin typeface="VolkswagenCopy"/>
              </a:rPr>
              <a:t>– Stickoxide</a:t>
            </a:r>
          </a:p>
          <a:p>
            <a:r>
              <a:rPr lang="de-DE" dirty="0">
                <a:latin typeface="VolkswagenCopy"/>
              </a:rPr>
              <a:t>sind Verbindungen von Stickstoff N</a:t>
            </a:r>
            <a:r>
              <a:rPr lang="de-DE" sz="1400" dirty="0">
                <a:latin typeface="VolkswagenCopy"/>
              </a:rPr>
              <a:t>2 </a:t>
            </a:r>
            <a:r>
              <a:rPr lang="de-DE" dirty="0">
                <a:latin typeface="VolkswagenCopy"/>
              </a:rPr>
              <a:t>und Sauerstoff O</a:t>
            </a:r>
            <a:r>
              <a:rPr lang="de-DE" sz="1400" dirty="0">
                <a:latin typeface="VolkswagenCopy"/>
              </a:rPr>
              <a:t>2 </a:t>
            </a:r>
            <a:r>
              <a:rPr lang="de-DE" dirty="0">
                <a:latin typeface="VolkswagenCopy"/>
              </a:rPr>
              <a:t>(z. B. NO,</a:t>
            </a:r>
          </a:p>
          <a:p>
            <a:r>
              <a:rPr lang="de-DE" dirty="0">
                <a:latin typeface="VolkswagenCopy"/>
              </a:rPr>
              <a:t>NO</a:t>
            </a:r>
            <a:r>
              <a:rPr lang="de-DE" sz="1400" dirty="0">
                <a:latin typeface="VolkswagenCopy"/>
              </a:rPr>
              <a:t>2</a:t>
            </a:r>
            <a:r>
              <a:rPr lang="de-DE" dirty="0">
                <a:latin typeface="VolkswagenCopy"/>
              </a:rPr>
              <a:t>, N</a:t>
            </a:r>
            <a:r>
              <a:rPr lang="de-DE" sz="1400" dirty="0">
                <a:latin typeface="VolkswagenCopy"/>
              </a:rPr>
              <a:t>2</a:t>
            </a:r>
            <a:r>
              <a:rPr lang="de-DE" dirty="0">
                <a:latin typeface="VolkswagenCopy"/>
              </a:rPr>
              <a:t>O, . . .). Stickoxide entstehen durch hohen Druck, hohe Temperatur</a:t>
            </a:r>
          </a:p>
          <a:p>
            <a:r>
              <a:rPr lang="de-DE" dirty="0">
                <a:latin typeface="VolkswagenCopy"/>
              </a:rPr>
              <a:t>und </a:t>
            </a:r>
            <a:r>
              <a:rPr lang="de-DE" dirty="0" err="1">
                <a:latin typeface="VolkswagenCopy"/>
              </a:rPr>
              <a:t>Sauerstoffüberschuß</a:t>
            </a:r>
            <a:r>
              <a:rPr lang="de-DE" dirty="0">
                <a:latin typeface="VolkswagenCopy"/>
              </a:rPr>
              <a:t> während der Verbrennung im Motor.</a:t>
            </a:r>
          </a:p>
          <a:p>
            <a:r>
              <a:rPr lang="de-DE" dirty="0">
                <a:latin typeface="VolkswagenCopy"/>
              </a:rPr>
              <a:t>Einige Stickoxide sind gesundheitsschädlich</a:t>
            </a:r>
            <a:r>
              <a:rPr lang="de-DE" dirty="0" smtClean="0">
                <a:latin typeface="VolkswagenCopy"/>
              </a:rPr>
              <a:t>.</a:t>
            </a:r>
          </a:p>
          <a:p>
            <a:endParaRPr lang="de-DE" dirty="0"/>
          </a:p>
        </p:txBody>
      </p:sp>
      <p:pic>
        <p:nvPicPr>
          <p:cNvPr id="4" name="Grafik 3"/>
          <p:cNvPicPr>
            <a:picLocks noChangeAspect="1"/>
          </p:cNvPicPr>
          <p:nvPr/>
        </p:nvPicPr>
        <p:blipFill>
          <a:blip r:embed="rId2"/>
          <a:stretch>
            <a:fillRect/>
          </a:stretch>
        </p:blipFill>
        <p:spPr>
          <a:xfrm>
            <a:off x="899592" y="1052736"/>
            <a:ext cx="1872208" cy="2646429"/>
          </a:xfrm>
          <a:prstGeom prst="rect">
            <a:avLst/>
          </a:prstGeom>
        </p:spPr>
      </p:pic>
    </p:spTree>
    <p:extLst>
      <p:ext uri="{BB962C8B-B14F-4D97-AF65-F5344CB8AC3E}">
        <p14:creationId xmlns:p14="http://schemas.microsoft.com/office/powerpoint/2010/main" val="1423881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7504" y="3068960"/>
            <a:ext cx="4572000" cy="3139321"/>
          </a:xfrm>
          <a:prstGeom prst="rect">
            <a:avLst/>
          </a:prstGeom>
        </p:spPr>
        <p:txBody>
          <a:bodyPr>
            <a:spAutoFit/>
          </a:bodyPr>
          <a:lstStyle/>
          <a:p>
            <a:r>
              <a:rPr lang="de-DE" u="sng" dirty="0">
                <a:latin typeface="VolkswagenCopy"/>
              </a:rPr>
              <a:t>SO</a:t>
            </a:r>
            <a:r>
              <a:rPr lang="de-DE" sz="1400" u="sng" dirty="0">
                <a:latin typeface="VolkswagenCopy"/>
              </a:rPr>
              <a:t>2 </a:t>
            </a:r>
            <a:r>
              <a:rPr lang="de-DE" u="sng" dirty="0">
                <a:latin typeface="VolkswagenCopy"/>
              </a:rPr>
              <a:t>– Schwefeldioxid</a:t>
            </a:r>
          </a:p>
          <a:p>
            <a:r>
              <a:rPr lang="de-DE" dirty="0">
                <a:latin typeface="VolkswagenCopy"/>
              </a:rPr>
              <a:t>ist ein farbloses, stechend riechendes, nicht brennbares Gas.</a:t>
            </a:r>
          </a:p>
          <a:p>
            <a:r>
              <a:rPr lang="de-DE" dirty="0">
                <a:latin typeface="VolkswagenCopy"/>
              </a:rPr>
              <a:t>Schwefeldioxid begünstigt Erkrankungen der Atemwege, tritt</a:t>
            </a:r>
          </a:p>
          <a:p>
            <a:r>
              <a:rPr lang="de-DE" dirty="0">
                <a:latin typeface="VolkswagenCopy"/>
              </a:rPr>
              <a:t>aber in nur sehr geringem Maße in Abgasen auf.</a:t>
            </a:r>
          </a:p>
          <a:p>
            <a:r>
              <a:rPr lang="de-DE" dirty="0">
                <a:latin typeface="VolkswagenCopy"/>
              </a:rPr>
              <a:t>Durch eine Minderung des Schwefelgehaltes im Kraftstoff kann</a:t>
            </a:r>
          </a:p>
          <a:p>
            <a:r>
              <a:rPr lang="de-DE" dirty="0">
                <a:latin typeface="VolkswagenCopy"/>
              </a:rPr>
              <a:t>die Schwefeldioxid-Emission gesenkt werden.</a:t>
            </a:r>
            <a:endParaRPr lang="de-DE" dirty="0"/>
          </a:p>
        </p:txBody>
      </p:sp>
      <p:pic>
        <p:nvPicPr>
          <p:cNvPr id="3" name="Grafik 2"/>
          <p:cNvPicPr>
            <a:picLocks noChangeAspect="1"/>
          </p:cNvPicPr>
          <p:nvPr/>
        </p:nvPicPr>
        <p:blipFill>
          <a:blip r:embed="rId2"/>
          <a:stretch>
            <a:fillRect/>
          </a:stretch>
        </p:blipFill>
        <p:spPr>
          <a:xfrm>
            <a:off x="107504" y="484496"/>
            <a:ext cx="3096344" cy="2548820"/>
          </a:xfrm>
          <a:prstGeom prst="rect">
            <a:avLst/>
          </a:prstGeom>
        </p:spPr>
      </p:pic>
      <p:sp>
        <p:nvSpPr>
          <p:cNvPr id="4" name="Rechteck 3"/>
          <p:cNvSpPr/>
          <p:nvPr/>
        </p:nvSpPr>
        <p:spPr>
          <a:xfrm>
            <a:off x="4546724" y="1429405"/>
            <a:ext cx="4572000" cy="3139321"/>
          </a:xfrm>
          <a:prstGeom prst="rect">
            <a:avLst/>
          </a:prstGeom>
        </p:spPr>
        <p:txBody>
          <a:bodyPr>
            <a:spAutoFit/>
          </a:bodyPr>
          <a:lstStyle/>
          <a:p>
            <a:r>
              <a:rPr lang="de-DE" u="sng" dirty="0">
                <a:latin typeface="VolkswagenCopy"/>
              </a:rPr>
              <a:t>HC – Kohlenwasserstoffe</a:t>
            </a:r>
          </a:p>
          <a:p>
            <a:r>
              <a:rPr lang="de-DE" dirty="0">
                <a:latin typeface="VolkswagenCopy"/>
              </a:rPr>
              <a:t>sind </a:t>
            </a:r>
            <a:r>
              <a:rPr lang="de-DE" dirty="0" err="1">
                <a:latin typeface="VolkswagenCopy"/>
              </a:rPr>
              <a:t>unverbrannte</a:t>
            </a:r>
            <a:r>
              <a:rPr lang="de-DE" dirty="0">
                <a:latin typeface="VolkswagenCopy"/>
              </a:rPr>
              <a:t> Kraftstoffanteile, die nach einer unvollständigen</a:t>
            </a:r>
          </a:p>
          <a:p>
            <a:r>
              <a:rPr lang="de-DE" dirty="0">
                <a:latin typeface="VolkswagenCopy"/>
              </a:rPr>
              <a:t>Verbrennung im Abgas auftreten.</a:t>
            </a:r>
          </a:p>
          <a:p>
            <a:r>
              <a:rPr lang="de-DE" dirty="0">
                <a:latin typeface="VolkswagenCopy"/>
              </a:rPr>
              <a:t>Kohlenwasserstoffe HC kommen in unterschiedlichen Formen</a:t>
            </a:r>
          </a:p>
          <a:p>
            <a:r>
              <a:rPr lang="de-DE" dirty="0">
                <a:latin typeface="VolkswagenCopy"/>
              </a:rPr>
              <a:t>vor (z. B. C</a:t>
            </a:r>
            <a:r>
              <a:rPr lang="de-DE" sz="1400" dirty="0">
                <a:latin typeface="VolkswagenCopy"/>
              </a:rPr>
              <a:t>6</a:t>
            </a:r>
            <a:r>
              <a:rPr lang="de-DE" dirty="0">
                <a:latin typeface="VolkswagenCopy"/>
              </a:rPr>
              <a:t>H</a:t>
            </a:r>
            <a:r>
              <a:rPr lang="de-DE" sz="1400" dirty="0">
                <a:latin typeface="VolkswagenCopy"/>
              </a:rPr>
              <a:t>6</a:t>
            </a:r>
            <a:r>
              <a:rPr lang="de-DE" dirty="0">
                <a:latin typeface="VolkswagenCopy"/>
              </a:rPr>
              <a:t>, C</a:t>
            </a:r>
            <a:r>
              <a:rPr lang="de-DE" sz="1400" dirty="0">
                <a:latin typeface="VolkswagenCopy"/>
              </a:rPr>
              <a:t>8</a:t>
            </a:r>
            <a:r>
              <a:rPr lang="de-DE" dirty="0">
                <a:latin typeface="VolkswagenCopy"/>
              </a:rPr>
              <a:t>H</a:t>
            </a:r>
            <a:r>
              <a:rPr lang="de-DE" sz="1400" dirty="0">
                <a:latin typeface="VolkswagenCopy"/>
              </a:rPr>
              <a:t>18</a:t>
            </a:r>
            <a:r>
              <a:rPr lang="de-DE" dirty="0">
                <a:latin typeface="VolkswagenCopy"/>
              </a:rPr>
              <a:t>) und wirken sich unterschiedlich auf</a:t>
            </a:r>
          </a:p>
          <a:p>
            <a:r>
              <a:rPr lang="de-DE" dirty="0">
                <a:latin typeface="VolkswagenCopy"/>
              </a:rPr>
              <a:t>den Organismus aus. Einige reizen Sinnesorgane, andere</a:t>
            </a:r>
          </a:p>
          <a:p>
            <a:r>
              <a:rPr lang="de-DE" dirty="0">
                <a:latin typeface="VolkswagenCopy"/>
              </a:rPr>
              <a:t>wirken </a:t>
            </a:r>
            <a:r>
              <a:rPr lang="de-DE" dirty="0" smtClean="0">
                <a:latin typeface="VolkswagenCopy"/>
              </a:rPr>
              <a:t>krebserregend.</a:t>
            </a:r>
            <a:endParaRPr lang="de-DE" dirty="0"/>
          </a:p>
        </p:txBody>
      </p:sp>
      <p:pic>
        <p:nvPicPr>
          <p:cNvPr id="5" name="Grafik 4"/>
          <p:cNvPicPr>
            <a:picLocks noChangeAspect="1"/>
          </p:cNvPicPr>
          <p:nvPr/>
        </p:nvPicPr>
        <p:blipFill>
          <a:blip r:embed="rId3"/>
          <a:stretch>
            <a:fillRect/>
          </a:stretch>
        </p:blipFill>
        <p:spPr>
          <a:xfrm>
            <a:off x="5004048" y="4672528"/>
            <a:ext cx="2808312" cy="2161454"/>
          </a:xfrm>
          <a:prstGeom prst="rect">
            <a:avLst/>
          </a:prstGeom>
        </p:spPr>
      </p:pic>
    </p:spTree>
    <p:extLst>
      <p:ext uri="{BB962C8B-B14F-4D97-AF65-F5344CB8AC3E}">
        <p14:creationId xmlns:p14="http://schemas.microsoft.com/office/powerpoint/2010/main" val="3790667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556792"/>
            <a:ext cx="4572000" cy="923330"/>
          </a:xfrm>
          <a:prstGeom prst="rect">
            <a:avLst/>
          </a:prstGeom>
        </p:spPr>
        <p:txBody>
          <a:bodyPr>
            <a:spAutoFit/>
          </a:bodyPr>
          <a:lstStyle/>
          <a:p>
            <a:r>
              <a:rPr lang="de-DE" dirty="0">
                <a:latin typeface="VolkswagenCopy"/>
              </a:rPr>
              <a:t>Rußpartikel PM (engl.: </a:t>
            </a:r>
            <a:r>
              <a:rPr lang="de-DE" dirty="0" err="1">
                <a:latin typeface="VolkswagenCopy"/>
              </a:rPr>
              <a:t>paticulate</a:t>
            </a:r>
            <a:r>
              <a:rPr lang="de-DE" dirty="0">
                <a:latin typeface="VolkswagenCopy"/>
              </a:rPr>
              <a:t> matter)</a:t>
            </a:r>
          </a:p>
          <a:p>
            <a:r>
              <a:rPr lang="de-DE" dirty="0">
                <a:latin typeface="VolkswagenCopy"/>
              </a:rPr>
              <a:t>werden größtenteils von Dieselmotoren</a:t>
            </a:r>
          </a:p>
          <a:p>
            <a:r>
              <a:rPr lang="de-DE" dirty="0">
                <a:latin typeface="VolkswagenCopy"/>
              </a:rPr>
              <a:t>verursacht.</a:t>
            </a:r>
            <a:endParaRPr lang="de-DE" dirty="0"/>
          </a:p>
        </p:txBody>
      </p:sp>
      <p:pic>
        <p:nvPicPr>
          <p:cNvPr id="3" name="Grafik 2"/>
          <p:cNvPicPr>
            <a:picLocks noChangeAspect="1"/>
          </p:cNvPicPr>
          <p:nvPr/>
        </p:nvPicPr>
        <p:blipFill>
          <a:blip r:embed="rId2"/>
          <a:stretch>
            <a:fillRect/>
          </a:stretch>
        </p:blipFill>
        <p:spPr>
          <a:xfrm>
            <a:off x="323528" y="2636912"/>
            <a:ext cx="3456384" cy="3265687"/>
          </a:xfrm>
          <a:prstGeom prst="rect">
            <a:avLst/>
          </a:prstGeom>
        </p:spPr>
      </p:pic>
    </p:spTree>
    <p:extLst>
      <p:ext uri="{BB962C8B-B14F-4D97-AF65-F5344CB8AC3E}">
        <p14:creationId xmlns:p14="http://schemas.microsoft.com/office/powerpoint/2010/main" val="2142810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HWK-Design-1">
  <a:themeElements>
    <a:clrScheme name="HWK Aachen">
      <a:dk1>
        <a:srgbClr val="FFFFFF"/>
      </a:dk1>
      <a:lt1>
        <a:srgbClr val="FFFFFF"/>
      </a:lt1>
      <a:dk2>
        <a:srgbClr val="FFFFFF"/>
      </a:dk2>
      <a:lt2>
        <a:srgbClr val="F2F2F2"/>
      </a:lt2>
      <a:accent1>
        <a:srgbClr val="FF6600"/>
      </a:accent1>
      <a:accent2>
        <a:srgbClr val="D8D8D8"/>
      </a:accent2>
      <a:accent3>
        <a:srgbClr val="58585A"/>
      </a:accent3>
      <a:accent4>
        <a:srgbClr val="98BAE4"/>
      </a:accent4>
      <a:accent5>
        <a:srgbClr val="92D050"/>
      </a:accent5>
      <a:accent6>
        <a:srgbClr val="000000"/>
      </a:accent6>
      <a:hlink>
        <a:srgbClr val="FF6600"/>
      </a:hlink>
      <a:folHlink>
        <a:srgbClr val="FF6600"/>
      </a:folHlink>
    </a:clrScheme>
    <a:fontScheme name="Benutzerdefiniert 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HWK-Design-1</Template>
  <TotalTime>0</TotalTime>
  <Words>1961</Words>
  <Application>Microsoft Office PowerPoint</Application>
  <PresentationFormat>Bildschirmpräsentation (4:3)</PresentationFormat>
  <Paragraphs>254</Paragraphs>
  <Slides>45</Slides>
  <Notes>10</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45</vt:i4>
      </vt:variant>
    </vt:vector>
  </HeadingPairs>
  <TitlesOfParts>
    <vt:vector size="57" baseType="lpstr">
      <vt:lpstr>Arial</vt:lpstr>
      <vt:lpstr>BoschSerif-Italic</vt:lpstr>
      <vt:lpstr>BoschSerif-Regular</vt:lpstr>
      <vt:lpstr>Calibri</vt:lpstr>
      <vt:lpstr>Frutiger-BoldCn</vt:lpstr>
      <vt:lpstr>Frutiger-Cn</vt:lpstr>
      <vt:lpstr>Lucida Handwriting</vt:lpstr>
      <vt:lpstr>Symbol</vt:lpstr>
      <vt:lpstr>VolkswagenCopy</vt:lpstr>
      <vt:lpstr>VolkswagenHeadline</vt:lpstr>
      <vt:lpstr>Wingdings</vt:lpstr>
      <vt:lpstr>HWK-Design-1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hwk</dc:creator>
  <cp:lastModifiedBy>kfz-ausbilder</cp:lastModifiedBy>
  <cp:revision>66</cp:revision>
  <dcterms:created xsi:type="dcterms:W3CDTF">2018-08-16T08:31:00Z</dcterms:created>
  <dcterms:modified xsi:type="dcterms:W3CDTF">2019-11-28T20:37:09Z</dcterms:modified>
</cp:coreProperties>
</file>